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9">
  <p:sldMasterIdLst>
    <p:sldMasterId id="2147483648" r:id="rId1"/>
  </p:sldMasterIdLst>
  <p:sldIdLst>
    <p:sldId id="256" r:id="rId2"/>
    <p:sldId id="257" r:id="rId3"/>
    <p:sldId id="264" r:id="rId4"/>
    <p:sldId id="259" r:id="rId5"/>
    <p:sldId id="261" r:id="rId6"/>
    <p:sldId id="260" r:id="rId7"/>
    <p:sldId id="262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595" autoAdjust="0"/>
  </p:normalViewPr>
  <p:slideViewPr>
    <p:cSldViewPr>
      <p:cViewPr varScale="1">
        <p:scale>
          <a:sx n="84" d="100"/>
          <a:sy n="84" d="100"/>
        </p:scale>
        <p:origin x="-35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3567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224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749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3718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6811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E97F8-2614-4B3F-8C91-308396BCA2D2}" type="datetimeFigureOut">
              <a:rPr lang="en-US" smtClean="0"/>
              <a:t>11/11/2013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F51F8-1222-4D5D-95F5-CF0A1B92C2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178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6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sa.gov/portal/content/10319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7" y="914400"/>
            <a:ext cx="9168911" cy="54509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732122" y="179387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Fly America Act</a:t>
            </a:r>
            <a:endParaRPr lang="en-US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87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200" dirty="0" smtClean="0"/>
              <a:t>All foreign air travel that is paid on federal funds must be accomplished through U.S. flag carriers.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Alaska </a:t>
            </a:r>
            <a:r>
              <a:rPr lang="en-US" dirty="0"/>
              <a:t>Airlines (AS) </a:t>
            </a:r>
          </a:p>
          <a:p>
            <a:r>
              <a:rPr lang="en-US" dirty="0"/>
              <a:t>American Airlines (AA) </a:t>
            </a:r>
          </a:p>
          <a:p>
            <a:r>
              <a:rPr lang="en-US" dirty="0"/>
              <a:t>Continental Airlines (CO) </a:t>
            </a:r>
            <a:r>
              <a:rPr lang="en-US" dirty="0" smtClean="0"/>
              <a:t> *merged with United 2012</a:t>
            </a:r>
          </a:p>
          <a:p>
            <a:r>
              <a:rPr lang="en-US" dirty="0" smtClean="0"/>
              <a:t>Southwest Airlines (WN) </a:t>
            </a:r>
          </a:p>
          <a:p>
            <a:r>
              <a:rPr lang="en-US" dirty="0" smtClean="0"/>
              <a:t>United Airlines (UA) </a:t>
            </a:r>
          </a:p>
          <a:p>
            <a:r>
              <a:rPr lang="en-US" dirty="0" err="1" smtClean="0"/>
              <a:t>USAirways</a:t>
            </a:r>
            <a:r>
              <a:rPr lang="en-US" dirty="0" smtClean="0"/>
              <a:t> (US)</a:t>
            </a:r>
            <a:endParaRPr lang="en-US" dirty="0"/>
          </a:p>
          <a:p>
            <a:r>
              <a:rPr lang="en-US" dirty="0"/>
              <a:t>Delta Airlines (DL) </a:t>
            </a:r>
          </a:p>
          <a:p>
            <a:r>
              <a:rPr lang="en-US" dirty="0"/>
              <a:t>Frontier Airlines (F9) </a:t>
            </a:r>
          </a:p>
          <a:p>
            <a:r>
              <a:rPr lang="en-US" dirty="0"/>
              <a:t>Hawaiian Airlines (HA) </a:t>
            </a:r>
          </a:p>
          <a:p>
            <a:r>
              <a:rPr lang="en-US" dirty="0"/>
              <a:t>JetBlue Airways (B6) </a:t>
            </a:r>
          </a:p>
          <a:p>
            <a:r>
              <a:rPr lang="en-US" dirty="0"/>
              <a:t>Midwest Express (YX) </a:t>
            </a:r>
          </a:p>
          <a:p>
            <a:r>
              <a:rPr lang="en-US" dirty="0" smtClean="0"/>
              <a:t>Spirit </a:t>
            </a:r>
            <a:r>
              <a:rPr lang="en-US" dirty="0"/>
              <a:t>Airlines (NK) </a:t>
            </a:r>
          </a:p>
          <a:p>
            <a:r>
              <a:rPr lang="en-US" dirty="0"/>
              <a:t>Virgin America (VX) </a:t>
            </a:r>
            <a:endParaRPr lang="en-US" dirty="0" smtClean="0"/>
          </a:p>
          <a:p>
            <a:r>
              <a:rPr lang="en-US" dirty="0" err="1" smtClean="0"/>
              <a:t>Airtran</a:t>
            </a:r>
            <a:r>
              <a:rPr lang="en-US" dirty="0" smtClean="0"/>
              <a:t> Airways (FL) 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8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3048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There are very limited exceptions to this.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990600"/>
            <a:ext cx="8686800" cy="5867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U.S. flag air carrier cannot provide the air transportation needed </a:t>
            </a:r>
            <a:endParaRPr lang="en-US" dirty="0" smtClean="0"/>
          </a:p>
          <a:p>
            <a:r>
              <a:rPr lang="en-US" dirty="0"/>
              <a:t>An Open Skies Agreement Exception applies, and traveler has confirmed the Open Skies Agreement has not been nullified by the existence of a City-Pair Agreement. </a:t>
            </a:r>
            <a:endParaRPr lang="en-US" dirty="0" smtClean="0"/>
          </a:p>
          <a:p>
            <a:r>
              <a:rPr lang="en-US" dirty="0"/>
              <a:t>No U.S. flag air carrier provides service on a particular leg of your route (Travelers can only use foreign air carrier to or from nearest interchange point to connect with a U.S. carrier</a:t>
            </a:r>
            <a:r>
              <a:rPr lang="en-US" dirty="0" smtClean="0"/>
              <a:t>.)</a:t>
            </a:r>
          </a:p>
          <a:p>
            <a:r>
              <a:rPr lang="en-US" dirty="0"/>
              <a:t>A U.S. flag air carrier involuntarily reroutes traveler on a foreign air carrier.</a:t>
            </a:r>
          </a:p>
          <a:p>
            <a:r>
              <a:rPr lang="en-US" dirty="0"/>
              <a:t>Service on a foreign air carrier is three hours or less, and use of U.S. flag air carrier doubles en route travel time</a:t>
            </a:r>
            <a:r>
              <a:rPr lang="en-US" dirty="0" smtClean="0"/>
              <a:t>.</a:t>
            </a:r>
          </a:p>
          <a:p>
            <a:r>
              <a:rPr lang="en-US" dirty="0"/>
              <a:t>Air travel is between the U.S. and another country and use of a U.S. carrier on a nonstop flight extends travel time by 24 hours or more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 </a:t>
            </a:r>
            <a:r>
              <a:rPr lang="en-US" dirty="0"/>
              <a:t>of a U.S. carrier increases the number of aircraft changes outside the U.S. by two (2) or more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r>
              <a:rPr lang="en-US" dirty="0"/>
              <a:t> Use of a U.S. carrier extends travel time by six (6) hours or more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 Use of a U.S. carrier requires a connecting time of four hours or more at an overseas interchange point.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57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305800" cy="1173162"/>
          </a:xfrm>
        </p:spPr>
        <p:txBody>
          <a:bodyPr>
            <a:normAutofit fontScale="90000"/>
          </a:bodyPr>
          <a:lstStyle/>
          <a:p>
            <a:r>
              <a:rPr lang="en-US" sz="4000" b="1" i="1" u="sng" dirty="0" smtClean="0"/>
              <a:t>Example of an allowable flight:</a:t>
            </a:r>
            <a:r>
              <a:rPr lang="en-US" b="1" i="1" u="sng" dirty="0" smtClean="0"/>
              <a:t/>
            </a:r>
            <a:br>
              <a:rPr lang="en-US" b="1" i="1" u="sng" dirty="0" smtClean="0"/>
            </a:b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706915"/>
              </p:ext>
            </p:extLst>
          </p:nvPr>
        </p:nvGraphicFramePr>
        <p:xfrm>
          <a:off x="1676400" y="914400"/>
          <a:ext cx="5653088" cy="562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Document" r:id="rId3" imgW="5997023" imgH="5955814" progId="Word.Document.12">
                  <p:embed/>
                </p:oleObj>
              </mc:Choice>
              <mc:Fallback>
                <p:oleObj name="Document" r:id="rId3" imgW="5997023" imgH="5955814" progId="Word.Document.1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914400"/>
                        <a:ext cx="5653088" cy="562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72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i="1" u="sng" dirty="0" smtClean="0"/>
              <a:t>Example of an unallowable flight:</a:t>
            </a:r>
            <a:r>
              <a:rPr lang="en-US" b="1" i="1" u="sng" dirty="0" smtClean="0"/>
              <a:t/>
            </a:r>
            <a:br>
              <a:rPr lang="en-US" b="1" i="1" u="sng" dirty="0" smtClean="0"/>
            </a:b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572659"/>
              </p:ext>
            </p:extLst>
          </p:nvPr>
        </p:nvGraphicFramePr>
        <p:xfrm>
          <a:off x="1600200" y="914400"/>
          <a:ext cx="5969000" cy="626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3" imgW="5968555" imgH="6262459" progId="Word.Document.12">
                  <p:embed/>
                </p:oleObj>
              </mc:Choice>
              <mc:Fallback>
                <p:oleObj name="Document" r:id="rId3" imgW="5968555" imgH="626245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00200" y="914400"/>
                        <a:ext cx="5969000" cy="6262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192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057400" y="457200"/>
            <a:ext cx="4953000" cy="6172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This is okay: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DL Delta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Flight 9447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Operated by KLM</a:t>
            </a:r>
          </a:p>
          <a:p>
            <a:pPr marL="0" indent="0">
              <a:buNone/>
            </a:pPr>
            <a:r>
              <a:rPr lang="en-US" dirty="0" smtClean="0"/>
              <a:t>This is not okay: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AF Air France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Flight: 9693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Operated by: Alaska Airlines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or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AF Air France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Flight: 309 </a:t>
            </a:r>
          </a:p>
        </p:txBody>
      </p:sp>
    </p:spTree>
    <p:extLst>
      <p:ext uri="{BB962C8B-B14F-4D97-AF65-F5344CB8AC3E}">
        <p14:creationId xmlns:p14="http://schemas.microsoft.com/office/powerpoint/2010/main" val="226185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0844" y="0"/>
            <a:ext cx="529936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 rot="16200000">
            <a:off x="-1409700" y="2247900"/>
            <a:ext cx="6858000" cy="2362200"/>
          </a:xfrm>
        </p:spPr>
        <p:txBody>
          <a:bodyPr vert="vert">
            <a:normAutofit/>
          </a:bodyPr>
          <a:lstStyle/>
          <a:p>
            <a:r>
              <a:rPr lang="en-US" dirty="0" smtClean="0"/>
              <a:t>Fly America Act Waivers </a:t>
            </a:r>
            <a:r>
              <a:rPr lang="en-US" sz="2800" dirty="0" smtClean="0"/>
              <a:t>found at</a:t>
            </a:r>
            <a:br>
              <a:rPr lang="en-US" sz="2800" dirty="0" smtClean="0"/>
            </a:br>
            <a:r>
              <a:rPr lang="en-US" sz="1600" dirty="0" smtClean="0"/>
              <a:t>http://www.uidaho.edu/osp/award/Copy%20of%20flyamericaact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03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When to use a waiver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When booking the flight it is found that a U.S. flag carrier is not available for some part of the trip .</a:t>
            </a:r>
          </a:p>
          <a:p>
            <a:r>
              <a:rPr lang="en-US" dirty="0" smtClean="0"/>
              <a:t>Before the trip is actually booked.</a:t>
            </a:r>
          </a:p>
          <a:p>
            <a:r>
              <a:rPr lang="en-US" dirty="0" smtClean="0"/>
              <a:t>If during the trip an extenuating circumstance takes place.</a:t>
            </a:r>
          </a:p>
          <a:p>
            <a:r>
              <a:rPr lang="en-US" dirty="0" smtClean="0"/>
              <a:t>OSP will only accept waivers that conform to the above.</a:t>
            </a:r>
          </a:p>
          <a:p>
            <a:r>
              <a:rPr lang="en-US" dirty="0" smtClean="0"/>
              <a:t>All waivers must have back-up documentation attached.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59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1371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Open Skies Agreement exception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-23974" y="1303867"/>
            <a:ext cx="9167973" cy="556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new wrinkle to Fly America Act. </a:t>
            </a:r>
          </a:p>
          <a:p>
            <a:r>
              <a:rPr lang="en-US" dirty="0" smtClean="0"/>
              <a:t>U.S. and European Union</a:t>
            </a:r>
          </a:p>
          <a:p>
            <a:r>
              <a:rPr lang="en-US" dirty="0" smtClean="0"/>
              <a:t>U.S. and Australia</a:t>
            </a:r>
          </a:p>
          <a:p>
            <a:r>
              <a:rPr lang="en-US" dirty="0" smtClean="0"/>
              <a:t>U.S. and Switzerland</a:t>
            </a:r>
          </a:p>
          <a:p>
            <a:r>
              <a:rPr lang="en-US" dirty="0" smtClean="0"/>
              <a:t>U.S. and Japan</a:t>
            </a:r>
          </a:p>
          <a:p>
            <a:r>
              <a:rPr lang="en-US" dirty="0" smtClean="0"/>
              <a:t>City-Pair agreements (if one exists cannot use this exception) http://apps.fss.gsa.gov/citypairs/search/</a:t>
            </a:r>
            <a:endParaRPr lang="en-US" dirty="0" smtClean="0"/>
          </a:p>
          <a:p>
            <a:r>
              <a:rPr lang="en-US" dirty="0" smtClean="0"/>
              <a:t>For more details </a:t>
            </a:r>
            <a:r>
              <a:rPr lang="en-US" dirty="0" smtClean="0">
                <a:hlinkClick r:id="rId2"/>
              </a:rPr>
              <a:t>http://www.gsa.gov/portal/content/103191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521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426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Microsoft Word Document</vt:lpstr>
      <vt:lpstr>Fly America Act</vt:lpstr>
      <vt:lpstr>Basics</vt:lpstr>
      <vt:lpstr>There are very limited exceptions to this.</vt:lpstr>
      <vt:lpstr>Example of an allowable flight: </vt:lpstr>
      <vt:lpstr>Example of an unallowable flight: </vt:lpstr>
      <vt:lpstr>PowerPoint Presentation</vt:lpstr>
      <vt:lpstr>Fly America Act Waivers found at http://www.uidaho.edu/osp/award/Copy%20of%20flyamericaact </vt:lpstr>
      <vt:lpstr>When to use a waiver</vt:lpstr>
      <vt:lpstr>PowerPoint Presentation</vt:lpstr>
    </vt:vector>
  </TitlesOfParts>
  <Company>University of Idaho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Fly America Act</dc:title>
  <dc:creator>Freitag, Kris</dc:creator>
  <cp:lastModifiedBy>Freitag, Kris</cp:lastModifiedBy>
  <cp:revision>17</cp:revision>
  <dcterms:created xsi:type="dcterms:W3CDTF">2013-11-11T22:51:46Z</dcterms:created>
  <dcterms:modified xsi:type="dcterms:W3CDTF">2013-11-12T01:00:09Z</dcterms:modified>
</cp:coreProperties>
</file>