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18" r:id="rId5"/>
  </p:sldMasterIdLst>
  <p:notesMasterIdLst>
    <p:notesMasterId r:id="rId18"/>
  </p:notesMasterIdLst>
  <p:handoutMasterIdLst>
    <p:handoutMasterId r:id="rId19"/>
  </p:handoutMasterIdLst>
  <p:sldIdLst>
    <p:sldId id="415" r:id="rId6"/>
    <p:sldId id="419" r:id="rId7"/>
    <p:sldId id="417" r:id="rId8"/>
    <p:sldId id="420" r:id="rId9"/>
    <p:sldId id="380" r:id="rId10"/>
    <p:sldId id="426" r:id="rId11"/>
    <p:sldId id="427" r:id="rId12"/>
    <p:sldId id="428" r:id="rId13"/>
    <p:sldId id="429" r:id="rId14"/>
    <p:sldId id="430" r:id="rId15"/>
    <p:sldId id="433" r:id="rId16"/>
    <p:sldId id="432" r:id="rId17"/>
  </p:sldIdLst>
  <p:sldSz cx="9144000" cy="6858000" type="screen4x3"/>
  <p:notesSz cx="7010400" cy="9296400"/>
  <p:defaultTextStyle>
    <a:defPPr>
      <a:defRPr lang="en-US"/>
    </a:defPPr>
    <a:lvl1pPr algn="l" rtl="0" fontAlgn="base">
      <a:spcBef>
        <a:spcPct val="0"/>
      </a:spcBef>
      <a:spcAft>
        <a:spcPct val="0"/>
      </a:spcAft>
      <a:defRPr sz="600" kern="1200">
        <a:solidFill>
          <a:schemeClr val="bg1"/>
        </a:solidFill>
        <a:latin typeface="Times New Roman" pitchFamily="18" charset="0"/>
        <a:ea typeface="+mn-ea"/>
        <a:cs typeface="Arial" charset="0"/>
      </a:defRPr>
    </a:lvl1pPr>
    <a:lvl2pPr marL="457200" algn="l" rtl="0" fontAlgn="base">
      <a:spcBef>
        <a:spcPct val="0"/>
      </a:spcBef>
      <a:spcAft>
        <a:spcPct val="0"/>
      </a:spcAft>
      <a:defRPr sz="600" kern="1200">
        <a:solidFill>
          <a:schemeClr val="bg1"/>
        </a:solidFill>
        <a:latin typeface="Times New Roman" pitchFamily="18" charset="0"/>
        <a:ea typeface="+mn-ea"/>
        <a:cs typeface="Arial" charset="0"/>
      </a:defRPr>
    </a:lvl2pPr>
    <a:lvl3pPr marL="914400" algn="l" rtl="0" fontAlgn="base">
      <a:spcBef>
        <a:spcPct val="0"/>
      </a:spcBef>
      <a:spcAft>
        <a:spcPct val="0"/>
      </a:spcAft>
      <a:defRPr sz="600" kern="1200">
        <a:solidFill>
          <a:schemeClr val="bg1"/>
        </a:solidFill>
        <a:latin typeface="Times New Roman" pitchFamily="18" charset="0"/>
        <a:ea typeface="+mn-ea"/>
        <a:cs typeface="Arial" charset="0"/>
      </a:defRPr>
    </a:lvl3pPr>
    <a:lvl4pPr marL="1371600" algn="l" rtl="0" fontAlgn="base">
      <a:spcBef>
        <a:spcPct val="0"/>
      </a:spcBef>
      <a:spcAft>
        <a:spcPct val="0"/>
      </a:spcAft>
      <a:defRPr sz="600" kern="1200">
        <a:solidFill>
          <a:schemeClr val="bg1"/>
        </a:solidFill>
        <a:latin typeface="Times New Roman" pitchFamily="18" charset="0"/>
        <a:ea typeface="+mn-ea"/>
        <a:cs typeface="Arial" charset="0"/>
      </a:defRPr>
    </a:lvl4pPr>
    <a:lvl5pPr marL="1828800" algn="l" rtl="0" fontAlgn="base">
      <a:spcBef>
        <a:spcPct val="0"/>
      </a:spcBef>
      <a:spcAft>
        <a:spcPct val="0"/>
      </a:spcAft>
      <a:defRPr sz="600" kern="1200">
        <a:solidFill>
          <a:schemeClr val="bg1"/>
        </a:solidFill>
        <a:latin typeface="Times New Roman" pitchFamily="18" charset="0"/>
        <a:ea typeface="+mn-ea"/>
        <a:cs typeface="Arial" charset="0"/>
      </a:defRPr>
    </a:lvl5pPr>
    <a:lvl6pPr marL="2286000" algn="l" defTabSz="914400" rtl="0" eaLnBrk="1" latinLnBrk="0" hangingPunct="1">
      <a:defRPr sz="600" kern="1200">
        <a:solidFill>
          <a:schemeClr val="bg1"/>
        </a:solidFill>
        <a:latin typeface="Times New Roman" pitchFamily="18" charset="0"/>
        <a:ea typeface="+mn-ea"/>
        <a:cs typeface="Arial" charset="0"/>
      </a:defRPr>
    </a:lvl6pPr>
    <a:lvl7pPr marL="2743200" algn="l" defTabSz="914400" rtl="0" eaLnBrk="1" latinLnBrk="0" hangingPunct="1">
      <a:defRPr sz="600" kern="1200">
        <a:solidFill>
          <a:schemeClr val="bg1"/>
        </a:solidFill>
        <a:latin typeface="Times New Roman" pitchFamily="18" charset="0"/>
        <a:ea typeface="+mn-ea"/>
        <a:cs typeface="Arial" charset="0"/>
      </a:defRPr>
    </a:lvl7pPr>
    <a:lvl8pPr marL="3200400" algn="l" defTabSz="914400" rtl="0" eaLnBrk="1" latinLnBrk="0" hangingPunct="1">
      <a:defRPr sz="600" kern="1200">
        <a:solidFill>
          <a:schemeClr val="bg1"/>
        </a:solidFill>
        <a:latin typeface="Times New Roman" pitchFamily="18" charset="0"/>
        <a:ea typeface="+mn-ea"/>
        <a:cs typeface="Arial" charset="0"/>
      </a:defRPr>
    </a:lvl8pPr>
    <a:lvl9pPr marL="3657600" algn="l" defTabSz="914400" rtl="0" eaLnBrk="1" latinLnBrk="0" hangingPunct="1">
      <a:defRPr sz="600" kern="1200">
        <a:solidFill>
          <a:schemeClr val="bg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hackel, Erin" initials="SE" lastIdx="12" clrIdx="6">
    <p:extLst>
      <p:ext uri="{19B8F6BF-5375-455C-9EA6-DF929625EA0E}">
        <p15:presenceInfo xmlns:p15="http://schemas.microsoft.com/office/powerpoint/2012/main" userId="S::erin.shackel@ed.gov::169d3d82-d4c3-4b1d-8479-02b34744f397" providerId="AD"/>
      </p:ext>
    </p:extLst>
  </p:cmAuthor>
  <p:cmAuthor id="1" name="Curtis, Patti" initials="CP" lastIdx="2" clrIdx="0">
    <p:extLst>
      <p:ext uri="{19B8F6BF-5375-455C-9EA6-DF929625EA0E}">
        <p15:presenceInfo xmlns:p15="http://schemas.microsoft.com/office/powerpoint/2012/main" userId="S::Patti.Curtis@ed.gov::45be9e55-a3f0-4fcd-94d5-1e1b52a5e1bc" providerId="AD"/>
      </p:ext>
    </p:extLst>
  </p:cmAuthor>
  <p:cmAuthor id="8" name="Hammer, Victoria" initials="HV" lastIdx="1" clrIdx="7">
    <p:extLst>
      <p:ext uri="{19B8F6BF-5375-455C-9EA6-DF929625EA0E}">
        <p15:presenceInfo xmlns:p15="http://schemas.microsoft.com/office/powerpoint/2012/main" userId="S::victoria.hammer@ed.gov::e08a482b-fbbb-422f-852b-6df4f92a616f" providerId="AD"/>
      </p:ext>
    </p:extLst>
  </p:cmAuthor>
  <p:cmAuthor id="2" name="JAM" initials="JAM" lastIdx="53" clrIdx="1">
    <p:extLst>
      <p:ext uri="{19B8F6BF-5375-455C-9EA6-DF929625EA0E}">
        <p15:presenceInfo xmlns:p15="http://schemas.microsoft.com/office/powerpoint/2012/main" userId="JAM" providerId="None"/>
      </p:ext>
    </p:extLst>
  </p:cmAuthor>
  <p:cmAuthor id="9" name="Lagaard, Soren" initials="LS" lastIdx="2" clrIdx="8">
    <p:extLst>
      <p:ext uri="{19B8F6BF-5375-455C-9EA6-DF929625EA0E}">
        <p15:presenceInfo xmlns:p15="http://schemas.microsoft.com/office/powerpoint/2012/main" userId="S::Soren.Lagaard@ed.gov::dd7157e2-95ab-44bf-9e09-68dd2dcbb622" providerId="AD"/>
      </p:ext>
    </p:extLst>
  </p:cmAuthor>
  <p:cmAuthor id="3" name="McHugh, Erin" initials="ME" lastIdx="6" clrIdx="2">
    <p:extLst>
      <p:ext uri="{19B8F6BF-5375-455C-9EA6-DF929625EA0E}">
        <p15:presenceInfo xmlns:p15="http://schemas.microsoft.com/office/powerpoint/2012/main" userId="S::Erin.McHugh@ed.gov::e78dc92b-cae2-47c9-9860-8f81152e4640" providerId="AD"/>
      </p:ext>
    </p:extLst>
  </p:cmAuthor>
  <p:cmAuthor id="4" name="Kelly Terpak" initials="KKT" lastIdx="14" clrIdx="3">
    <p:extLst>
      <p:ext uri="{19B8F6BF-5375-455C-9EA6-DF929625EA0E}">
        <p15:presenceInfo xmlns:p15="http://schemas.microsoft.com/office/powerpoint/2012/main" userId="Kelly Terpak" providerId="None"/>
      </p:ext>
    </p:extLst>
  </p:cmAuthor>
  <p:cmAuthor id="5" name="Joseph, Denise" initials="JD" lastIdx="2" clrIdx="4">
    <p:extLst>
      <p:ext uri="{19B8F6BF-5375-455C-9EA6-DF929625EA0E}">
        <p15:presenceInfo xmlns:p15="http://schemas.microsoft.com/office/powerpoint/2012/main" userId="S::denise.joseph@ed.gov::dd5e7e44-17ef-4437-849c-aabfbc41950e" providerId="AD"/>
      </p:ext>
    </p:extLst>
  </p:cmAuthor>
  <p:cmAuthor id="6" name="Wexler, Larry" initials="WL" lastIdx="4" clrIdx="5">
    <p:extLst>
      <p:ext uri="{19B8F6BF-5375-455C-9EA6-DF929625EA0E}">
        <p15:presenceInfo xmlns:p15="http://schemas.microsoft.com/office/powerpoint/2012/main" userId="S::larry.wexler@ed.gov::6a24a7d2-6b0e-40ad-a6d9-d47dbb7eee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14DC"/>
    <a:srgbClr val="FF0000"/>
    <a:srgbClr val="CC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9" d="100"/>
          <a:sy n="129" d="100"/>
        </p:scale>
        <p:origin x="202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cs typeface="+mn-cs"/>
              </a:defRPr>
            </a:lvl1pPr>
          </a:lstStyle>
          <a:p>
            <a:pPr>
              <a:defRPr/>
            </a:pPr>
            <a:endParaRPr lang="en-US"/>
          </a:p>
        </p:txBody>
      </p:sp>
      <p:sp>
        <p:nvSpPr>
          <p:cNvPr id="133123"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133124"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cs typeface="+mn-cs"/>
              </a:defRPr>
            </a:lvl1pPr>
          </a:lstStyle>
          <a:p>
            <a:pPr>
              <a:defRPr/>
            </a:pPr>
            <a:endParaRPr lang="en-US"/>
          </a:p>
        </p:txBody>
      </p:sp>
      <p:sp>
        <p:nvSpPr>
          <p:cNvPr id="133125"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5A23FC51-59A2-4EB2-9B23-C0349DBDE890}" type="slidenum">
              <a:rPr lang="en-US"/>
              <a:pPr>
                <a:defRPr/>
              </a:pPr>
              <a:t>‹#›</a:t>
            </a:fld>
            <a:endParaRPr lang="en-US"/>
          </a:p>
        </p:txBody>
      </p:sp>
    </p:spTree>
    <p:extLst>
      <p:ext uri="{BB962C8B-B14F-4D97-AF65-F5344CB8AC3E}">
        <p14:creationId xmlns:p14="http://schemas.microsoft.com/office/powerpoint/2010/main" val="40391603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solidFill>
                  <a:schemeClr val="tx1"/>
                </a:solidFill>
                <a:cs typeface="+mn-cs"/>
              </a:defRPr>
            </a:lvl1pPr>
          </a:lstStyle>
          <a:p>
            <a:pPr>
              <a:defRPr/>
            </a:pPr>
            <a:endParaRPr lang="en-US"/>
          </a:p>
        </p:txBody>
      </p:sp>
      <p:sp>
        <p:nvSpPr>
          <p:cNvPr id="49155"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chemeClr val="tx1"/>
                </a:solidFill>
                <a:cs typeface="+mn-cs"/>
              </a:defRPr>
            </a:lvl1pPr>
          </a:lstStyle>
          <a:p>
            <a:pPr>
              <a:defRPr/>
            </a:pPr>
            <a:endParaRPr lang="en-US"/>
          </a:p>
        </p:txBody>
      </p:sp>
      <p:sp>
        <p:nvSpPr>
          <p:cNvPr id="7885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7"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9158"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solidFill>
                  <a:schemeClr val="tx1"/>
                </a:solidFill>
                <a:cs typeface="+mn-cs"/>
              </a:defRPr>
            </a:lvl1pPr>
          </a:lstStyle>
          <a:p>
            <a:pPr>
              <a:defRPr/>
            </a:pPr>
            <a:endParaRPr lang="en-US"/>
          </a:p>
        </p:txBody>
      </p:sp>
      <p:sp>
        <p:nvSpPr>
          <p:cNvPr id="49159"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solidFill>
                  <a:schemeClr val="tx1"/>
                </a:solidFill>
                <a:cs typeface="+mn-cs"/>
              </a:defRPr>
            </a:lvl1pPr>
          </a:lstStyle>
          <a:p>
            <a:pPr>
              <a:defRPr/>
            </a:pPr>
            <a:fld id="{87FD2F5B-9621-4C49-B5E0-CED84BF0B8EC}" type="slidenum">
              <a:rPr lang="en-US"/>
              <a:pPr>
                <a:defRPr/>
              </a:pPr>
              <a:t>‹#›</a:t>
            </a:fld>
            <a:endParaRPr lang="en-US"/>
          </a:p>
        </p:txBody>
      </p:sp>
    </p:spTree>
    <p:extLst>
      <p:ext uri="{BB962C8B-B14F-4D97-AF65-F5344CB8AC3E}">
        <p14:creationId xmlns:p14="http://schemas.microsoft.com/office/powerpoint/2010/main" val="4218873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1264087F-05FA-4127-8A21-B8DCA9FDE6E6}" type="slidenum">
              <a:rPr lang="en-US"/>
              <a:pPr>
                <a:defRPr/>
              </a:pPr>
              <a:t>‹#›</a:t>
            </a:fld>
            <a:endParaRPr lang="en-US"/>
          </a:p>
        </p:txBody>
      </p:sp>
    </p:spTree>
    <p:extLst>
      <p:ext uri="{BB962C8B-B14F-4D97-AF65-F5344CB8AC3E}">
        <p14:creationId xmlns:p14="http://schemas.microsoft.com/office/powerpoint/2010/main" val="249394151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85E85B5-F979-4137-B0C5-993530190545}" type="slidenum">
              <a:rPr lang="en-US"/>
              <a:pPr>
                <a:defRPr/>
              </a:pPr>
              <a:t>‹#›</a:t>
            </a:fld>
            <a:endParaRPr lang="en-US"/>
          </a:p>
        </p:txBody>
      </p:sp>
    </p:spTree>
    <p:extLst>
      <p:ext uri="{BB962C8B-B14F-4D97-AF65-F5344CB8AC3E}">
        <p14:creationId xmlns:p14="http://schemas.microsoft.com/office/powerpoint/2010/main" val="367054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B93284E9-1F03-460D-BD72-AB9AF9252740}" type="slidenum">
              <a:rPr lang="en-US"/>
              <a:pPr>
                <a:defRPr/>
              </a:pPr>
              <a:t>‹#›</a:t>
            </a:fld>
            <a:endParaRPr lang="en-US"/>
          </a:p>
        </p:txBody>
      </p:sp>
    </p:spTree>
    <p:extLst>
      <p:ext uri="{BB962C8B-B14F-4D97-AF65-F5344CB8AC3E}">
        <p14:creationId xmlns:p14="http://schemas.microsoft.com/office/powerpoint/2010/main" val="21586087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a:t>Click to edit Master title style</a:t>
            </a:r>
          </a:p>
        </p:txBody>
      </p:sp>
      <p:sp>
        <p:nvSpPr>
          <p:cNvPr id="8" name="Content Placeholder 7"/>
          <p:cNvSpPr>
            <a:spLocks noGrp="1"/>
          </p:cNvSpPr>
          <p:nvPr>
            <p:ph sz="quarter" idx="1"/>
          </p:nvPr>
        </p:nvSpPr>
        <p:spPr>
          <a:xfrm>
            <a:off x="612648" y="1600200"/>
            <a:ext cx="8153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4CE8BDA-7C55-479F-920F-B579FFCD46F4}" type="slidenum">
              <a:rPr lang="en-US"/>
              <a:pPr>
                <a:defRPr/>
              </a:pPr>
              <a:t>‹#›</a:t>
            </a:fld>
            <a:endParaRPr lang="en-US"/>
          </a:p>
        </p:txBody>
      </p:sp>
    </p:spTree>
    <p:extLst>
      <p:ext uri="{BB962C8B-B14F-4D97-AF65-F5344CB8AC3E}">
        <p14:creationId xmlns:p14="http://schemas.microsoft.com/office/powerpoint/2010/main" val="147352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a:t>Click to edit Master title style</a:t>
            </a:r>
          </a:p>
        </p:txBody>
      </p:sp>
      <p:sp>
        <p:nvSpPr>
          <p:cNvPr id="7" name="Date Placeholder 11"/>
          <p:cNvSpPr>
            <a:spLocks noGrp="1"/>
          </p:cNvSpPr>
          <p:nvPr>
            <p:ph type="dt" sz="half" idx="10"/>
          </p:nvPr>
        </p:nvSpPr>
        <p:spPr/>
        <p:txBody>
          <a:bodyPr/>
          <a:lstStyle>
            <a:lvl1pPr>
              <a:defRPr/>
            </a:lvl1pPr>
          </a:lstStyle>
          <a:p>
            <a:pPr>
              <a:defRPr/>
            </a:pPr>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21EA77C4-F8FD-4D2D-9602-66A318FCA2A1}"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108671543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p:txBody>
          <a:bodyPr rtlCol="0"/>
          <a:lstStyle>
            <a:lvl1pPr>
              <a:defRPr/>
            </a:lvl1pPr>
          </a:lstStyle>
          <a:p>
            <a:pPr>
              <a:defRPr/>
            </a:pPr>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B272A565-CC7F-4020-A8ED-C830B17D8ACA}"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722718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p:txBody>
          <a:bodyPr rtlCol="0"/>
          <a:lstStyle>
            <a:lvl1pPr>
              <a:defRPr/>
            </a:lvl1pPr>
          </a:lstStyle>
          <a:p>
            <a:pPr>
              <a:defRPr/>
            </a:pPr>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079152E8-AB42-4011-BDFE-2BBDCF6D9009}"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597727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EAEDDA8F-72E3-4403-BD64-747900B33E39}" type="slidenum">
              <a:rPr lang="en-US"/>
              <a:pPr>
                <a:defRPr/>
              </a:pPr>
              <a:t>‹#›</a:t>
            </a:fld>
            <a:endParaRPr lang="en-US"/>
          </a:p>
        </p:txBody>
      </p:sp>
    </p:spTree>
    <p:extLst>
      <p:ext uri="{BB962C8B-B14F-4D97-AF65-F5344CB8AC3E}">
        <p14:creationId xmlns:p14="http://schemas.microsoft.com/office/powerpoint/2010/main" val="37816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A697E96C-E652-4C71-8853-0054FDFD12F8}" type="slidenum">
              <a:rPr lang="en-US"/>
              <a:pPr>
                <a:defRPr/>
              </a:pPr>
              <a:t>‹#›</a:t>
            </a:fld>
            <a:endParaRPr lang="en-US"/>
          </a:p>
        </p:txBody>
      </p:sp>
    </p:spTree>
    <p:extLst>
      <p:ext uri="{BB962C8B-B14F-4D97-AF65-F5344CB8AC3E}">
        <p14:creationId xmlns:p14="http://schemas.microsoft.com/office/powerpoint/2010/main" val="1519753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0C77BFA-143C-4699-ACCE-D951F64832AB}" type="slidenum">
              <a:rPr lang="en-US"/>
              <a:pPr>
                <a:defRPr/>
              </a:pPr>
              <a:t>‹#›</a:t>
            </a:fld>
            <a:endParaRPr lang="en-US"/>
          </a:p>
        </p:txBody>
      </p:sp>
    </p:spTree>
    <p:extLst>
      <p:ext uri="{BB962C8B-B14F-4D97-AF65-F5344CB8AC3E}">
        <p14:creationId xmlns:p14="http://schemas.microsoft.com/office/powerpoint/2010/main" val="1866987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4D4C5178-D873-4ABF-8598-A0E95729A594}"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extLst>
      <p:ext uri="{BB962C8B-B14F-4D97-AF65-F5344CB8AC3E}">
        <p14:creationId xmlns:p14="http://schemas.microsoft.com/office/powerpoint/2010/main" val="382842509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cs typeface="+mn-cs"/>
              </a:defRPr>
            </a:lvl1pPr>
          </a:lstStyle>
          <a:p>
            <a:pPr>
              <a:defRPr/>
            </a:pPr>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cs typeface="+mn-cs"/>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cs typeface="+mn-cs"/>
              </a:defRPr>
            </a:lvl1pPr>
          </a:lstStyle>
          <a:p>
            <a:pPr>
              <a:defRPr/>
            </a:pPr>
            <a:fld id="{ECE764C8-F6D9-435F-9770-F42B5BA3ACB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866" r:id="rId1"/>
    <p:sldLayoutId id="2147484861" r:id="rId2"/>
    <p:sldLayoutId id="2147484867" r:id="rId3"/>
    <p:sldLayoutId id="2147484868" r:id="rId4"/>
    <p:sldLayoutId id="2147484869" r:id="rId5"/>
    <p:sldLayoutId id="2147484862" r:id="rId6"/>
    <p:sldLayoutId id="2147484870" r:id="rId7"/>
    <p:sldLayoutId id="2147484863" r:id="rId8"/>
    <p:sldLayoutId id="2147484871" r:id="rId9"/>
    <p:sldLayoutId id="2147484864" r:id="rId10"/>
    <p:sldLayoutId id="2147484872" r:id="rId11"/>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federalregister.gov/documents/2020/03/02/2020-04148/peer-review-opportunities-with-the-us-department-of-educations-office-of-elementary-and-secondary" TargetMode="External"/><Relationship Id="rId2" Type="http://schemas.openxmlformats.org/officeDocument/2006/relationships/hyperlink" Target="https://www.ed.gov/" TargetMode="External"/><Relationship Id="rId1" Type="http://schemas.openxmlformats.org/officeDocument/2006/relationships/slideLayout" Target="../slideLayouts/slideLayout4.xml"/><Relationship Id="rId5" Type="http://schemas.openxmlformats.org/officeDocument/2006/relationships/hyperlink" Target="https://www.grants.gov/" TargetMode="External"/><Relationship Id="rId4" Type="http://schemas.openxmlformats.org/officeDocument/2006/relationships/hyperlink" Target="https://www2.ed.gov/documents/peer-review/peer-reviewer-toolkit.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federalregister.gov/documents/2020/03/02/2020-04148/peer-review-opportunities-with-the-us-department-of-educations-office-of-elementary-and-secondary"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679C4-548A-4C04-872E-602A6B5FBF93}"/>
              </a:ext>
            </a:extLst>
          </p:cNvPr>
          <p:cNvSpPr>
            <a:spLocks noGrp="1"/>
          </p:cNvSpPr>
          <p:nvPr>
            <p:ph type="ctrTitle"/>
          </p:nvPr>
        </p:nvSpPr>
        <p:spPr>
          <a:xfrm>
            <a:off x="209550" y="4038600"/>
            <a:ext cx="8724900" cy="1828800"/>
          </a:xfrm>
        </p:spPr>
        <p:txBody>
          <a:bodyPr/>
          <a:lstStyle/>
          <a:p>
            <a:pPr algn="ctr"/>
            <a:r>
              <a:rPr lang="en-US" sz="3500">
                <a:solidFill>
                  <a:schemeClr val="bg1"/>
                </a:solidFill>
              </a:rPr>
              <a:t>How to be considered as a Peer Reviewer for programs administered by The Department</a:t>
            </a:r>
          </a:p>
        </p:txBody>
      </p:sp>
      <p:sp>
        <p:nvSpPr>
          <p:cNvPr id="4" name="TextBox 3">
            <a:extLst>
              <a:ext uri="{FF2B5EF4-FFF2-40B4-BE49-F238E27FC236}">
                <a16:creationId xmlns:a16="http://schemas.microsoft.com/office/drawing/2014/main" id="{3CACB333-E563-42B2-8551-CDD4374D3C90}"/>
              </a:ext>
            </a:extLst>
          </p:cNvPr>
          <p:cNvSpPr txBox="1"/>
          <p:nvPr/>
        </p:nvSpPr>
        <p:spPr>
          <a:xfrm>
            <a:off x="209550" y="1763475"/>
            <a:ext cx="8724900" cy="1446550"/>
          </a:xfrm>
          <a:prstGeom prst="rect">
            <a:avLst/>
          </a:prstGeom>
          <a:noFill/>
        </p:spPr>
        <p:txBody>
          <a:bodyPr wrap="square" rtlCol="0" anchor="t">
            <a:spAutoFit/>
          </a:bodyPr>
          <a:lstStyle/>
          <a:p>
            <a:pPr algn="ctr"/>
            <a:r>
              <a:rPr lang="en-US" sz="4400" cap="all">
                <a:latin typeface="+mj-lt"/>
                <a:ea typeface="+mj-ea"/>
                <a:cs typeface="+mj-cs"/>
              </a:rPr>
              <a:t>U.S. Department of Education (Department) </a:t>
            </a:r>
          </a:p>
        </p:txBody>
      </p:sp>
    </p:spTree>
    <p:extLst>
      <p:ext uri="{BB962C8B-B14F-4D97-AF65-F5344CB8AC3E}">
        <p14:creationId xmlns:p14="http://schemas.microsoft.com/office/powerpoint/2010/main" val="2712022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a:extLst>
              <a:ext uri="{FF2B5EF4-FFF2-40B4-BE49-F238E27FC236}">
                <a16:creationId xmlns:a16="http://schemas.microsoft.com/office/drawing/2014/main" id="{1715FFD3-A843-481D-B9D8-226D767ABB7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l="3529" t="13864" r="41284" b="19174"/>
          <a:stretch>
            <a:fillRect/>
          </a:stretch>
        </p:blipFill>
        <p:spPr bwMode="auto">
          <a:xfrm>
            <a:off x="5326658" y="4724400"/>
            <a:ext cx="233874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A6B4D54D-D0E9-4A26-ADBB-D2A2E782373D}"/>
              </a:ext>
            </a:extLst>
          </p:cNvPr>
          <p:cNvSpPr txBox="1"/>
          <p:nvPr/>
        </p:nvSpPr>
        <p:spPr>
          <a:xfrm>
            <a:off x="304800" y="6281872"/>
            <a:ext cx="4518170" cy="369332"/>
          </a:xfrm>
          <a:prstGeom prst="rect">
            <a:avLst/>
          </a:prstGeom>
          <a:noFill/>
        </p:spPr>
        <p:txBody>
          <a:bodyPr wrap="square" rtlCol="0">
            <a:spAutoFit/>
          </a:bodyPr>
          <a:lstStyle/>
          <a:p>
            <a:r>
              <a:rPr lang="en-US" sz="1200">
                <a:solidFill>
                  <a:schemeClr val="tx1"/>
                </a:solidFill>
              </a:rPr>
              <a:t>*For what Department grant competitions the reviewer wants to serve.</a:t>
            </a:r>
          </a:p>
          <a:p>
            <a:endParaRPr lang="en-US"/>
          </a:p>
        </p:txBody>
      </p:sp>
      <p:sp>
        <p:nvSpPr>
          <p:cNvPr id="4" name="Content Placeholder 3">
            <a:extLst>
              <a:ext uri="{FF2B5EF4-FFF2-40B4-BE49-F238E27FC236}">
                <a16:creationId xmlns:a16="http://schemas.microsoft.com/office/drawing/2014/main" id="{78921639-AA20-4725-8002-A3C8AB905732}"/>
              </a:ext>
            </a:extLst>
          </p:cNvPr>
          <p:cNvSpPr>
            <a:spLocks noGrp="1"/>
          </p:cNvSpPr>
          <p:nvPr>
            <p:ph sz="quarter" idx="2"/>
          </p:nvPr>
        </p:nvSpPr>
        <p:spPr>
          <a:xfrm>
            <a:off x="3962400" y="1516063"/>
            <a:ext cx="5029199" cy="4645504"/>
          </a:xfrm>
        </p:spPr>
        <p:txBody>
          <a:bodyPr/>
          <a:lstStyle/>
          <a:p>
            <a:r>
              <a:rPr lang="en-US" sz="2200"/>
              <a:t>After review, click the </a:t>
            </a:r>
            <a:r>
              <a:rPr lang="en-US" sz="2200" u="sng"/>
              <a:t>Submit</a:t>
            </a:r>
            <a:r>
              <a:rPr lang="en-US" sz="2200"/>
              <a:t> button to request reviewer access</a:t>
            </a:r>
          </a:p>
          <a:p>
            <a:r>
              <a:rPr lang="en-US" sz="2200"/>
              <a:t>You will receive a </a:t>
            </a:r>
            <a:r>
              <a:rPr lang="en-US" sz="2200" u="sng"/>
              <a:t>confirmation message</a:t>
            </a:r>
            <a:r>
              <a:rPr lang="en-US" sz="2200"/>
              <a:t>, like the one below, indicating your profile was successfully updated</a:t>
            </a:r>
          </a:p>
          <a:p>
            <a:pPr lvl="1"/>
            <a:r>
              <a:rPr lang="en-US" sz="1900"/>
              <a:t>The resume is now available to ED program staff to consider for a competition </a:t>
            </a:r>
          </a:p>
          <a:p>
            <a:r>
              <a:rPr lang="en-US" sz="2200"/>
              <a:t>You will need to log out and allow some time for your request to be processed</a:t>
            </a:r>
          </a:p>
        </p:txBody>
      </p:sp>
      <p:sp>
        <p:nvSpPr>
          <p:cNvPr id="3" name="Content Placeholder 2">
            <a:extLst>
              <a:ext uri="{FF2B5EF4-FFF2-40B4-BE49-F238E27FC236}">
                <a16:creationId xmlns:a16="http://schemas.microsoft.com/office/drawing/2014/main" id="{88533D93-23FA-4711-8A8B-046BEDB069E4}"/>
              </a:ext>
            </a:extLst>
          </p:cNvPr>
          <p:cNvSpPr>
            <a:spLocks noGrp="1"/>
          </p:cNvSpPr>
          <p:nvPr>
            <p:ph sz="quarter" idx="1"/>
          </p:nvPr>
        </p:nvSpPr>
        <p:spPr>
          <a:xfrm>
            <a:off x="349101" y="1516064"/>
            <a:ext cx="3689499" cy="5037136"/>
          </a:xfrm>
        </p:spPr>
        <p:txBody>
          <a:bodyPr/>
          <a:lstStyle/>
          <a:p>
            <a:r>
              <a:rPr lang="en-US" sz="2200"/>
              <a:t>You must upload a resume on the </a:t>
            </a:r>
            <a:r>
              <a:rPr lang="en-US" sz="2200" u="sng"/>
              <a:t>Documents tab</a:t>
            </a:r>
          </a:p>
          <a:p>
            <a:pPr lvl="1"/>
            <a:r>
              <a:rPr lang="en-US" sz="1800"/>
              <a:t>All uploaded documents must be in a PDF format</a:t>
            </a:r>
          </a:p>
          <a:p>
            <a:r>
              <a:rPr lang="en-US" sz="2200"/>
              <a:t>You must also enter a minimum of two years of experience on the </a:t>
            </a:r>
            <a:r>
              <a:rPr lang="en-US" sz="2200" u="sng"/>
              <a:t>Work Experience tab</a:t>
            </a:r>
          </a:p>
          <a:p>
            <a:r>
              <a:rPr lang="en-US" sz="2200"/>
              <a:t>All </a:t>
            </a:r>
            <a:r>
              <a:rPr lang="en-US" sz="2200" u="sng"/>
              <a:t>other fields</a:t>
            </a:r>
            <a:r>
              <a:rPr lang="en-US" sz="2200"/>
              <a:t> are optional</a:t>
            </a:r>
          </a:p>
          <a:p>
            <a:pPr lvl="1"/>
            <a:r>
              <a:rPr lang="en-US" sz="1800"/>
              <a:t>However, it is encouraged that you include the following in your profile: </a:t>
            </a:r>
            <a:r>
              <a:rPr lang="en-US" sz="1800" b="1"/>
              <a:t>Specialization</a:t>
            </a:r>
            <a:r>
              <a:rPr lang="en-US" sz="1800"/>
              <a:t>, </a:t>
            </a:r>
            <a:r>
              <a:rPr lang="en-US" sz="1800" b="1"/>
              <a:t>Reader Experience</a:t>
            </a:r>
            <a:r>
              <a:rPr lang="en-US" sz="1800"/>
              <a:t>, and </a:t>
            </a:r>
            <a:r>
              <a:rPr lang="en-US" sz="1800" b="1"/>
              <a:t>Preferences*</a:t>
            </a:r>
            <a:endParaRPr lang="en-US"/>
          </a:p>
        </p:txBody>
      </p:sp>
      <p:sp>
        <p:nvSpPr>
          <p:cNvPr id="2" name="Title 1">
            <a:extLst>
              <a:ext uri="{FF2B5EF4-FFF2-40B4-BE49-F238E27FC236}">
                <a16:creationId xmlns:a16="http://schemas.microsoft.com/office/drawing/2014/main" id="{5D7C950D-D789-4F68-B038-E8A1D196A353}"/>
              </a:ext>
            </a:extLst>
          </p:cNvPr>
          <p:cNvSpPr>
            <a:spLocks noGrp="1"/>
          </p:cNvSpPr>
          <p:nvPr>
            <p:ph type="title"/>
          </p:nvPr>
        </p:nvSpPr>
        <p:spPr>
          <a:xfrm>
            <a:off x="609600" y="696432"/>
            <a:ext cx="8153400" cy="522767"/>
          </a:xfrm>
        </p:spPr>
        <p:txBody>
          <a:bodyPr/>
          <a:lstStyle/>
          <a:p>
            <a:r>
              <a:rPr lang="en-US">
                <a:solidFill>
                  <a:schemeClr val="accent2"/>
                </a:solidFill>
              </a:rPr>
              <a:t>Step 4: Editing Your Reviewer Profile (part 2)</a:t>
            </a:r>
            <a:br>
              <a:rPr lang="en-US">
                <a:solidFill>
                  <a:schemeClr val="accent2"/>
                </a:solidFill>
              </a:rPr>
            </a:br>
            <a:endParaRPr lang="en-US"/>
          </a:p>
        </p:txBody>
      </p:sp>
      <p:sp>
        <p:nvSpPr>
          <p:cNvPr id="5" name="Slide Number Placeholder 4">
            <a:extLst>
              <a:ext uri="{FF2B5EF4-FFF2-40B4-BE49-F238E27FC236}">
                <a16:creationId xmlns:a16="http://schemas.microsoft.com/office/drawing/2014/main" id="{346B97B3-147E-4D41-9E9D-E28DE9CD168E}"/>
              </a:ext>
            </a:extLst>
          </p:cNvPr>
          <p:cNvSpPr>
            <a:spLocks noGrp="1"/>
          </p:cNvSpPr>
          <p:nvPr>
            <p:ph type="sldNum" sz="quarter" idx="11"/>
          </p:nvPr>
        </p:nvSpPr>
        <p:spPr/>
        <p:txBody>
          <a:bodyPr>
            <a:normAutofit fontScale="85000" lnSpcReduction="20000"/>
          </a:bodyPr>
          <a:lstStyle/>
          <a:p>
            <a:pPr>
              <a:defRPr/>
            </a:pPr>
            <a:fld id="{B272A565-CC7F-4020-A8ED-C830B17D8ACA}" type="slidenum">
              <a:rPr lang="en-US" smtClean="0"/>
              <a:pPr>
                <a:defRPr/>
              </a:pPr>
              <a:t>10</a:t>
            </a:fld>
            <a:endParaRPr lang="en-US"/>
          </a:p>
        </p:txBody>
      </p:sp>
    </p:spTree>
    <p:extLst>
      <p:ext uri="{BB962C8B-B14F-4D97-AF65-F5344CB8AC3E}">
        <p14:creationId xmlns:p14="http://schemas.microsoft.com/office/powerpoint/2010/main" val="1549100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1215E9-17E8-4809-8EC0-8FEDDC1F3998}"/>
              </a:ext>
            </a:extLst>
          </p:cNvPr>
          <p:cNvSpPr>
            <a:spLocks noGrp="1"/>
          </p:cNvSpPr>
          <p:nvPr>
            <p:ph sz="quarter" idx="1"/>
          </p:nvPr>
        </p:nvSpPr>
        <p:spPr/>
        <p:txBody>
          <a:bodyPr/>
          <a:lstStyle/>
          <a:p>
            <a:pPr marL="571500" indent="-571500">
              <a:buFont typeface="Wingdings" panose="05000000000000000000" pitchFamily="2" charset="2"/>
              <a:buChar char="q"/>
            </a:pPr>
            <a:r>
              <a:rPr lang="en-US" sz="2200"/>
              <a:t>Cite prior grant experience, i.e. writing, administering, evaluating, or reviewing</a:t>
            </a:r>
          </a:p>
          <a:p>
            <a:pPr marL="571500" indent="-571500">
              <a:buFont typeface="Wingdings" panose="05000000000000000000" pitchFamily="2" charset="2"/>
              <a:buChar char="q"/>
            </a:pPr>
            <a:r>
              <a:rPr lang="en-US" sz="2200"/>
              <a:t>Be sure resume is complete, spell out abbreviations, and include dates</a:t>
            </a:r>
          </a:p>
          <a:p>
            <a:pPr marL="571500" indent="-571500">
              <a:buFont typeface="Wingdings" panose="05000000000000000000" pitchFamily="2" charset="2"/>
              <a:buChar char="q"/>
            </a:pPr>
            <a:r>
              <a:rPr lang="en-US" sz="2200"/>
              <a:t>Keep it concise – suggest 2 pages, no longer than 5 pages</a:t>
            </a:r>
          </a:p>
          <a:p>
            <a:pPr marL="571500" indent="-571500">
              <a:buFont typeface="Wingdings" panose="05000000000000000000" pitchFamily="2" charset="2"/>
              <a:buChar char="q"/>
            </a:pPr>
            <a:r>
              <a:rPr lang="en-US" sz="2200"/>
              <a:t>Highlight professional accomplishments and specific experiences</a:t>
            </a:r>
          </a:p>
          <a:p>
            <a:endParaRPr lang="en-US"/>
          </a:p>
        </p:txBody>
      </p:sp>
      <p:sp>
        <p:nvSpPr>
          <p:cNvPr id="2" name="Title 1">
            <a:extLst>
              <a:ext uri="{FF2B5EF4-FFF2-40B4-BE49-F238E27FC236}">
                <a16:creationId xmlns:a16="http://schemas.microsoft.com/office/drawing/2014/main" id="{5AD0B59C-CE03-434A-9028-92AA693A46FF}"/>
              </a:ext>
            </a:extLst>
          </p:cNvPr>
          <p:cNvSpPr>
            <a:spLocks noGrp="1"/>
          </p:cNvSpPr>
          <p:nvPr>
            <p:ph type="title"/>
          </p:nvPr>
        </p:nvSpPr>
        <p:spPr>
          <a:xfrm>
            <a:off x="612648" y="685800"/>
            <a:ext cx="8153400" cy="533400"/>
          </a:xfrm>
        </p:spPr>
        <p:txBody>
          <a:bodyPr/>
          <a:lstStyle/>
          <a:p>
            <a:r>
              <a:rPr lang="en-US">
                <a:solidFill>
                  <a:schemeClr val="accent2"/>
                </a:solidFill>
              </a:rPr>
              <a:t>Other Helpful Resume Hints</a:t>
            </a:r>
            <a:br>
              <a:rPr lang="en-US">
                <a:solidFill>
                  <a:schemeClr val="accent2"/>
                </a:solidFill>
              </a:rPr>
            </a:br>
            <a:endParaRPr lang="en-US"/>
          </a:p>
        </p:txBody>
      </p:sp>
      <p:sp>
        <p:nvSpPr>
          <p:cNvPr id="4" name="Slide Number Placeholder 3">
            <a:extLst>
              <a:ext uri="{FF2B5EF4-FFF2-40B4-BE49-F238E27FC236}">
                <a16:creationId xmlns:a16="http://schemas.microsoft.com/office/drawing/2014/main" id="{A135998E-AD61-4B2E-836F-7D4F509F9B43}"/>
              </a:ext>
            </a:extLst>
          </p:cNvPr>
          <p:cNvSpPr>
            <a:spLocks noGrp="1"/>
          </p:cNvSpPr>
          <p:nvPr>
            <p:ph type="sldNum" sz="quarter" idx="12"/>
          </p:nvPr>
        </p:nvSpPr>
        <p:spPr/>
        <p:txBody>
          <a:bodyPr>
            <a:normAutofit fontScale="85000" lnSpcReduction="20000"/>
          </a:bodyPr>
          <a:lstStyle/>
          <a:p>
            <a:pPr>
              <a:defRPr/>
            </a:pPr>
            <a:fld id="{A4CE8BDA-7C55-479F-920F-B579FFCD46F4}" type="slidenum">
              <a:rPr lang="en-US" smtClean="0"/>
              <a:pPr>
                <a:defRPr/>
              </a:pPr>
              <a:t>11</a:t>
            </a:fld>
            <a:endParaRPr lang="en-US"/>
          </a:p>
        </p:txBody>
      </p:sp>
    </p:spTree>
    <p:extLst>
      <p:ext uri="{BB962C8B-B14F-4D97-AF65-F5344CB8AC3E}">
        <p14:creationId xmlns:p14="http://schemas.microsoft.com/office/powerpoint/2010/main" val="2062373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37F88E3-AB0F-48E2-AEBF-87FE04518372}"/>
              </a:ext>
            </a:extLst>
          </p:cNvPr>
          <p:cNvSpPr>
            <a:spLocks noGrp="1"/>
          </p:cNvSpPr>
          <p:nvPr>
            <p:ph sz="quarter" idx="2"/>
          </p:nvPr>
        </p:nvSpPr>
        <p:spPr>
          <a:xfrm>
            <a:off x="3844031" y="1589567"/>
            <a:ext cx="4998127" cy="4572000"/>
          </a:xfrm>
        </p:spPr>
        <p:txBody>
          <a:bodyPr/>
          <a:lstStyle/>
          <a:p>
            <a:pPr marL="342900" indent="-342900">
              <a:buFont typeface="Wingdings" panose="05000000000000000000" pitchFamily="2" charset="2"/>
              <a:buChar char="q"/>
            </a:pPr>
            <a:r>
              <a:rPr lang="en-US" sz="2200" dirty="0"/>
              <a:t>If you have peers you would like to recommend that may be interested in being Department reviewers, please provide them this resource toolkit</a:t>
            </a:r>
          </a:p>
          <a:p>
            <a:pPr marL="342900" indent="-342900">
              <a:buFont typeface="Wingdings" panose="05000000000000000000" pitchFamily="2" charset="2"/>
              <a:buChar char="q"/>
            </a:pPr>
            <a:r>
              <a:rPr lang="en-US" sz="2200" dirty="0"/>
              <a:t>Relevant pages where new potential reviewers should go are below:</a:t>
            </a:r>
          </a:p>
          <a:p>
            <a:pPr marL="663575" lvl="1" indent="-342900">
              <a:buFont typeface="Wingdings" panose="05000000000000000000" pitchFamily="2" charset="2"/>
              <a:buChar char="q"/>
            </a:pPr>
            <a:r>
              <a:rPr lang="en-US" sz="1700" u="sng" dirty="0">
                <a:solidFill>
                  <a:srgbClr val="3A14DC"/>
                </a:solidFill>
              </a:rPr>
              <a:t>www.g5.gov</a:t>
            </a:r>
          </a:p>
          <a:p>
            <a:pPr marL="663575" lvl="1" indent="-342900">
              <a:buFont typeface="Wingdings" panose="05000000000000000000" pitchFamily="2" charset="2"/>
              <a:buChar char="q"/>
            </a:pPr>
            <a:r>
              <a:rPr lang="en-US" sz="1700" dirty="0">
                <a:solidFill>
                  <a:srgbClr val="3A14DC"/>
                </a:solidFill>
                <a:hlinkClick r:id="rId2">
                  <a:extLst>
                    <a:ext uri="{A12FA001-AC4F-418D-AE19-62706E023703}">
                      <ahyp:hlinkClr xmlns:ahyp="http://schemas.microsoft.com/office/drawing/2018/hyperlinkcolor" val="tx"/>
                    </a:ext>
                  </a:extLst>
                </a:hlinkClick>
              </a:rPr>
              <a:t>ED.gov</a:t>
            </a:r>
            <a:endParaRPr lang="en-US" sz="1700" dirty="0">
              <a:solidFill>
                <a:srgbClr val="3A14DC"/>
              </a:solidFill>
            </a:endParaRPr>
          </a:p>
          <a:p>
            <a:pPr marL="663575" lvl="1" indent="-342900">
              <a:buFont typeface="Wingdings" panose="05000000000000000000" pitchFamily="2" charset="2"/>
              <a:buChar char="q"/>
            </a:pPr>
            <a:r>
              <a:rPr lang="en-US" sz="1700" dirty="0">
                <a:solidFill>
                  <a:srgbClr val="3A14DC"/>
                </a:solidFill>
                <a:hlinkClick r:id="rId3">
                  <a:extLst>
                    <a:ext uri="{A12FA001-AC4F-418D-AE19-62706E023703}">
                      <ahyp:hlinkClr xmlns:ahyp="http://schemas.microsoft.com/office/drawing/2018/hyperlinkcolor" val="tx"/>
                    </a:ext>
                  </a:extLst>
                </a:hlinkClick>
              </a:rPr>
              <a:t>https://www.federalregister.gov/documents/2020/03/02/2020-04148/peer-review-opportunities-with-the-us-department-of-educations-office-of-elementary-and-secondary</a:t>
            </a:r>
            <a:endParaRPr lang="en-US" sz="1700" dirty="0">
              <a:solidFill>
                <a:srgbClr val="3A14DC"/>
              </a:solidFill>
            </a:endParaRPr>
          </a:p>
          <a:p>
            <a:pPr marL="663575" lvl="1" indent="-342900">
              <a:buFont typeface="Wingdings" panose="05000000000000000000" pitchFamily="2" charset="2"/>
              <a:buChar char="q"/>
            </a:pPr>
            <a:r>
              <a:rPr lang="en-US" sz="1700" dirty="0">
                <a:solidFill>
                  <a:srgbClr val="3A14DC"/>
                </a:solidFill>
                <a:hlinkClick r:id="rId4">
                  <a:extLst>
                    <a:ext uri="{A12FA001-AC4F-418D-AE19-62706E023703}">
                      <ahyp:hlinkClr xmlns:ahyp="http://schemas.microsoft.com/office/drawing/2018/hyperlinkcolor" val="tx"/>
                    </a:ext>
                  </a:extLst>
                </a:hlinkClick>
              </a:rPr>
              <a:t>https://www2.ed.gov/documents/peer-review/peer-reviewer-toolkit.pptx</a:t>
            </a:r>
            <a:r>
              <a:rPr lang="en-US" sz="1700" dirty="0">
                <a:solidFill>
                  <a:srgbClr val="3A14DC"/>
                </a:solidFill>
              </a:rPr>
              <a:t> </a:t>
            </a:r>
          </a:p>
          <a:p>
            <a:pPr marL="663575" lvl="1" indent="-342900">
              <a:buFont typeface="Wingdings" panose="05000000000000000000" pitchFamily="2" charset="2"/>
              <a:buChar char="q"/>
            </a:pPr>
            <a:r>
              <a:rPr lang="en-US" sz="1700" dirty="0">
                <a:solidFill>
                  <a:srgbClr val="3A14DC"/>
                </a:solidFill>
                <a:hlinkClick r:id="rId5">
                  <a:extLst>
                    <a:ext uri="{A12FA001-AC4F-418D-AE19-62706E023703}">
                      <ahyp:hlinkClr xmlns:ahyp="http://schemas.microsoft.com/office/drawing/2018/hyperlinkcolor" val="tx"/>
                    </a:ext>
                  </a:extLst>
                </a:hlinkClick>
              </a:rPr>
              <a:t>Grants.gov </a:t>
            </a:r>
            <a:endParaRPr lang="en-US" sz="1700" dirty="0">
              <a:solidFill>
                <a:srgbClr val="3A14DC"/>
              </a:solidFill>
            </a:endParaRPr>
          </a:p>
          <a:p>
            <a:endParaRPr lang="en-US" dirty="0"/>
          </a:p>
        </p:txBody>
      </p:sp>
      <p:sp>
        <p:nvSpPr>
          <p:cNvPr id="3" name="Content Placeholder 2">
            <a:extLst>
              <a:ext uri="{FF2B5EF4-FFF2-40B4-BE49-F238E27FC236}">
                <a16:creationId xmlns:a16="http://schemas.microsoft.com/office/drawing/2014/main" id="{9B3F2D3C-6A21-4A4B-8A10-D5AA6218B2B9}"/>
              </a:ext>
            </a:extLst>
          </p:cNvPr>
          <p:cNvSpPr>
            <a:spLocks noGrp="1"/>
          </p:cNvSpPr>
          <p:nvPr>
            <p:ph sz="quarter" idx="1"/>
          </p:nvPr>
        </p:nvSpPr>
        <p:spPr>
          <a:xfrm>
            <a:off x="150920" y="1589567"/>
            <a:ext cx="3595457" cy="4572000"/>
          </a:xfrm>
        </p:spPr>
        <p:txBody>
          <a:bodyPr/>
          <a:lstStyle/>
          <a:p>
            <a:r>
              <a:rPr lang="en-US" sz="2200" dirty="0"/>
              <a:t>Each Department program selects its own peer reviewers based on expertise needed specific to a grant competition</a:t>
            </a:r>
          </a:p>
          <a:p>
            <a:r>
              <a:rPr lang="en-US" sz="2200" dirty="0"/>
              <a:t>Individuals selected to be a peer reviewer will be contacted by the program office</a:t>
            </a:r>
          </a:p>
          <a:p>
            <a:r>
              <a:rPr lang="en-US" sz="2200" dirty="0"/>
              <a:t>Neither submission of your resume or registering in G5 guarantees that you will be selected to be a peer reviewer</a:t>
            </a:r>
          </a:p>
          <a:p>
            <a:endParaRPr lang="en-US" dirty="0"/>
          </a:p>
        </p:txBody>
      </p:sp>
      <p:sp>
        <p:nvSpPr>
          <p:cNvPr id="2" name="Title 1">
            <a:extLst>
              <a:ext uri="{FF2B5EF4-FFF2-40B4-BE49-F238E27FC236}">
                <a16:creationId xmlns:a16="http://schemas.microsoft.com/office/drawing/2014/main" id="{18268882-0DCF-48FB-AC59-376FFBFAEFCD}"/>
              </a:ext>
            </a:extLst>
          </p:cNvPr>
          <p:cNvSpPr>
            <a:spLocks noGrp="1"/>
          </p:cNvSpPr>
          <p:nvPr>
            <p:ph type="title"/>
          </p:nvPr>
        </p:nvSpPr>
        <p:spPr/>
        <p:txBody>
          <a:bodyPr/>
          <a:lstStyle/>
          <a:p>
            <a:r>
              <a:rPr lang="en-US" dirty="0">
                <a:solidFill>
                  <a:schemeClr val="accent2"/>
                </a:solidFill>
              </a:rPr>
              <a:t>Final Points </a:t>
            </a:r>
          </a:p>
        </p:txBody>
      </p:sp>
      <p:sp>
        <p:nvSpPr>
          <p:cNvPr id="5" name="Slide Number Placeholder 4">
            <a:extLst>
              <a:ext uri="{FF2B5EF4-FFF2-40B4-BE49-F238E27FC236}">
                <a16:creationId xmlns:a16="http://schemas.microsoft.com/office/drawing/2014/main" id="{40EF1777-0B1A-424B-9A6F-8D129D908B16}"/>
              </a:ext>
            </a:extLst>
          </p:cNvPr>
          <p:cNvSpPr>
            <a:spLocks noGrp="1"/>
          </p:cNvSpPr>
          <p:nvPr>
            <p:ph type="sldNum" sz="quarter" idx="11"/>
          </p:nvPr>
        </p:nvSpPr>
        <p:spPr/>
        <p:txBody>
          <a:bodyPr>
            <a:normAutofit fontScale="85000" lnSpcReduction="20000"/>
          </a:bodyPr>
          <a:lstStyle/>
          <a:p>
            <a:pPr>
              <a:defRPr/>
            </a:pPr>
            <a:fld id="{B272A565-CC7F-4020-A8ED-C830B17D8ACA}" type="slidenum">
              <a:rPr lang="en-US" smtClean="0"/>
              <a:pPr>
                <a:defRPr/>
              </a:pPr>
              <a:t>12</a:t>
            </a:fld>
            <a:endParaRPr lang="en-US"/>
          </a:p>
        </p:txBody>
      </p:sp>
    </p:spTree>
    <p:extLst>
      <p:ext uri="{BB962C8B-B14F-4D97-AF65-F5344CB8AC3E}">
        <p14:creationId xmlns:p14="http://schemas.microsoft.com/office/powerpoint/2010/main" val="3004738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E52739-CD27-4C86-9652-6F2B273FF58A}"/>
              </a:ext>
            </a:extLst>
          </p:cNvPr>
          <p:cNvSpPr>
            <a:spLocks noGrp="1"/>
          </p:cNvSpPr>
          <p:nvPr>
            <p:ph sz="quarter" idx="1"/>
          </p:nvPr>
        </p:nvSpPr>
        <p:spPr>
          <a:xfrm>
            <a:off x="1066800" y="1600200"/>
            <a:ext cx="7699248" cy="5029200"/>
          </a:xfrm>
        </p:spPr>
        <p:txBody>
          <a:bodyPr/>
          <a:lstStyle/>
          <a:p>
            <a:r>
              <a:rPr lang="en-US" sz="2200"/>
              <a:t>An excellent professional development opportunity</a:t>
            </a:r>
          </a:p>
          <a:p>
            <a:r>
              <a:rPr lang="en-US" sz="2200"/>
              <a:t>Serve the education community</a:t>
            </a:r>
          </a:p>
          <a:p>
            <a:r>
              <a:rPr lang="en-US" sz="2200"/>
              <a:t>Exposure to innovative ideas in education </a:t>
            </a:r>
          </a:p>
          <a:p>
            <a:r>
              <a:rPr lang="en-US" sz="2200"/>
              <a:t>Make recommendations to the Department of which projects to fund</a:t>
            </a:r>
          </a:p>
        </p:txBody>
      </p:sp>
      <p:sp>
        <p:nvSpPr>
          <p:cNvPr id="2" name="Title 1">
            <a:extLst>
              <a:ext uri="{FF2B5EF4-FFF2-40B4-BE49-F238E27FC236}">
                <a16:creationId xmlns:a16="http://schemas.microsoft.com/office/drawing/2014/main" id="{EEED6F7C-5425-4B76-8AA0-6C866B4497D3}"/>
              </a:ext>
            </a:extLst>
          </p:cNvPr>
          <p:cNvSpPr>
            <a:spLocks noGrp="1"/>
          </p:cNvSpPr>
          <p:nvPr>
            <p:ph type="title"/>
          </p:nvPr>
        </p:nvSpPr>
        <p:spPr/>
        <p:txBody>
          <a:bodyPr/>
          <a:lstStyle/>
          <a:p>
            <a:r>
              <a:rPr lang="en-US" sz="4000">
                <a:solidFill>
                  <a:schemeClr val="accent2"/>
                </a:solidFill>
              </a:rPr>
              <a:t>Benefits of Being a Peer Reviewer</a:t>
            </a:r>
          </a:p>
        </p:txBody>
      </p:sp>
      <p:sp>
        <p:nvSpPr>
          <p:cNvPr id="4" name="Slide Number Placeholder 3">
            <a:extLst>
              <a:ext uri="{FF2B5EF4-FFF2-40B4-BE49-F238E27FC236}">
                <a16:creationId xmlns:a16="http://schemas.microsoft.com/office/drawing/2014/main" id="{A9E3C7EE-59A4-47C2-911C-035691D57363}"/>
              </a:ext>
            </a:extLst>
          </p:cNvPr>
          <p:cNvSpPr>
            <a:spLocks noGrp="1"/>
          </p:cNvSpPr>
          <p:nvPr>
            <p:ph type="sldNum" sz="quarter" idx="12"/>
          </p:nvPr>
        </p:nvSpPr>
        <p:spPr/>
        <p:txBody>
          <a:bodyPr>
            <a:normAutofit fontScale="85000" lnSpcReduction="20000"/>
          </a:bodyPr>
          <a:lstStyle/>
          <a:p>
            <a:pPr>
              <a:defRPr/>
            </a:pPr>
            <a:fld id="{A4CE8BDA-7C55-479F-920F-B579FFCD46F4}" type="slidenum">
              <a:rPr lang="en-US" smtClean="0"/>
              <a:pPr>
                <a:defRPr/>
              </a:pPr>
              <a:t>2</a:t>
            </a:fld>
            <a:endParaRPr lang="en-US"/>
          </a:p>
        </p:txBody>
      </p:sp>
    </p:spTree>
    <p:extLst>
      <p:ext uri="{BB962C8B-B14F-4D97-AF65-F5344CB8AC3E}">
        <p14:creationId xmlns:p14="http://schemas.microsoft.com/office/powerpoint/2010/main" val="2974336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C686239-A599-4839-BFBF-6EDB7CDC5FAE}"/>
              </a:ext>
            </a:extLst>
          </p:cNvPr>
          <p:cNvSpPr>
            <a:spLocks noGrp="1"/>
          </p:cNvSpPr>
          <p:nvPr>
            <p:ph sz="quarter" idx="2"/>
          </p:nvPr>
        </p:nvSpPr>
        <p:spPr>
          <a:xfrm>
            <a:off x="4495800" y="1516063"/>
            <a:ext cx="4495799" cy="4645504"/>
          </a:xfrm>
        </p:spPr>
        <p:txBody>
          <a:bodyPr/>
          <a:lstStyle/>
          <a:p>
            <a:pPr marL="0" indent="0">
              <a:buNone/>
            </a:pPr>
            <a:r>
              <a:rPr lang="en-US" sz="2200" b="1"/>
              <a:t>Requirements </a:t>
            </a:r>
          </a:p>
          <a:p>
            <a:r>
              <a:rPr lang="en-US" sz="1800"/>
              <a:t>Department program specific expertise</a:t>
            </a:r>
          </a:p>
          <a:p>
            <a:r>
              <a:rPr lang="en-US" sz="1800"/>
              <a:t>Possess (1) high-standards of analysis and evaluative writing as well as (2) objectivity when assessing grant applications</a:t>
            </a:r>
          </a:p>
          <a:p>
            <a:r>
              <a:rPr lang="en-US" sz="1800"/>
              <a:t>Must be able to put in the necessary time for (1) reviewer training and (2) review period</a:t>
            </a:r>
          </a:p>
          <a:p>
            <a:r>
              <a:rPr lang="en-US" sz="1800"/>
              <a:t>Ability to work independently and as a member of a team</a:t>
            </a:r>
          </a:p>
          <a:p>
            <a:r>
              <a:rPr lang="en-US" sz="1800"/>
              <a:t>Access to a phone, email, computer, the Internet, and the G5 grants management system </a:t>
            </a:r>
          </a:p>
          <a:p>
            <a:pPr marL="0" indent="0">
              <a:buNone/>
            </a:pPr>
            <a:endParaRPr lang="en-US" sz="2200"/>
          </a:p>
          <a:p>
            <a:endParaRPr lang="en-US" sz="2200"/>
          </a:p>
          <a:p>
            <a:endParaRPr lang="en-US" sz="2200"/>
          </a:p>
          <a:p>
            <a:endParaRPr lang="en-US" sz="2200"/>
          </a:p>
          <a:p>
            <a:endParaRPr lang="en-US" sz="2200"/>
          </a:p>
          <a:p>
            <a:endParaRPr lang="en-US" sz="2200"/>
          </a:p>
          <a:p>
            <a:endParaRPr lang="en-US" sz="2200"/>
          </a:p>
          <a:p>
            <a:endParaRPr lang="en-US" sz="2200"/>
          </a:p>
          <a:p>
            <a:endParaRPr lang="en-US" sz="2200"/>
          </a:p>
          <a:p>
            <a:endParaRPr lang="en-US" sz="2200"/>
          </a:p>
        </p:txBody>
      </p:sp>
      <p:sp>
        <p:nvSpPr>
          <p:cNvPr id="3" name="Content Placeholder 2">
            <a:extLst>
              <a:ext uri="{FF2B5EF4-FFF2-40B4-BE49-F238E27FC236}">
                <a16:creationId xmlns:a16="http://schemas.microsoft.com/office/drawing/2014/main" id="{CB521C27-D6C6-4743-94DA-7DCB89D69B86}"/>
              </a:ext>
            </a:extLst>
          </p:cNvPr>
          <p:cNvSpPr>
            <a:spLocks noGrp="1"/>
          </p:cNvSpPr>
          <p:nvPr>
            <p:ph sz="quarter" idx="1"/>
          </p:nvPr>
        </p:nvSpPr>
        <p:spPr>
          <a:xfrm>
            <a:off x="228600" y="1516063"/>
            <a:ext cx="4267200" cy="4645504"/>
          </a:xfrm>
        </p:spPr>
        <p:txBody>
          <a:bodyPr/>
          <a:lstStyle/>
          <a:p>
            <a:pPr marL="0" indent="0">
              <a:buNone/>
            </a:pPr>
            <a:r>
              <a:rPr lang="en-US" sz="2200" b="1" dirty="0"/>
              <a:t>Selection</a:t>
            </a:r>
          </a:p>
          <a:p>
            <a:r>
              <a:rPr lang="en-US" sz="1800" dirty="0"/>
              <a:t>Each Department program selects its own reviewers based on the expertise needed specific to a grant competition </a:t>
            </a:r>
          </a:p>
          <a:p>
            <a:pPr lvl="1"/>
            <a:r>
              <a:rPr lang="en-US" sz="1600" dirty="0"/>
              <a:t>Example programs: (1) Education Innovation and Research and (2) Magnet Schools Assistance</a:t>
            </a:r>
          </a:p>
          <a:p>
            <a:r>
              <a:rPr lang="en-US" sz="1800" dirty="0"/>
              <a:t>If a reviewer is interested in a specific program, then he or she should look for that specific program’s call for reviewers</a:t>
            </a:r>
          </a:p>
          <a:p>
            <a:pPr lvl="1"/>
            <a:r>
              <a:rPr lang="en-US" sz="1600" dirty="0"/>
              <a:t>The Department put a notice in the Federal Register in March 2020 entitled: </a:t>
            </a:r>
            <a:r>
              <a:rPr lang="en-US" sz="1600" dirty="0">
                <a:solidFill>
                  <a:srgbClr val="3A14DC"/>
                </a:solidFill>
                <a:hlinkClick r:id="rId2">
                  <a:extLst>
                    <a:ext uri="{A12FA001-AC4F-418D-AE19-62706E023703}">
                      <ahyp:hlinkClr xmlns:ahyp="http://schemas.microsoft.com/office/drawing/2018/hyperlinkcolor" val="tx"/>
                    </a:ext>
                  </a:extLst>
                </a:hlinkClick>
              </a:rPr>
              <a:t>“Peer Review Opportunities with the U.S. Department of Education’s Office of Elementary and Secondary Education, Office of Postsecondary Education, and Office of Special Education and Rehabilitative Services”</a:t>
            </a:r>
            <a:endParaRPr lang="en-US" sz="1600" dirty="0">
              <a:solidFill>
                <a:srgbClr val="3A14DC"/>
              </a:solidFill>
            </a:endParaRPr>
          </a:p>
          <a:p>
            <a:pPr lvl="1"/>
            <a:endParaRPr lang="en-US" sz="1600" dirty="0"/>
          </a:p>
          <a:p>
            <a:endParaRPr lang="en-US" sz="2200" dirty="0"/>
          </a:p>
        </p:txBody>
      </p:sp>
      <p:sp>
        <p:nvSpPr>
          <p:cNvPr id="2" name="Title 1">
            <a:extLst>
              <a:ext uri="{FF2B5EF4-FFF2-40B4-BE49-F238E27FC236}">
                <a16:creationId xmlns:a16="http://schemas.microsoft.com/office/drawing/2014/main" id="{51FD8AD8-E2CA-4CEE-AFC2-288CCC49F7C6}"/>
              </a:ext>
            </a:extLst>
          </p:cNvPr>
          <p:cNvSpPr>
            <a:spLocks noGrp="1"/>
          </p:cNvSpPr>
          <p:nvPr>
            <p:ph type="title"/>
          </p:nvPr>
        </p:nvSpPr>
        <p:spPr>
          <a:xfrm>
            <a:off x="152399" y="228600"/>
            <a:ext cx="8839199" cy="990600"/>
          </a:xfrm>
        </p:spPr>
        <p:txBody>
          <a:bodyPr/>
          <a:lstStyle/>
          <a:p>
            <a:pPr algn="ctr"/>
            <a:r>
              <a:rPr lang="en-US" sz="4000">
                <a:solidFill>
                  <a:schemeClr val="accent2"/>
                </a:solidFill>
              </a:rPr>
              <a:t>Peer Reviewer Selection and Requirements</a:t>
            </a:r>
          </a:p>
        </p:txBody>
      </p:sp>
      <p:sp>
        <p:nvSpPr>
          <p:cNvPr id="5" name="Slide Number Placeholder 4">
            <a:extLst>
              <a:ext uri="{FF2B5EF4-FFF2-40B4-BE49-F238E27FC236}">
                <a16:creationId xmlns:a16="http://schemas.microsoft.com/office/drawing/2014/main" id="{8E1DF7EC-126A-4F7D-B085-B1F8DF01C161}"/>
              </a:ext>
            </a:extLst>
          </p:cNvPr>
          <p:cNvSpPr>
            <a:spLocks noGrp="1"/>
          </p:cNvSpPr>
          <p:nvPr>
            <p:ph type="sldNum" sz="quarter" idx="11"/>
          </p:nvPr>
        </p:nvSpPr>
        <p:spPr/>
        <p:txBody>
          <a:bodyPr>
            <a:normAutofit fontScale="85000" lnSpcReduction="20000"/>
          </a:bodyPr>
          <a:lstStyle/>
          <a:p>
            <a:pPr>
              <a:defRPr/>
            </a:pPr>
            <a:fld id="{B272A565-CC7F-4020-A8ED-C830B17D8ACA}" type="slidenum">
              <a:rPr lang="en-US" smtClean="0"/>
              <a:pPr>
                <a:defRPr/>
              </a:pPr>
              <a:t>3</a:t>
            </a:fld>
            <a:endParaRPr lang="en-US"/>
          </a:p>
        </p:txBody>
      </p:sp>
    </p:spTree>
    <p:extLst>
      <p:ext uri="{BB962C8B-B14F-4D97-AF65-F5344CB8AC3E}">
        <p14:creationId xmlns:p14="http://schemas.microsoft.com/office/powerpoint/2010/main" val="1418778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679C4-548A-4C04-872E-602A6B5FBF93}"/>
              </a:ext>
            </a:extLst>
          </p:cNvPr>
          <p:cNvSpPr>
            <a:spLocks noGrp="1"/>
          </p:cNvSpPr>
          <p:nvPr>
            <p:ph type="ctrTitle"/>
          </p:nvPr>
        </p:nvSpPr>
        <p:spPr>
          <a:xfrm>
            <a:off x="152400" y="4038600"/>
            <a:ext cx="8915400" cy="1828800"/>
          </a:xfrm>
        </p:spPr>
        <p:txBody>
          <a:bodyPr/>
          <a:lstStyle/>
          <a:p>
            <a:pPr algn="ctr"/>
            <a:r>
              <a:rPr lang="en-US" sz="3500">
                <a:solidFill>
                  <a:schemeClr val="bg1"/>
                </a:solidFill>
              </a:rPr>
              <a:t>WORKING with THE G5 – </a:t>
            </a:r>
            <a:br>
              <a:rPr lang="en-US" sz="3500">
                <a:solidFill>
                  <a:schemeClr val="bg1"/>
                </a:solidFill>
              </a:rPr>
            </a:br>
            <a:r>
              <a:rPr lang="en-US" sz="3500">
                <a:solidFill>
                  <a:schemeClr val="bg1"/>
                </a:solidFill>
              </a:rPr>
              <a:t>Grants management SYSTEM</a:t>
            </a:r>
          </a:p>
        </p:txBody>
      </p:sp>
      <p:sp>
        <p:nvSpPr>
          <p:cNvPr id="4" name="TextBox 3">
            <a:extLst>
              <a:ext uri="{FF2B5EF4-FFF2-40B4-BE49-F238E27FC236}">
                <a16:creationId xmlns:a16="http://schemas.microsoft.com/office/drawing/2014/main" id="{565DF1D6-41DF-4562-8B6B-18754700427E}"/>
              </a:ext>
            </a:extLst>
          </p:cNvPr>
          <p:cNvSpPr txBox="1"/>
          <p:nvPr/>
        </p:nvSpPr>
        <p:spPr>
          <a:xfrm>
            <a:off x="209550" y="1447800"/>
            <a:ext cx="8724900" cy="2123658"/>
          </a:xfrm>
          <a:prstGeom prst="rect">
            <a:avLst/>
          </a:prstGeom>
          <a:noFill/>
        </p:spPr>
        <p:txBody>
          <a:bodyPr wrap="square" rtlCol="0">
            <a:spAutoFit/>
          </a:bodyPr>
          <a:lstStyle/>
          <a:p>
            <a:pPr algn="ctr"/>
            <a:r>
              <a:rPr lang="en-US" sz="4400" cap="all">
                <a:latin typeface="+mj-lt"/>
                <a:ea typeface="+mj-ea"/>
                <a:cs typeface="+mj-cs"/>
              </a:rPr>
              <a:t>4 Step Registration process to be considered as a potential Department peer reviewer  </a:t>
            </a:r>
          </a:p>
        </p:txBody>
      </p:sp>
    </p:spTree>
    <p:extLst>
      <p:ext uri="{BB962C8B-B14F-4D97-AF65-F5344CB8AC3E}">
        <p14:creationId xmlns:p14="http://schemas.microsoft.com/office/powerpoint/2010/main" val="637762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27125" y="1231311"/>
            <a:ext cx="7254875" cy="3785652"/>
          </a:xfrm>
          <a:prstGeom prst="rect">
            <a:avLst/>
          </a:prstGeom>
          <a:noFill/>
        </p:spPr>
        <p:txBody>
          <a:bodyPr wrap="square">
            <a:spAutoFit/>
          </a:bodyPr>
          <a:lstStyle/>
          <a:p>
            <a:pPr marL="742950" indent="-742950" eaLnBrk="0" fontAlgn="auto" hangingPunct="0">
              <a:spcBef>
                <a:spcPct val="50000"/>
              </a:spcBef>
              <a:spcAft>
                <a:spcPts val="0"/>
              </a:spcAft>
              <a:buFont typeface="+mj-lt"/>
              <a:buAutoNum type="arabicPeriod"/>
              <a:defRPr/>
            </a:pPr>
            <a:r>
              <a:rPr lang="en-US" sz="3600">
                <a:latin typeface="+mn-lt"/>
                <a:cs typeface="+mn-cs"/>
              </a:rPr>
              <a:t>Registering With G5 </a:t>
            </a:r>
          </a:p>
          <a:p>
            <a:pPr marL="742950" indent="-742950" eaLnBrk="0" fontAlgn="auto" hangingPunct="0">
              <a:spcBef>
                <a:spcPct val="50000"/>
              </a:spcBef>
              <a:spcAft>
                <a:spcPts val="0"/>
              </a:spcAft>
              <a:buFont typeface="+mj-lt"/>
              <a:buAutoNum type="arabicPeriod"/>
              <a:defRPr/>
            </a:pPr>
            <a:r>
              <a:rPr lang="en-US" sz="3600">
                <a:latin typeface="+mn-lt"/>
                <a:cs typeface="+mn-cs"/>
              </a:rPr>
              <a:t>Activating Your Account</a:t>
            </a:r>
          </a:p>
          <a:p>
            <a:pPr marL="742950" indent="-742950" eaLnBrk="0" fontAlgn="auto" hangingPunct="0">
              <a:spcBef>
                <a:spcPct val="50000"/>
              </a:spcBef>
              <a:spcAft>
                <a:spcPts val="0"/>
              </a:spcAft>
              <a:buFont typeface="+mj-lt"/>
              <a:buAutoNum type="arabicPeriod"/>
              <a:defRPr/>
            </a:pPr>
            <a:r>
              <a:rPr lang="en-US" sz="3600">
                <a:latin typeface="+mn-lt"/>
                <a:cs typeface="+mn-cs"/>
              </a:rPr>
              <a:t>Logging into G5 - Two Factor Authentication </a:t>
            </a:r>
          </a:p>
          <a:p>
            <a:pPr marL="742950" indent="-742950" eaLnBrk="0" fontAlgn="auto" hangingPunct="0">
              <a:spcBef>
                <a:spcPct val="50000"/>
              </a:spcBef>
              <a:spcAft>
                <a:spcPts val="0"/>
              </a:spcAft>
              <a:buFont typeface="+mj-lt"/>
              <a:buAutoNum type="arabicPeriod"/>
              <a:defRPr/>
            </a:pPr>
            <a:r>
              <a:rPr lang="en-US" sz="3600">
                <a:latin typeface="+mn-lt"/>
                <a:cs typeface="+mn-cs"/>
              </a:rPr>
              <a:t>Editing Your Reviewer Profile</a:t>
            </a:r>
          </a:p>
          <a:p>
            <a:pPr algn="ctr" eaLnBrk="0" fontAlgn="auto" hangingPunct="0">
              <a:spcBef>
                <a:spcPts val="0"/>
              </a:spcBef>
              <a:spcAft>
                <a:spcPts val="0"/>
              </a:spcAft>
              <a:defRPr/>
            </a:pPr>
            <a:endParaRPr lang="en-US">
              <a:latin typeface="+mn-lt"/>
              <a:cs typeface="+mn-cs"/>
            </a:endParaRPr>
          </a:p>
        </p:txBody>
      </p:sp>
      <p:sp>
        <p:nvSpPr>
          <p:cNvPr id="3077" name="Text Box 6"/>
          <p:cNvSpPr txBox="1">
            <a:spLocks noChangeArrowheads="1"/>
          </p:cNvSpPr>
          <p:nvPr/>
        </p:nvSpPr>
        <p:spPr bwMode="auto">
          <a:xfrm>
            <a:off x="152400" y="93142"/>
            <a:ext cx="8839200" cy="769441"/>
          </a:xfrm>
          <a:prstGeom prst="rect">
            <a:avLst/>
          </a:prstGeom>
          <a:noFill/>
          <a:ln w="9525">
            <a:noFill/>
            <a:miter lim="800000"/>
            <a:headEnd/>
            <a:tailEnd/>
          </a:ln>
        </p:spPr>
        <p:txBody>
          <a:bodyPr wrap="square">
            <a:spAutoFit/>
          </a:bodyPr>
          <a:lstStyle/>
          <a:p>
            <a:pPr algn="ctr" eaLnBrk="0" fontAlgn="auto" hangingPunct="0">
              <a:spcBef>
                <a:spcPct val="50000"/>
              </a:spcBef>
              <a:spcAft>
                <a:spcPts val="0"/>
              </a:spcAft>
              <a:defRPr/>
            </a:pPr>
            <a:r>
              <a:rPr lang="en-US" sz="4400">
                <a:solidFill>
                  <a:schemeClr val="accent2"/>
                </a:solidFill>
                <a:latin typeface="+mj-lt"/>
                <a:ea typeface="+mj-ea"/>
                <a:cs typeface="+mj-cs"/>
              </a:rPr>
              <a:t>4-Step Registration Process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BC43C7B-3354-4965-BA20-C17E33442800}"/>
              </a:ext>
            </a:extLst>
          </p:cNvPr>
          <p:cNvSpPr txBox="1"/>
          <p:nvPr/>
        </p:nvSpPr>
        <p:spPr>
          <a:xfrm>
            <a:off x="304801" y="5943600"/>
            <a:ext cx="8762999" cy="1015663"/>
          </a:xfrm>
          <a:prstGeom prst="rect">
            <a:avLst/>
          </a:prstGeom>
          <a:noFill/>
        </p:spPr>
        <p:txBody>
          <a:bodyPr wrap="square" rtlCol="0">
            <a:spAutoFit/>
          </a:bodyPr>
          <a:lstStyle/>
          <a:p>
            <a:r>
              <a:rPr lang="en-US" sz="1200">
                <a:solidFill>
                  <a:schemeClr val="tx1"/>
                </a:solidFill>
              </a:rPr>
              <a:t>*If you have previously registered in G5 you do not need to register again.  Once you register, G5 retains your information for consideration in future years, and you may go into and update your reviewer profile. </a:t>
            </a:r>
          </a:p>
          <a:p>
            <a:r>
              <a:rPr lang="en-US" sz="1200">
                <a:solidFill>
                  <a:schemeClr val="tx1"/>
                </a:solidFill>
              </a:rPr>
              <a:t>Internet Explorer is the optimal browser for G5.</a:t>
            </a:r>
          </a:p>
          <a:p>
            <a:r>
              <a:rPr lang="en-US" sz="1200">
                <a:solidFill>
                  <a:schemeClr val="tx1"/>
                </a:solidFill>
              </a:rPr>
              <a:t>Should you need assistance, contact the G5 Helpdesk at (888) 336-8930.</a:t>
            </a:r>
          </a:p>
          <a:p>
            <a:r>
              <a:rPr lang="en-US" sz="1200">
                <a:solidFill>
                  <a:schemeClr val="tx1"/>
                </a:solidFill>
              </a:rPr>
              <a:t> </a:t>
            </a:r>
          </a:p>
        </p:txBody>
      </p:sp>
      <p:sp>
        <p:nvSpPr>
          <p:cNvPr id="4" name="Content Placeholder 3">
            <a:extLst>
              <a:ext uri="{FF2B5EF4-FFF2-40B4-BE49-F238E27FC236}">
                <a16:creationId xmlns:a16="http://schemas.microsoft.com/office/drawing/2014/main" id="{18BF6A4E-7DDA-48AA-9B7C-437D405BC570}"/>
              </a:ext>
            </a:extLst>
          </p:cNvPr>
          <p:cNvSpPr>
            <a:spLocks noGrp="1"/>
          </p:cNvSpPr>
          <p:nvPr>
            <p:ph sz="quarter" idx="2"/>
          </p:nvPr>
        </p:nvSpPr>
        <p:spPr>
          <a:xfrm>
            <a:off x="4844900" y="1589567"/>
            <a:ext cx="3994299" cy="4572000"/>
          </a:xfrm>
        </p:spPr>
        <p:txBody>
          <a:bodyPr/>
          <a:lstStyle/>
          <a:p>
            <a:r>
              <a:rPr lang="en-US" sz="2200" b="1"/>
              <a:t>Terms and Conditions Screen</a:t>
            </a:r>
          </a:p>
          <a:p>
            <a:pPr lvl="1"/>
            <a:r>
              <a:rPr lang="en-US" sz="2200"/>
              <a:t>If you agree to the terms listed, select the </a:t>
            </a:r>
            <a:r>
              <a:rPr lang="en-US" sz="2200" u="sng"/>
              <a:t>Agree</a:t>
            </a:r>
            <a:r>
              <a:rPr lang="en-US" sz="2200"/>
              <a:t> radio button and click the </a:t>
            </a:r>
            <a:r>
              <a:rPr lang="en-US" sz="2200" u="sng"/>
              <a:t>Submit</a:t>
            </a:r>
            <a:r>
              <a:rPr lang="en-US" sz="2200"/>
              <a:t> button.</a:t>
            </a:r>
          </a:p>
          <a:p>
            <a:r>
              <a:rPr lang="en-US" sz="2200" b="1"/>
              <a:t>Activation Link</a:t>
            </a:r>
          </a:p>
          <a:p>
            <a:pPr lvl="1"/>
            <a:r>
              <a:rPr lang="en-US" sz="2200"/>
              <a:t>An account activation email will be sent to the email address you provided</a:t>
            </a:r>
          </a:p>
          <a:p>
            <a:pPr lvl="1"/>
            <a:r>
              <a:rPr lang="en-US" sz="2200" u="sng"/>
              <a:t>Click</a:t>
            </a:r>
            <a:r>
              <a:rPr lang="en-US" sz="2200"/>
              <a:t> on the link provided.  You will then be taken to G5 to activate your account.</a:t>
            </a:r>
            <a:br>
              <a:rPr lang="en-US" sz="1600"/>
            </a:br>
            <a:br>
              <a:rPr lang="en-US" sz="1600"/>
            </a:br>
            <a:endParaRPr lang="en-US" sz="1600"/>
          </a:p>
        </p:txBody>
      </p:sp>
      <p:sp>
        <p:nvSpPr>
          <p:cNvPr id="3" name="Content Placeholder 2">
            <a:extLst>
              <a:ext uri="{FF2B5EF4-FFF2-40B4-BE49-F238E27FC236}">
                <a16:creationId xmlns:a16="http://schemas.microsoft.com/office/drawing/2014/main" id="{CCB63FCF-EA2A-4E43-97B1-789E60467B75}"/>
              </a:ext>
            </a:extLst>
          </p:cNvPr>
          <p:cNvSpPr>
            <a:spLocks noGrp="1"/>
          </p:cNvSpPr>
          <p:nvPr>
            <p:ph sz="quarter" idx="1"/>
          </p:nvPr>
        </p:nvSpPr>
        <p:spPr>
          <a:xfrm>
            <a:off x="609600" y="1589567"/>
            <a:ext cx="4114800" cy="4125433"/>
          </a:xfrm>
        </p:spPr>
        <p:txBody>
          <a:bodyPr/>
          <a:lstStyle/>
          <a:p>
            <a:pPr fontAlgn="auto">
              <a:spcBef>
                <a:spcPts val="0"/>
              </a:spcBef>
              <a:spcAft>
                <a:spcPts val="0"/>
              </a:spcAft>
              <a:defRPr/>
            </a:pPr>
            <a:r>
              <a:rPr lang="en-US" sz="2200" b="1"/>
              <a:t>Go to www.g5.gov </a:t>
            </a:r>
          </a:p>
          <a:p>
            <a:pPr lvl="1" fontAlgn="auto">
              <a:spcBef>
                <a:spcPts val="0"/>
              </a:spcBef>
              <a:spcAft>
                <a:spcPts val="0"/>
              </a:spcAft>
              <a:defRPr/>
            </a:pPr>
            <a:r>
              <a:rPr lang="en-US" sz="2200"/>
              <a:t>Click the </a:t>
            </a:r>
            <a:r>
              <a:rPr lang="en-US" sz="2200" u="sng"/>
              <a:t>Sign-up</a:t>
            </a:r>
            <a:r>
              <a:rPr lang="en-US" sz="2200"/>
              <a:t> link</a:t>
            </a:r>
          </a:p>
          <a:p>
            <a:pPr lvl="1" fontAlgn="auto">
              <a:spcBef>
                <a:spcPts val="0"/>
              </a:spcBef>
              <a:spcAft>
                <a:spcPts val="0"/>
              </a:spcAft>
              <a:defRPr/>
            </a:pPr>
            <a:r>
              <a:rPr lang="en-US" sz="2200"/>
              <a:t>You will then be moved to the registration screen</a:t>
            </a:r>
          </a:p>
          <a:p>
            <a:pPr fontAlgn="auto">
              <a:spcBef>
                <a:spcPts val="0"/>
              </a:spcBef>
              <a:spcAft>
                <a:spcPts val="0"/>
              </a:spcAft>
              <a:defRPr/>
            </a:pPr>
            <a:r>
              <a:rPr lang="en-US" sz="2200" b="1"/>
              <a:t>Registration* screen</a:t>
            </a:r>
          </a:p>
          <a:p>
            <a:pPr lvl="1" fontAlgn="auto">
              <a:spcBef>
                <a:spcPts val="0"/>
              </a:spcBef>
              <a:spcAft>
                <a:spcPts val="0"/>
              </a:spcAft>
              <a:defRPr/>
            </a:pPr>
            <a:r>
              <a:rPr lang="en-US" sz="2200"/>
              <a:t>Enter the fields marked by a red asterisk (do not include dashes in phone numbers, do include your area code)</a:t>
            </a:r>
          </a:p>
          <a:p>
            <a:pPr lvl="1" fontAlgn="auto">
              <a:spcBef>
                <a:spcPts val="0"/>
              </a:spcBef>
              <a:spcAft>
                <a:spcPts val="0"/>
              </a:spcAft>
              <a:defRPr/>
            </a:pPr>
            <a:r>
              <a:rPr lang="en-US" sz="2200"/>
              <a:t>Enter a valid email address</a:t>
            </a:r>
          </a:p>
          <a:p>
            <a:pPr lvl="1" fontAlgn="auto">
              <a:spcBef>
                <a:spcPts val="0"/>
              </a:spcBef>
              <a:spcAft>
                <a:spcPts val="0"/>
              </a:spcAft>
              <a:defRPr/>
            </a:pPr>
            <a:r>
              <a:rPr lang="en-US" sz="2200"/>
              <a:t>Click the </a:t>
            </a:r>
            <a:r>
              <a:rPr lang="en-US" sz="2200" u="sng"/>
              <a:t>Continue</a:t>
            </a:r>
            <a:r>
              <a:rPr lang="en-US" sz="2200"/>
              <a:t> button </a:t>
            </a:r>
          </a:p>
          <a:p>
            <a:pPr marL="0" indent="0" fontAlgn="auto">
              <a:spcBef>
                <a:spcPts val="0"/>
              </a:spcBef>
              <a:spcAft>
                <a:spcPts val="0"/>
              </a:spcAft>
              <a:buNone/>
              <a:defRPr/>
            </a:pPr>
            <a:endParaRPr lang="en-US" sz="2200"/>
          </a:p>
          <a:p>
            <a:pPr fontAlgn="auto">
              <a:spcBef>
                <a:spcPts val="0"/>
              </a:spcBef>
              <a:spcAft>
                <a:spcPts val="0"/>
              </a:spcAft>
              <a:defRPr/>
            </a:pPr>
            <a:endParaRPr lang="en-US" sz="2200"/>
          </a:p>
          <a:p>
            <a:endParaRPr lang="en-US" sz="2200"/>
          </a:p>
        </p:txBody>
      </p:sp>
      <p:sp>
        <p:nvSpPr>
          <p:cNvPr id="2" name="Title 1">
            <a:extLst>
              <a:ext uri="{FF2B5EF4-FFF2-40B4-BE49-F238E27FC236}">
                <a16:creationId xmlns:a16="http://schemas.microsoft.com/office/drawing/2014/main" id="{CC08691A-98A7-4D59-979A-BC52A3930F17}"/>
              </a:ext>
            </a:extLst>
          </p:cNvPr>
          <p:cNvSpPr>
            <a:spLocks noGrp="1"/>
          </p:cNvSpPr>
          <p:nvPr>
            <p:ph type="title"/>
          </p:nvPr>
        </p:nvSpPr>
        <p:spPr>
          <a:xfrm>
            <a:off x="609600" y="304800"/>
            <a:ext cx="8153400" cy="914400"/>
          </a:xfrm>
        </p:spPr>
        <p:txBody>
          <a:bodyPr/>
          <a:lstStyle/>
          <a:p>
            <a:r>
              <a:rPr lang="en-US">
                <a:solidFill>
                  <a:schemeClr val="accent2"/>
                </a:solidFill>
              </a:rPr>
              <a:t>Step 1: Registering with G5</a:t>
            </a:r>
            <a:br>
              <a:rPr lang="en-US">
                <a:solidFill>
                  <a:schemeClr val="accent2"/>
                </a:solidFill>
              </a:rPr>
            </a:br>
            <a:endParaRPr lang="en-US"/>
          </a:p>
        </p:txBody>
      </p:sp>
      <p:sp>
        <p:nvSpPr>
          <p:cNvPr id="5" name="Slide Number Placeholder 4">
            <a:extLst>
              <a:ext uri="{FF2B5EF4-FFF2-40B4-BE49-F238E27FC236}">
                <a16:creationId xmlns:a16="http://schemas.microsoft.com/office/drawing/2014/main" id="{19091BF6-7103-4997-88B0-696DC0B72684}"/>
              </a:ext>
            </a:extLst>
          </p:cNvPr>
          <p:cNvSpPr>
            <a:spLocks noGrp="1"/>
          </p:cNvSpPr>
          <p:nvPr>
            <p:ph type="sldNum" sz="quarter" idx="11"/>
          </p:nvPr>
        </p:nvSpPr>
        <p:spPr/>
        <p:txBody>
          <a:bodyPr>
            <a:normAutofit fontScale="85000" lnSpcReduction="20000"/>
          </a:bodyPr>
          <a:lstStyle/>
          <a:p>
            <a:pPr>
              <a:defRPr/>
            </a:pPr>
            <a:fld id="{B272A565-CC7F-4020-A8ED-C830B17D8ACA}" type="slidenum">
              <a:rPr lang="en-US" smtClean="0"/>
              <a:pPr>
                <a:defRPr/>
              </a:pPr>
              <a:t>6</a:t>
            </a:fld>
            <a:endParaRPr lang="en-US"/>
          </a:p>
        </p:txBody>
      </p:sp>
    </p:spTree>
    <p:extLst>
      <p:ext uri="{BB962C8B-B14F-4D97-AF65-F5344CB8AC3E}">
        <p14:creationId xmlns:p14="http://schemas.microsoft.com/office/powerpoint/2010/main" val="2700103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CDE616BE-509E-4946-971A-926D8E38C0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214" t="13570" r="23529" b="53688"/>
          <a:stretch>
            <a:fillRect/>
          </a:stretch>
        </p:blipFill>
        <p:spPr bwMode="auto">
          <a:xfrm>
            <a:off x="4543338" y="3391948"/>
            <a:ext cx="4358788" cy="1713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a:extLst>
              <a:ext uri="{FF2B5EF4-FFF2-40B4-BE49-F238E27FC236}">
                <a16:creationId xmlns:a16="http://schemas.microsoft.com/office/drawing/2014/main" id="{D1DD6D3D-51FA-4CE5-846E-B833DCB71DBE}"/>
              </a:ext>
            </a:extLst>
          </p:cNvPr>
          <p:cNvSpPr>
            <a:spLocks noGrp="1"/>
          </p:cNvSpPr>
          <p:nvPr>
            <p:ph sz="quarter" idx="2"/>
          </p:nvPr>
        </p:nvSpPr>
        <p:spPr/>
        <p:txBody>
          <a:bodyPr/>
          <a:lstStyle/>
          <a:p>
            <a:r>
              <a:rPr lang="en-US" sz="2200"/>
              <a:t>Click the </a:t>
            </a:r>
            <a:r>
              <a:rPr lang="en-US" sz="2200" u="sng"/>
              <a:t>Activate</a:t>
            </a:r>
            <a:r>
              <a:rPr lang="en-US" sz="2200"/>
              <a:t> button to confirm the information you have entered and activate your account</a:t>
            </a:r>
          </a:p>
        </p:txBody>
      </p:sp>
      <p:sp>
        <p:nvSpPr>
          <p:cNvPr id="3" name="Content Placeholder 2">
            <a:extLst>
              <a:ext uri="{FF2B5EF4-FFF2-40B4-BE49-F238E27FC236}">
                <a16:creationId xmlns:a16="http://schemas.microsoft.com/office/drawing/2014/main" id="{8AD628D2-92E8-407D-AF80-C1C45276B53F}"/>
              </a:ext>
            </a:extLst>
          </p:cNvPr>
          <p:cNvSpPr>
            <a:spLocks noGrp="1"/>
          </p:cNvSpPr>
          <p:nvPr>
            <p:ph sz="quarter" idx="1"/>
          </p:nvPr>
        </p:nvSpPr>
        <p:spPr/>
        <p:txBody>
          <a:bodyPr/>
          <a:lstStyle/>
          <a:p>
            <a:r>
              <a:rPr lang="en-US" sz="2200"/>
              <a:t>Please read the user agreement, click the </a:t>
            </a:r>
            <a:r>
              <a:rPr lang="en-US" sz="2200" u="sng"/>
              <a:t>Agree</a:t>
            </a:r>
            <a:r>
              <a:rPr lang="en-US" sz="2200"/>
              <a:t> radio button to acknowledge your compliance, and click the </a:t>
            </a:r>
            <a:r>
              <a:rPr lang="en-US" sz="2200" u="sng"/>
              <a:t>Submit</a:t>
            </a:r>
            <a:r>
              <a:rPr lang="en-US" sz="2200"/>
              <a:t> button</a:t>
            </a:r>
          </a:p>
          <a:p>
            <a:r>
              <a:rPr lang="en-US" sz="2200"/>
              <a:t>Read the G5 User ID and Password Memorandum and click the </a:t>
            </a:r>
            <a:r>
              <a:rPr lang="en-US" sz="2200" u="sng"/>
              <a:t>Continue</a:t>
            </a:r>
            <a:r>
              <a:rPr lang="en-US" sz="2200"/>
              <a:t> button</a:t>
            </a:r>
          </a:p>
          <a:p>
            <a:r>
              <a:rPr lang="en-US" sz="2200"/>
              <a:t>Enter the required fields and click the </a:t>
            </a:r>
            <a:r>
              <a:rPr lang="en-US" sz="2200" u="sng"/>
              <a:t>Continue</a:t>
            </a:r>
            <a:r>
              <a:rPr lang="en-US" sz="2200"/>
              <a:t> button to finalize your activation</a:t>
            </a:r>
          </a:p>
          <a:p>
            <a:endParaRPr lang="en-US" sz="2200"/>
          </a:p>
          <a:p>
            <a:pPr lvl="1"/>
            <a:endParaRPr lang="en-US" sz="2200"/>
          </a:p>
        </p:txBody>
      </p:sp>
      <p:sp>
        <p:nvSpPr>
          <p:cNvPr id="2" name="Title 1">
            <a:extLst>
              <a:ext uri="{FF2B5EF4-FFF2-40B4-BE49-F238E27FC236}">
                <a16:creationId xmlns:a16="http://schemas.microsoft.com/office/drawing/2014/main" id="{9351BD55-5F7A-48D4-8F78-A3CB175349D1}"/>
              </a:ext>
            </a:extLst>
          </p:cNvPr>
          <p:cNvSpPr>
            <a:spLocks noGrp="1"/>
          </p:cNvSpPr>
          <p:nvPr>
            <p:ph type="title"/>
          </p:nvPr>
        </p:nvSpPr>
        <p:spPr>
          <a:xfrm>
            <a:off x="609600" y="533400"/>
            <a:ext cx="8153400" cy="685800"/>
          </a:xfrm>
        </p:spPr>
        <p:txBody>
          <a:bodyPr/>
          <a:lstStyle/>
          <a:p>
            <a:r>
              <a:rPr lang="en-US">
                <a:solidFill>
                  <a:schemeClr val="accent2"/>
                </a:solidFill>
              </a:rPr>
              <a:t>Step 2: Activating Your Account</a:t>
            </a:r>
            <a:br>
              <a:rPr lang="en-US">
                <a:solidFill>
                  <a:schemeClr val="accent2"/>
                </a:solidFill>
              </a:rPr>
            </a:br>
            <a:endParaRPr lang="en-US"/>
          </a:p>
        </p:txBody>
      </p:sp>
      <p:sp>
        <p:nvSpPr>
          <p:cNvPr id="5" name="Slide Number Placeholder 4">
            <a:extLst>
              <a:ext uri="{FF2B5EF4-FFF2-40B4-BE49-F238E27FC236}">
                <a16:creationId xmlns:a16="http://schemas.microsoft.com/office/drawing/2014/main" id="{81453C7D-3A6E-4771-B847-3D03DAB60D4A}"/>
              </a:ext>
            </a:extLst>
          </p:cNvPr>
          <p:cNvSpPr>
            <a:spLocks noGrp="1"/>
          </p:cNvSpPr>
          <p:nvPr>
            <p:ph type="sldNum" sz="quarter" idx="11"/>
          </p:nvPr>
        </p:nvSpPr>
        <p:spPr/>
        <p:txBody>
          <a:bodyPr>
            <a:normAutofit fontScale="85000" lnSpcReduction="20000"/>
          </a:bodyPr>
          <a:lstStyle/>
          <a:p>
            <a:pPr>
              <a:defRPr/>
            </a:pPr>
            <a:fld id="{B272A565-CC7F-4020-A8ED-C830B17D8ACA}" type="slidenum">
              <a:rPr lang="en-US" smtClean="0"/>
              <a:pPr>
                <a:defRPr/>
              </a:pPr>
              <a:t>7</a:t>
            </a:fld>
            <a:endParaRPr lang="en-US"/>
          </a:p>
        </p:txBody>
      </p:sp>
    </p:spTree>
    <p:extLst>
      <p:ext uri="{BB962C8B-B14F-4D97-AF65-F5344CB8AC3E}">
        <p14:creationId xmlns:p14="http://schemas.microsoft.com/office/powerpoint/2010/main" val="2261234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AF192E7A-2E4A-4D57-A0D9-8B75FFAAC7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4084718"/>
            <a:ext cx="3352800" cy="2676419"/>
          </a:xfrm>
          <a:prstGeom prst="rect">
            <a:avLst/>
          </a:prstGeom>
          <a:noFill/>
          <a:ln>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Content Placeholder 3">
            <a:extLst>
              <a:ext uri="{FF2B5EF4-FFF2-40B4-BE49-F238E27FC236}">
                <a16:creationId xmlns:a16="http://schemas.microsoft.com/office/drawing/2014/main" id="{E375DDC5-EE46-498F-967B-813E6B1F50DC}"/>
              </a:ext>
            </a:extLst>
          </p:cNvPr>
          <p:cNvSpPr>
            <a:spLocks noGrp="1"/>
          </p:cNvSpPr>
          <p:nvPr>
            <p:ph sz="quarter" idx="2"/>
          </p:nvPr>
        </p:nvSpPr>
        <p:spPr>
          <a:xfrm>
            <a:off x="4572000" y="1447800"/>
            <a:ext cx="4419600" cy="4713767"/>
          </a:xfrm>
        </p:spPr>
        <p:txBody>
          <a:bodyPr/>
          <a:lstStyle/>
          <a:p>
            <a:pPr lvl="1" fontAlgn="auto">
              <a:spcBef>
                <a:spcPts val="0"/>
              </a:spcBef>
              <a:spcAft>
                <a:spcPts val="0"/>
              </a:spcAft>
              <a:defRPr/>
            </a:pPr>
            <a:r>
              <a:rPr lang="en-US" sz="1800">
                <a:solidFill>
                  <a:prstClr val="black"/>
                </a:solidFill>
              </a:rPr>
              <a:t>Use </a:t>
            </a:r>
            <a:r>
              <a:rPr lang="en-US" sz="1800" b="1" u="sng">
                <a:solidFill>
                  <a:prstClr val="black"/>
                </a:solidFill>
              </a:rPr>
              <a:t>only one</a:t>
            </a:r>
            <a:r>
              <a:rPr lang="en-US" sz="1800">
                <a:solidFill>
                  <a:prstClr val="black"/>
                </a:solidFill>
              </a:rPr>
              <a:t> of the three options to retrieve the unique code necessary to log into G5</a:t>
            </a:r>
          </a:p>
          <a:p>
            <a:pPr lvl="1" fontAlgn="auto">
              <a:spcBef>
                <a:spcPts val="0"/>
              </a:spcBef>
              <a:spcAft>
                <a:spcPts val="0"/>
              </a:spcAft>
              <a:defRPr/>
            </a:pPr>
            <a:r>
              <a:rPr lang="en-US" sz="1800">
                <a:solidFill>
                  <a:prstClr val="black"/>
                </a:solidFill>
              </a:rPr>
              <a:t>You will need to </a:t>
            </a:r>
            <a:r>
              <a:rPr lang="en-US" sz="1800" u="sng">
                <a:solidFill>
                  <a:prstClr val="black"/>
                </a:solidFill>
              </a:rPr>
              <a:t>enter the 6-digit code </a:t>
            </a:r>
            <a:r>
              <a:rPr lang="en-US" sz="1800">
                <a:solidFill>
                  <a:prstClr val="black"/>
                </a:solidFill>
              </a:rPr>
              <a:t>generated into the Passcode field in G5</a:t>
            </a:r>
          </a:p>
          <a:p>
            <a:pPr lvl="2" fontAlgn="auto">
              <a:spcBef>
                <a:spcPts val="0"/>
              </a:spcBef>
              <a:spcAft>
                <a:spcPts val="0"/>
              </a:spcAft>
              <a:defRPr/>
            </a:pPr>
            <a:r>
              <a:rPr lang="en-US" sz="1500">
                <a:solidFill>
                  <a:prstClr val="black"/>
                </a:solidFill>
              </a:rPr>
              <a:t>The authentication code is only valid for 30 – 60 seconds. If you do not enter the code in time, you will need to enter the next code that appears</a:t>
            </a:r>
          </a:p>
          <a:p>
            <a:pPr lvl="1" fontAlgn="auto">
              <a:spcBef>
                <a:spcPts val="0"/>
              </a:spcBef>
              <a:spcAft>
                <a:spcPts val="0"/>
              </a:spcAft>
              <a:defRPr/>
            </a:pPr>
            <a:endParaRPr lang="en-US" sz="1800">
              <a:solidFill>
                <a:prstClr val="black"/>
              </a:solidFill>
            </a:endParaRPr>
          </a:p>
          <a:p>
            <a:pPr lvl="1" fontAlgn="auto">
              <a:spcBef>
                <a:spcPts val="0"/>
              </a:spcBef>
              <a:spcAft>
                <a:spcPts val="0"/>
              </a:spcAft>
              <a:defRPr/>
            </a:pPr>
            <a:endParaRPr lang="en-US" sz="1800">
              <a:solidFill>
                <a:prstClr val="black"/>
              </a:solidFill>
            </a:endParaRPr>
          </a:p>
          <a:p>
            <a:endParaRPr lang="en-US"/>
          </a:p>
        </p:txBody>
      </p:sp>
      <p:sp>
        <p:nvSpPr>
          <p:cNvPr id="3" name="Content Placeholder 2">
            <a:extLst>
              <a:ext uri="{FF2B5EF4-FFF2-40B4-BE49-F238E27FC236}">
                <a16:creationId xmlns:a16="http://schemas.microsoft.com/office/drawing/2014/main" id="{B61EF385-21D0-441F-A6DA-8749FF62DC59}"/>
              </a:ext>
            </a:extLst>
          </p:cNvPr>
          <p:cNvSpPr>
            <a:spLocks noGrp="1"/>
          </p:cNvSpPr>
          <p:nvPr>
            <p:ph sz="quarter" idx="1"/>
          </p:nvPr>
        </p:nvSpPr>
        <p:spPr>
          <a:xfrm>
            <a:off x="152400" y="1447800"/>
            <a:ext cx="4800600" cy="4713767"/>
          </a:xfrm>
        </p:spPr>
        <p:txBody>
          <a:bodyPr/>
          <a:lstStyle/>
          <a:p>
            <a:pPr fontAlgn="auto">
              <a:spcBef>
                <a:spcPts val="0"/>
              </a:spcBef>
              <a:spcAft>
                <a:spcPts val="0"/>
              </a:spcAft>
              <a:defRPr/>
            </a:pPr>
            <a:r>
              <a:rPr lang="en-US" sz="1800" b="1"/>
              <a:t>Go to www.g5.gov </a:t>
            </a:r>
          </a:p>
          <a:p>
            <a:pPr lvl="1" fontAlgn="auto">
              <a:spcBef>
                <a:spcPts val="0"/>
              </a:spcBef>
              <a:spcAft>
                <a:spcPts val="0"/>
              </a:spcAft>
              <a:defRPr/>
            </a:pPr>
            <a:r>
              <a:rPr lang="en-US" sz="1800"/>
              <a:t>After entering your Email ID and Password, you must check the box indicating that you accept the Department’s terms for using G5 </a:t>
            </a:r>
          </a:p>
          <a:p>
            <a:pPr lvl="1" fontAlgn="auto">
              <a:spcBef>
                <a:spcPts val="0"/>
              </a:spcBef>
              <a:spcAft>
                <a:spcPts val="0"/>
              </a:spcAft>
              <a:defRPr/>
            </a:pPr>
            <a:r>
              <a:rPr lang="en-US" sz="1800"/>
              <a:t>Then click the </a:t>
            </a:r>
            <a:r>
              <a:rPr lang="en-US" sz="1800" u="sng"/>
              <a:t>Login</a:t>
            </a:r>
            <a:r>
              <a:rPr lang="en-US" sz="1800"/>
              <a:t> to G5 button</a:t>
            </a:r>
          </a:p>
          <a:p>
            <a:pPr lvl="2" fontAlgn="auto">
              <a:spcBef>
                <a:spcPts val="0"/>
              </a:spcBef>
              <a:spcAft>
                <a:spcPts val="0"/>
              </a:spcAft>
              <a:defRPr/>
            </a:pPr>
            <a:r>
              <a:rPr lang="en-US" sz="1500"/>
              <a:t>You will have to check the </a:t>
            </a:r>
            <a:r>
              <a:rPr lang="en-US" sz="1500" u="sng"/>
              <a:t>Yes, I Accept the Terms </a:t>
            </a:r>
            <a:r>
              <a:rPr lang="en-US" sz="1500"/>
              <a:t>checkbox each time you log into G5</a:t>
            </a:r>
          </a:p>
          <a:p>
            <a:pPr fontAlgn="auto">
              <a:spcBef>
                <a:spcPts val="0"/>
              </a:spcBef>
              <a:spcAft>
                <a:spcPts val="0"/>
              </a:spcAft>
              <a:defRPr/>
            </a:pPr>
            <a:r>
              <a:rPr lang="en-US" sz="1800" b="1"/>
              <a:t>Two Factor Authorization </a:t>
            </a:r>
          </a:p>
          <a:p>
            <a:pPr lvl="1" fontAlgn="auto">
              <a:spcBef>
                <a:spcPts val="0"/>
              </a:spcBef>
              <a:spcAft>
                <a:spcPts val="0"/>
              </a:spcAft>
              <a:defRPr/>
            </a:pPr>
            <a:r>
              <a:rPr lang="en-US" sz="1800">
                <a:solidFill>
                  <a:prstClr val="black"/>
                </a:solidFill>
              </a:rPr>
              <a:t>You will have one of three ways to retrieve the unique code needed to complete the G5 log-in process:</a:t>
            </a:r>
          </a:p>
          <a:p>
            <a:pPr marL="1028700" lvl="2" indent="-342900">
              <a:buFont typeface="+mj-lt"/>
              <a:buAutoNum type="arabicPeriod"/>
              <a:defRPr/>
            </a:pPr>
            <a:r>
              <a:rPr lang="en-US" sz="1600">
                <a:solidFill>
                  <a:prstClr val="black"/>
                </a:solidFill>
              </a:rPr>
              <a:t>App: Use an authenticator application on your smart device (</a:t>
            </a:r>
            <a:r>
              <a:rPr lang="en-US" sz="1600"/>
              <a:t>click on the hyperlink for your specific mobile device to get instructions)</a:t>
            </a:r>
            <a:endParaRPr lang="en-US" sz="1600">
              <a:solidFill>
                <a:prstClr val="black"/>
              </a:solidFill>
            </a:endParaRPr>
          </a:p>
          <a:p>
            <a:pPr marL="1028700" lvl="2" indent="-342900">
              <a:buFont typeface="+mj-lt"/>
              <a:buAutoNum type="arabicPeriod"/>
              <a:defRPr/>
            </a:pPr>
            <a:r>
              <a:rPr lang="en-US" sz="1600">
                <a:solidFill>
                  <a:prstClr val="black"/>
                </a:solidFill>
              </a:rPr>
              <a:t>Voice: Receive Voice Call</a:t>
            </a:r>
            <a:r>
              <a:rPr lang="en-US" sz="1600">
                <a:solidFill>
                  <a:srgbClr val="FF0000"/>
                </a:solidFill>
              </a:rPr>
              <a:t>-</a:t>
            </a:r>
            <a:r>
              <a:rPr lang="en-US" sz="1600">
                <a:solidFill>
                  <a:prstClr val="black"/>
                </a:solidFill>
              </a:rPr>
              <a:t>Back</a:t>
            </a:r>
          </a:p>
          <a:p>
            <a:pPr marL="1028700" lvl="2" indent="-342900">
              <a:buFont typeface="+mj-lt"/>
              <a:buAutoNum type="arabicPeriod"/>
              <a:defRPr/>
            </a:pPr>
            <a:r>
              <a:rPr lang="en-US" sz="1600">
                <a:solidFill>
                  <a:prstClr val="black"/>
                </a:solidFill>
              </a:rPr>
              <a:t>Text: Receive SMS Text </a:t>
            </a:r>
            <a:endParaRPr lang="en-US" sz="1500">
              <a:solidFill>
                <a:prstClr val="black"/>
              </a:solidFill>
            </a:endParaRPr>
          </a:p>
          <a:p>
            <a:pPr lvl="1" fontAlgn="auto">
              <a:spcBef>
                <a:spcPts val="0"/>
              </a:spcBef>
              <a:spcAft>
                <a:spcPts val="0"/>
              </a:spcAft>
              <a:defRPr/>
            </a:pPr>
            <a:endParaRPr lang="en-US" sz="1800">
              <a:solidFill>
                <a:prstClr val="black"/>
              </a:solidFill>
            </a:endParaRPr>
          </a:p>
          <a:p>
            <a:pPr lvl="1" fontAlgn="auto">
              <a:spcBef>
                <a:spcPts val="0"/>
              </a:spcBef>
              <a:spcAft>
                <a:spcPts val="0"/>
              </a:spcAft>
              <a:defRPr/>
            </a:pPr>
            <a:endParaRPr lang="en-US" sz="1800">
              <a:solidFill>
                <a:prstClr val="black"/>
              </a:solidFill>
            </a:endParaRPr>
          </a:p>
          <a:p>
            <a:pPr lvl="1" fontAlgn="auto">
              <a:spcBef>
                <a:spcPts val="0"/>
              </a:spcBef>
              <a:spcAft>
                <a:spcPts val="0"/>
              </a:spcAft>
              <a:defRPr/>
            </a:pPr>
            <a:endParaRPr lang="en-US" sz="1800"/>
          </a:p>
          <a:p>
            <a:pPr lvl="1" fontAlgn="auto">
              <a:spcBef>
                <a:spcPts val="0"/>
              </a:spcBef>
              <a:spcAft>
                <a:spcPts val="0"/>
              </a:spcAft>
              <a:defRPr/>
            </a:pPr>
            <a:endParaRPr lang="en-US" sz="1800"/>
          </a:p>
          <a:p>
            <a:pPr lvl="1" fontAlgn="auto">
              <a:spcBef>
                <a:spcPts val="0"/>
              </a:spcBef>
              <a:spcAft>
                <a:spcPts val="0"/>
              </a:spcAft>
              <a:defRPr/>
            </a:pPr>
            <a:endParaRPr lang="en-US" sz="1800"/>
          </a:p>
        </p:txBody>
      </p:sp>
      <p:sp>
        <p:nvSpPr>
          <p:cNvPr id="2" name="Title 1">
            <a:extLst>
              <a:ext uri="{FF2B5EF4-FFF2-40B4-BE49-F238E27FC236}">
                <a16:creationId xmlns:a16="http://schemas.microsoft.com/office/drawing/2014/main" id="{4074F257-F2C9-4E39-9361-2D376B74DC08}"/>
              </a:ext>
            </a:extLst>
          </p:cNvPr>
          <p:cNvSpPr>
            <a:spLocks noGrp="1"/>
          </p:cNvSpPr>
          <p:nvPr>
            <p:ph type="title"/>
          </p:nvPr>
        </p:nvSpPr>
        <p:spPr>
          <a:xfrm>
            <a:off x="609600" y="696432"/>
            <a:ext cx="8534400" cy="522767"/>
          </a:xfrm>
        </p:spPr>
        <p:txBody>
          <a:bodyPr/>
          <a:lstStyle/>
          <a:p>
            <a:r>
              <a:rPr lang="en-US" sz="4000">
                <a:solidFill>
                  <a:schemeClr val="accent2"/>
                </a:solidFill>
              </a:rPr>
              <a:t>Step 3: Logging into G5</a:t>
            </a:r>
            <a:br>
              <a:rPr lang="en-US">
                <a:solidFill>
                  <a:schemeClr val="accent2"/>
                </a:solidFill>
              </a:rPr>
            </a:br>
            <a:endParaRPr lang="en-US"/>
          </a:p>
        </p:txBody>
      </p:sp>
      <p:sp>
        <p:nvSpPr>
          <p:cNvPr id="5" name="Slide Number Placeholder 4">
            <a:extLst>
              <a:ext uri="{FF2B5EF4-FFF2-40B4-BE49-F238E27FC236}">
                <a16:creationId xmlns:a16="http://schemas.microsoft.com/office/drawing/2014/main" id="{6767BE13-C79C-4DB0-A853-39A61557AE68}"/>
              </a:ext>
            </a:extLst>
          </p:cNvPr>
          <p:cNvSpPr>
            <a:spLocks noGrp="1"/>
          </p:cNvSpPr>
          <p:nvPr>
            <p:ph type="sldNum" sz="quarter" idx="11"/>
          </p:nvPr>
        </p:nvSpPr>
        <p:spPr/>
        <p:txBody>
          <a:bodyPr>
            <a:normAutofit fontScale="85000" lnSpcReduction="20000"/>
          </a:bodyPr>
          <a:lstStyle/>
          <a:p>
            <a:pPr>
              <a:defRPr/>
            </a:pPr>
            <a:fld id="{B272A565-CC7F-4020-A8ED-C830B17D8ACA}" type="slidenum">
              <a:rPr lang="en-US" smtClean="0"/>
              <a:pPr>
                <a:defRPr/>
              </a:pPr>
              <a:t>8</a:t>
            </a:fld>
            <a:endParaRPr lang="en-US"/>
          </a:p>
        </p:txBody>
      </p:sp>
    </p:spTree>
    <p:extLst>
      <p:ext uri="{BB962C8B-B14F-4D97-AF65-F5344CB8AC3E}">
        <p14:creationId xmlns:p14="http://schemas.microsoft.com/office/powerpoint/2010/main" val="3504389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EBB1180-7805-467E-97C9-679DB035EC7B}"/>
              </a:ext>
            </a:extLst>
          </p:cNvPr>
          <p:cNvPicPr>
            <a:picLocks noChangeAspect="1"/>
          </p:cNvPicPr>
          <p:nvPr/>
        </p:nvPicPr>
        <p:blipFill>
          <a:blip r:embed="rId2"/>
          <a:stretch>
            <a:fillRect/>
          </a:stretch>
        </p:blipFill>
        <p:spPr>
          <a:xfrm>
            <a:off x="3657600" y="1752600"/>
            <a:ext cx="5160109" cy="3733800"/>
          </a:xfrm>
          <a:prstGeom prst="rect">
            <a:avLst/>
          </a:prstGeom>
        </p:spPr>
      </p:pic>
      <p:sp>
        <p:nvSpPr>
          <p:cNvPr id="3" name="Content Placeholder 2">
            <a:extLst>
              <a:ext uri="{FF2B5EF4-FFF2-40B4-BE49-F238E27FC236}">
                <a16:creationId xmlns:a16="http://schemas.microsoft.com/office/drawing/2014/main" id="{515644DD-A110-4630-88A6-32DD318C8674}"/>
              </a:ext>
            </a:extLst>
          </p:cNvPr>
          <p:cNvSpPr>
            <a:spLocks noGrp="1"/>
          </p:cNvSpPr>
          <p:nvPr>
            <p:ph sz="quarter" idx="1"/>
          </p:nvPr>
        </p:nvSpPr>
        <p:spPr>
          <a:xfrm>
            <a:off x="326291" y="1589567"/>
            <a:ext cx="3331309" cy="4572000"/>
          </a:xfrm>
        </p:spPr>
        <p:txBody>
          <a:bodyPr/>
          <a:lstStyle/>
          <a:p>
            <a:r>
              <a:rPr lang="en-US" sz="2200"/>
              <a:t>Once you have completed the Two Factor Authorization Log-in process, you will be directed to </a:t>
            </a:r>
            <a:r>
              <a:rPr lang="en-US" sz="2200" u="sng"/>
              <a:t>My Profile </a:t>
            </a:r>
            <a:r>
              <a:rPr lang="en-US" sz="2200"/>
              <a:t>where you will need to select an available type of access</a:t>
            </a:r>
          </a:p>
          <a:p>
            <a:pPr lvl="1"/>
            <a:r>
              <a:rPr lang="en-US" sz="1900"/>
              <a:t>In this case you will select </a:t>
            </a:r>
            <a:r>
              <a:rPr lang="en-US" sz="1900" u="sng"/>
              <a:t>Reviewer</a:t>
            </a:r>
            <a:r>
              <a:rPr lang="en-US" sz="1900"/>
              <a:t> and click the </a:t>
            </a:r>
            <a:r>
              <a:rPr lang="en-US" sz="1900" u="sng"/>
              <a:t>Continue</a:t>
            </a:r>
            <a:r>
              <a:rPr lang="en-US" sz="1900"/>
              <a:t> button</a:t>
            </a:r>
          </a:p>
        </p:txBody>
      </p:sp>
      <p:sp>
        <p:nvSpPr>
          <p:cNvPr id="2" name="Title 1">
            <a:extLst>
              <a:ext uri="{FF2B5EF4-FFF2-40B4-BE49-F238E27FC236}">
                <a16:creationId xmlns:a16="http://schemas.microsoft.com/office/drawing/2014/main" id="{EAFE9626-7BD9-4A0A-AF39-9A9BE2BC9E54}"/>
              </a:ext>
            </a:extLst>
          </p:cNvPr>
          <p:cNvSpPr>
            <a:spLocks noGrp="1"/>
          </p:cNvSpPr>
          <p:nvPr>
            <p:ph type="title"/>
          </p:nvPr>
        </p:nvSpPr>
        <p:spPr>
          <a:xfrm>
            <a:off x="609600" y="762000"/>
            <a:ext cx="8153400" cy="457200"/>
          </a:xfrm>
        </p:spPr>
        <p:txBody>
          <a:bodyPr/>
          <a:lstStyle/>
          <a:p>
            <a:r>
              <a:rPr lang="en-US">
                <a:solidFill>
                  <a:schemeClr val="accent2"/>
                </a:solidFill>
              </a:rPr>
              <a:t>Step 4: Editing Your Reviewer Profile (part 1)</a:t>
            </a:r>
            <a:br>
              <a:rPr lang="en-US">
                <a:solidFill>
                  <a:schemeClr val="accent2"/>
                </a:solidFill>
              </a:rPr>
            </a:br>
            <a:endParaRPr lang="en-US"/>
          </a:p>
        </p:txBody>
      </p:sp>
      <p:sp>
        <p:nvSpPr>
          <p:cNvPr id="5" name="Slide Number Placeholder 4">
            <a:extLst>
              <a:ext uri="{FF2B5EF4-FFF2-40B4-BE49-F238E27FC236}">
                <a16:creationId xmlns:a16="http://schemas.microsoft.com/office/drawing/2014/main" id="{D9012C19-1888-4BDC-88B5-C296CE8E676F}"/>
              </a:ext>
            </a:extLst>
          </p:cNvPr>
          <p:cNvSpPr>
            <a:spLocks noGrp="1"/>
          </p:cNvSpPr>
          <p:nvPr>
            <p:ph type="sldNum" sz="quarter" idx="11"/>
          </p:nvPr>
        </p:nvSpPr>
        <p:spPr/>
        <p:txBody>
          <a:bodyPr>
            <a:normAutofit fontScale="85000" lnSpcReduction="20000"/>
          </a:bodyPr>
          <a:lstStyle/>
          <a:p>
            <a:pPr>
              <a:defRPr/>
            </a:pPr>
            <a:fld id="{B272A565-CC7F-4020-A8ED-C830B17D8ACA}" type="slidenum">
              <a:rPr lang="en-US" smtClean="0"/>
              <a:pPr>
                <a:defRPr/>
              </a:pPr>
              <a:t>9</a:t>
            </a:fld>
            <a:endParaRPr lang="en-US"/>
          </a:p>
        </p:txBody>
      </p:sp>
    </p:spTree>
    <p:extLst>
      <p:ext uri="{BB962C8B-B14F-4D97-AF65-F5344CB8AC3E}">
        <p14:creationId xmlns:p14="http://schemas.microsoft.com/office/powerpoint/2010/main" val="109332921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
      <a:dk1>
        <a:sysClr val="windowText" lastClr="000000"/>
      </a:dk1>
      <a:lt1>
        <a:sysClr val="window" lastClr="FFFFFF"/>
      </a:lt1>
      <a:dk2>
        <a:srgbClr val="EBDDC3"/>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EBDDC3"/>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57DC98171ABF41439B409D0A1DDFBE39" ma:contentTypeVersion="11" ma:contentTypeDescription="Create a new document." ma:contentTypeScope="" ma:versionID="49190a421e71624795e90beafbf0abf5">
  <xsd:schema xmlns:xsd="http://www.w3.org/2001/XMLSchema" xmlns:xs="http://www.w3.org/2001/XMLSchema" xmlns:p="http://schemas.microsoft.com/office/2006/metadata/properties" xmlns:ns3="f87c7b8b-c0e7-4b77-a067-2c707fd1239f" xmlns:ns4="02e41e38-1731-4866-b09a-6257d8bc047f" targetNamespace="http://schemas.microsoft.com/office/2006/metadata/properties" ma:root="true" ma:fieldsID="a79376470ff7585bea68653e5f706c44" ns3:_="" ns4:_="">
    <xsd:import namespace="f87c7b8b-c0e7-4b77-a067-2c707fd1239f"/>
    <xsd:import namespace="02e41e38-1731-4866-b09a-6257d8bc047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7c7b8b-c0e7-4b77-a067-2c707fd1239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2e41e38-1731-4866-b09a-6257d8bc047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8F8F13-DF2A-4192-9300-3CE5EA997AFD}">
  <ds:schemaRefs>
    <ds:schemaRef ds:uri="http://schemas.microsoft.com/office/2006/metadata/longProperties"/>
  </ds:schemaRefs>
</ds:datastoreItem>
</file>

<file path=customXml/itemProps2.xml><?xml version="1.0" encoding="utf-8"?>
<ds:datastoreItem xmlns:ds="http://schemas.openxmlformats.org/officeDocument/2006/customXml" ds:itemID="{E905EDAF-4D37-4E01-B70E-923584EA88A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0850EAC1-9EE4-4F2B-AFF3-C1E84F346F23}">
  <ds:schemaRefs>
    <ds:schemaRef ds:uri="http://schemas.microsoft.com/sharepoint/v3/contenttype/forms"/>
  </ds:schemaRefs>
</ds:datastoreItem>
</file>

<file path=customXml/itemProps4.xml><?xml version="1.0" encoding="utf-8"?>
<ds:datastoreItem xmlns:ds="http://schemas.openxmlformats.org/officeDocument/2006/customXml" ds:itemID="{45F5E885-1B00-4F0A-84B4-F7185D79CE44}">
  <ds:schemaRefs>
    <ds:schemaRef ds:uri="02e41e38-1731-4866-b09a-6257d8bc047f"/>
    <ds:schemaRef ds:uri="f87c7b8b-c0e7-4b77-a067-2c707fd123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TotalTime>
  <Words>1110</Words>
  <Application>Microsoft Macintosh PowerPoint</Application>
  <PresentationFormat>On-screen Show (4:3)</PresentationFormat>
  <Paragraphs>113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Times New Roman</vt:lpstr>
      <vt:lpstr>Tw Cen MT</vt:lpstr>
      <vt:lpstr>Wingdings</vt:lpstr>
      <vt:lpstr>Wingdings 2</vt:lpstr>
      <vt:lpstr>Median</vt:lpstr>
      <vt:lpstr>How to be considered as a Peer Reviewer for programs administered by The Department</vt:lpstr>
      <vt:lpstr>Benefits of Being a Peer Reviewer</vt:lpstr>
      <vt:lpstr>Peer Reviewer Selection and Requirements</vt:lpstr>
      <vt:lpstr>WORKING with THE G5 –  Grants management SYSTEM</vt:lpstr>
      <vt:lpstr>PowerPoint Presentation</vt:lpstr>
      <vt:lpstr>Step 1: Registering with G5 </vt:lpstr>
      <vt:lpstr>Step 2: Activating Your Account </vt:lpstr>
      <vt:lpstr>Step 3: Logging into G5 </vt:lpstr>
      <vt:lpstr>Step 4: Editing Your Reviewer Profile (part 1) </vt:lpstr>
      <vt:lpstr>Step 4: Editing Your Reviewer Profile (part 2) </vt:lpstr>
      <vt:lpstr>Other Helpful Resume Hints </vt:lpstr>
      <vt:lpstr>Final Points </vt:lpstr>
    </vt:vector>
  </TitlesOfParts>
  <Manager/>
  <Company>U.S. Department of Education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Reviewer Toolkit (MS PowerPoint)</dc:title>
  <dc:subject/>
  <dc:creator/>
  <cp:keywords/>
  <dc:description/>
  <cp:lastModifiedBy>Smigielski, Alan</cp:lastModifiedBy>
  <cp:revision>3</cp:revision>
  <cp:lastPrinted>2020-01-22T16:07:17Z</cp:lastPrinted>
  <dcterms:created xsi:type="dcterms:W3CDTF">2004-02-14T03:49:16Z</dcterms:created>
  <dcterms:modified xsi:type="dcterms:W3CDTF">2020-03-02T18:32:30Z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3FPFQKATZWA4-66-22</vt:lpwstr>
  </property>
  <property fmtid="{D5CDD505-2E9C-101B-9397-08002B2CF9AE}" pid="3" name="_dlc_DocIdItemGuid">
    <vt:lpwstr>4756e177-896b-4f02-b4a1-8ed723753815</vt:lpwstr>
  </property>
  <property fmtid="{D5CDD505-2E9C-101B-9397-08002B2CF9AE}" pid="4" name="_dlc_DocIdUrl">
    <vt:lpwstr>https://share.ed.gov/teams/OCIO/FSS/FSST/edcapshelpdesk/_layouts/DocIdRedir.aspx?ID=3FPFQKATZWA4-66-22, 3FPFQKATZWA4-66-22</vt:lpwstr>
  </property>
  <property fmtid="{D5CDD505-2E9C-101B-9397-08002B2CF9AE}" pid="5" name="ContentTypeId">
    <vt:lpwstr>0x01010057DC98171ABF41439B409D0A1DDFBE39</vt:lpwstr>
  </property>
</Properties>
</file>