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80" r:id="rId5"/>
    <p:sldId id="282" r:id="rId6"/>
    <p:sldId id="285" r:id="rId7"/>
    <p:sldId id="283" r:id="rId8"/>
    <p:sldId id="293" r:id="rId9"/>
    <p:sldId id="287" r:id="rId10"/>
    <p:sldId id="291" r:id="rId11"/>
    <p:sldId id="301" r:id="rId12"/>
    <p:sldId id="284" r:id="rId13"/>
    <p:sldId id="299" r:id="rId14"/>
    <p:sldId id="302" r:id="rId15"/>
    <p:sldId id="303" r:id="rId16"/>
    <p:sldId id="286" r:id="rId17"/>
    <p:sldId id="290" r:id="rId18"/>
    <p:sldId id="296" r:id="rId19"/>
    <p:sldId id="295" r:id="rId20"/>
    <p:sldId id="300" r:id="rId21"/>
    <p:sldId id="298" r:id="rId22"/>
    <p:sldId id="289" r:id="rId23"/>
    <p:sldId id="292" r:id="rId24"/>
    <p:sldId id="294" r:id="rId25"/>
    <p:sldId id="29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L5E8EsQmHHaJAlHrJjZkQ==" hashData="Uq/GFDFWxbDMv2UDxvim+BlMunmNmyQh1VCdDbgoVMOy0HyaBm1moe0gEg5iUS69FPENj0D37tYAOmDbAYiG4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4619" autoAdjust="0"/>
  </p:normalViewPr>
  <p:slideViewPr>
    <p:cSldViewPr snapToGrid="0">
      <p:cViewPr varScale="1">
        <p:scale>
          <a:sx n="117" d="100"/>
          <a:sy n="117" d="100"/>
        </p:scale>
        <p:origin x="120" y="4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9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er, Christy (cbecker@uidaho.edu)" userId="b9bf16a8-4c31-4226-890c-4b6b40b74c48" providerId="ADAL" clId="{9F0701AD-3E04-4F3C-BE7E-5937BE7EE5DE}"/>
    <pc:docChg chg="undo custSel addSld modSld sldOrd">
      <pc:chgData name="Becker, Christy (cbecker@uidaho.edu)" userId="b9bf16a8-4c31-4226-890c-4b6b40b74c48" providerId="ADAL" clId="{9F0701AD-3E04-4F3C-BE7E-5937BE7EE5DE}" dt="2023-08-28T19:44:31.821" v="3416" actId="22"/>
      <pc:docMkLst>
        <pc:docMk/>
      </pc:docMkLst>
      <pc:sldChg chg="modSp mod">
        <pc:chgData name="Becker, Christy (cbecker@uidaho.edu)" userId="b9bf16a8-4c31-4226-890c-4b6b40b74c48" providerId="ADAL" clId="{9F0701AD-3E04-4F3C-BE7E-5937BE7EE5DE}" dt="2023-08-28T19:36:41.741" v="3413"/>
        <pc:sldMkLst>
          <pc:docMk/>
          <pc:sldMk cId="1583120128" sldId="280"/>
        </pc:sldMkLst>
        <pc:spChg chg="mod">
          <ac:chgData name="Becker, Christy (cbecker@uidaho.edu)" userId="b9bf16a8-4c31-4226-890c-4b6b40b74c48" providerId="ADAL" clId="{9F0701AD-3E04-4F3C-BE7E-5937BE7EE5DE}" dt="2023-08-28T19:36:41.741" v="3413"/>
          <ac:spMkLst>
            <pc:docMk/>
            <pc:sldMk cId="1583120128" sldId="280"/>
            <ac:spMk id="2" creationId="{0D1F047C-C727-42A7-85C5-68C5AA1B1A93}"/>
          </ac:spMkLst>
        </pc:spChg>
      </pc:sldChg>
      <pc:sldChg chg="modSp mod">
        <pc:chgData name="Becker, Christy (cbecker@uidaho.edu)" userId="b9bf16a8-4c31-4226-890c-4b6b40b74c48" providerId="ADAL" clId="{9F0701AD-3E04-4F3C-BE7E-5937BE7EE5DE}" dt="2023-08-28T18:44:24.661" v="3166" actId="20577"/>
        <pc:sldMkLst>
          <pc:docMk/>
          <pc:sldMk cId="2973732310" sldId="283"/>
        </pc:sldMkLst>
        <pc:spChg chg="mod">
          <ac:chgData name="Becker, Christy (cbecker@uidaho.edu)" userId="b9bf16a8-4c31-4226-890c-4b6b40b74c48" providerId="ADAL" clId="{9F0701AD-3E04-4F3C-BE7E-5937BE7EE5DE}" dt="2023-08-28T18:44:24.661" v="3166" actId="20577"/>
          <ac:spMkLst>
            <pc:docMk/>
            <pc:sldMk cId="2973732310" sldId="283"/>
            <ac:spMk id="3" creationId="{AFB46CAB-47FD-453F-988D-7D5B5F4E6158}"/>
          </ac:spMkLst>
        </pc:spChg>
      </pc:sldChg>
      <pc:sldChg chg="modSp mod">
        <pc:chgData name="Becker, Christy (cbecker@uidaho.edu)" userId="b9bf16a8-4c31-4226-890c-4b6b40b74c48" providerId="ADAL" clId="{9F0701AD-3E04-4F3C-BE7E-5937BE7EE5DE}" dt="2023-08-28T18:14:09.740" v="2567" actId="20577"/>
        <pc:sldMkLst>
          <pc:docMk/>
          <pc:sldMk cId="2714364605" sldId="284"/>
        </pc:sldMkLst>
        <pc:spChg chg="mod">
          <ac:chgData name="Becker, Christy (cbecker@uidaho.edu)" userId="b9bf16a8-4c31-4226-890c-4b6b40b74c48" providerId="ADAL" clId="{9F0701AD-3E04-4F3C-BE7E-5937BE7EE5DE}" dt="2023-08-28T18:14:09.740" v="2567" actId="20577"/>
          <ac:spMkLst>
            <pc:docMk/>
            <pc:sldMk cId="2714364605" sldId="284"/>
            <ac:spMk id="3" creationId="{AFB46CAB-47FD-453F-988D-7D5B5F4E6158}"/>
          </ac:spMkLst>
        </pc:spChg>
      </pc:sldChg>
      <pc:sldChg chg="modSp mod">
        <pc:chgData name="Becker, Christy (cbecker@uidaho.edu)" userId="b9bf16a8-4c31-4226-890c-4b6b40b74c48" providerId="ADAL" clId="{9F0701AD-3E04-4F3C-BE7E-5937BE7EE5DE}" dt="2023-08-28T19:00:08.042" v="3261" actId="20577"/>
        <pc:sldMkLst>
          <pc:docMk/>
          <pc:sldMk cId="4054259909" sldId="286"/>
        </pc:sldMkLst>
        <pc:spChg chg="mod">
          <ac:chgData name="Becker, Christy (cbecker@uidaho.edu)" userId="b9bf16a8-4c31-4226-890c-4b6b40b74c48" providerId="ADAL" clId="{9F0701AD-3E04-4F3C-BE7E-5937BE7EE5DE}" dt="2023-08-28T19:00:08.042" v="3261" actId="20577"/>
          <ac:spMkLst>
            <pc:docMk/>
            <pc:sldMk cId="4054259909" sldId="286"/>
            <ac:spMk id="3" creationId="{AFB46CAB-47FD-453F-988D-7D5B5F4E6158}"/>
          </ac:spMkLst>
        </pc:spChg>
      </pc:sldChg>
      <pc:sldChg chg="modSp mod">
        <pc:chgData name="Becker, Christy (cbecker@uidaho.edu)" userId="b9bf16a8-4c31-4226-890c-4b6b40b74c48" providerId="ADAL" clId="{9F0701AD-3E04-4F3C-BE7E-5937BE7EE5DE}" dt="2023-08-28T19:37:29.098" v="3414" actId="6549"/>
        <pc:sldMkLst>
          <pc:docMk/>
          <pc:sldMk cId="2309426650" sldId="287"/>
        </pc:sldMkLst>
        <pc:spChg chg="mod">
          <ac:chgData name="Becker, Christy (cbecker@uidaho.edu)" userId="b9bf16a8-4c31-4226-890c-4b6b40b74c48" providerId="ADAL" clId="{9F0701AD-3E04-4F3C-BE7E-5937BE7EE5DE}" dt="2023-08-28T18:08:21.387" v="1784" actId="20577"/>
          <ac:spMkLst>
            <pc:docMk/>
            <pc:sldMk cId="2309426650" sldId="287"/>
            <ac:spMk id="2" creationId="{CE7FE512-E78D-4C41-8921-7597281C3E9F}"/>
          </ac:spMkLst>
        </pc:spChg>
        <pc:spChg chg="mod">
          <ac:chgData name="Becker, Christy (cbecker@uidaho.edu)" userId="b9bf16a8-4c31-4226-890c-4b6b40b74c48" providerId="ADAL" clId="{9F0701AD-3E04-4F3C-BE7E-5937BE7EE5DE}" dt="2023-08-28T19:37:29.098" v="3414" actId="6549"/>
          <ac:spMkLst>
            <pc:docMk/>
            <pc:sldMk cId="2309426650" sldId="287"/>
            <ac:spMk id="3" creationId="{AFB46CAB-47FD-453F-988D-7D5B5F4E6158}"/>
          </ac:spMkLst>
        </pc:spChg>
      </pc:sldChg>
      <pc:sldChg chg="modSp mod">
        <pc:chgData name="Becker, Christy (cbecker@uidaho.edu)" userId="b9bf16a8-4c31-4226-890c-4b6b40b74c48" providerId="ADAL" clId="{9F0701AD-3E04-4F3C-BE7E-5937BE7EE5DE}" dt="2023-08-28T19:00:36.133" v="3272" actId="20577"/>
        <pc:sldMkLst>
          <pc:docMk/>
          <pc:sldMk cId="4180344052" sldId="290"/>
        </pc:sldMkLst>
        <pc:spChg chg="mod">
          <ac:chgData name="Becker, Christy (cbecker@uidaho.edu)" userId="b9bf16a8-4c31-4226-890c-4b6b40b74c48" providerId="ADAL" clId="{9F0701AD-3E04-4F3C-BE7E-5937BE7EE5DE}" dt="2023-08-28T18:36:50.815" v="2814" actId="20577"/>
          <ac:spMkLst>
            <pc:docMk/>
            <pc:sldMk cId="4180344052" sldId="290"/>
            <ac:spMk id="2" creationId="{202B1262-BA71-4540-9587-8AE0C68C797C}"/>
          </ac:spMkLst>
        </pc:spChg>
        <pc:spChg chg="mod">
          <ac:chgData name="Becker, Christy (cbecker@uidaho.edu)" userId="b9bf16a8-4c31-4226-890c-4b6b40b74c48" providerId="ADAL" clId="{9F0701AD-3E04-4F3C-BE7E-5937BE7EE5DE}" dt="2023-08-28T19:00:36.133" v="3272" actId="20577"/>
          <ac:spMkLst>
            <pc:docMk/>
            <pc:sldMk cId="4180344052" sldId="290"/>
            <ac:spMk id="4" creationId="{8D757CB0-273F-44FD-9E5B-6CDC258D36E5}"/>
          </ac:spMkLst>
        </pc:spChg>
        <pc:spChg chg="mod">
          <ac:chgData name="Becker, Christy (cbecker@uidaho.edu)" userId="b9bf16a8-4c31-4226-890c-4b6b40b74c48" providerId="ADAL" clId="{9F0701AD-3E04-4F3C-BE7E-5937BE7EE5DE}" dt="2023-08-28T18:38:34.345" v="3005" actId="20577"/>
          <ac:spMkLst>
            <pc:docMk/>
            <pc:sldMk cId="4180344052" sldId="290"/>
            <ac:spMk id="6" creationId="{47E1F309-4C6A-48F0-9441-F70D889231BF}"/>
          </ac:spMkLst>
        </pc:spChg>
      </pc:sldChg>
      <pc:sldChg chg="addSp delSp modSp mod">
        <pc:chgData name="Becker, Christy (cbecker@uidaho.edu)" userId="b9bf16a8-4c31-4226-890c-4b6b40b74c48" providerId="ADAL" clId="{9F0701AD-3E04-4F3C-BE7E-5937BE7EE5DE}" dt="2023-08-28T18:59:38.159" v="3246" actId="20577"/>
        <pc:sldMkLst>
          <pc:docMk/>
          <pc:sldMk cId="1023117693" sldId="291"/>
        </pc:sldMkLst>
        <pc:spChg chg="mod">
          <ac:chgData name="Becker, Christy (cbecker@uidaho.edu)" userId="b9bf16a8-4c31-4226-890c-4b6b40b74c48" providerId="ADAL" clId="{9F0701AD-3E04-4F3C-BE7E-5937BE7EE5DE}" dt="2023-08-28T18:05:39.136" v="1507" actId="20577"/>
          <ac:spMkLst>
            <pc:docMk/>
            <pc:sldMk cId="1023117693" sldId="291"/>
            <ac:spMk id="2" creationId="{1B59191A-C916-444C-902F-D7FD2F9D65DA}"/>
          </ac:spMkLst>
        </pc:spChg>
        <pc:spChg chg="del mod">
          <ac:chgData name="Becker, Christy (cbecker@uidaho.edu)" userId="b9bf16a8-4c31-4226-890c-4b6b40b74c48" providerId="ADAL" clId="{9F0701AD-3E04-4F3C-BE7E-5937BE7EE5DE}" dt="2023-08-28T18:05:55.086" v="1512" actId="478"/>
          <ac:spMkLst>
            <pc:docMk/>
            <pc:sldMk cId="1023117693" sldId="291"/>
            <ac:spMk id="3" creationId="{B633D580-7972-4FB7-9CE8-ECF1631467A1}"/>
          </ac:spMkLst>
        </pc:spChg>
        <pc:spChg chg="del mod">
          <ac:chgData name="Becker, Christy (cbecker@uidaho.edu)" userId="b9bf16a8-4c31-4226-890c-4b6b40b74c48" providerId="ADAL" clId="{9F0701AD-3E04-4F3C-BE7E-5937BE7EE5DE}" dt="2023-08-28T18:06:02.180" v="1515" actId="21"/>
          <ac:spMkLst>
            <pc:docMk/>
            <pc:sldMk cId="1023117693" sldId="291"/>
            <ac:spMk id="4" creationId="{040FBB41-4F5D-4AAF-B82B-7DFB5BC2F67D}"/>
          </ac:spMkLst>
        </pc:spChg>
        <pc:spChg chg="mod">
          <ac:chgData name="Becker, Christy (cbecker@uidaho.edu)" userId="b9bf16a8-4c31-4226-890c-4b6b40b74c48" providerId="ADAL" clId="{9F0701AD-3E04-4F3C-BE7E-5937BE7EE5DE}" dt="2023-08-28T18:06:54.402" v="1630" actId="1076"/>
          <ac:spMkLst>
            <pc:docMk/>
            <pc:sldMk cId="1023117693" sldId="291"/>
            <ac:spMk id="5" creationId="{35C4A18D-5EE2-4C1F-AF90-E8296D03E7CD}"/>
          </ac:spMkLst>
        </pc:spChg>
        <pc:spChg chg="mod">
          <ac:chgData name="Becker, Christy (cbecker@uidaho.edu)" userId="b9bf16a8-4c31-4226-890c-4b6b40b74c48" providerId="ADAL" clId="{9F0701AD-3E04-4F3C-BE7E-5937BE7EE5DE}" dt="2023-08-28T18:59:38.159" v="3246" actId="20577"/>
          <ac:spMkLst>
            <pc:docMk/>
            <pc:sldMk cId="1023117693" sldId="291"/>
            <ac:spMk id="6" creationId="{0D4356D4-614A-4D94-888E-58D040BDA501}"/>
          </ac:spMkLst>
        </pc:spChg>
        <pc:spChg chg="mod">
          <ac:chgData name="Becker, Christy (cbecker@uidaho.edu)" userId="b9bf16a8-4c31-4226-890c-4b6b40b74c48" providerId="ADAL" clId="{9F0701AD-3E04-4F3C-BE7E-5937BE7EE5DE}" dt="2023-08-28T18:11:14.721" v="2020" actId="20577"/>
          <ac:spMkLst>
            <pc:docMk/>
            <pc:sldMk cId="1023117693" sldId="291"/>
            <ac:spMk id="7" creationId="{B07D8996-017D-4952-89C9-8D22A4C81A0F}"/>
          </ac:spMkLst>
        </pc:spChg>
        <pc:spChg chg="mod">
          <ac:chgData name="Becker, Christy (cbecker@uidaho.edu)" userId="b9bf16a8-4c31-4226-890c-4b6b40b74c48" providerId="ADAL" clId="{9F0701AD-3E04-4F3C-BE7E-5937BE7EE5DE}" dt="2023-08-28T18:11:54.433" v="2140" actId="20577"/>
          <ac:spMkLst>
            <pc:docMk/>
            <pc:sldMk cId="1023117693" sldId="291"/>
            <ac:spMk id="8" creationId="{30560E93-BF33-4AFC-99E2-DE792099AC69}"/>
          </ac:spMkLst>
        </pc:spChg>
        <pc:spChg chg="add del mod">
          <ac:chgData name="Becker, Christy (cbecker@uidaho.edu)" userId="b9bf16a8-4c31-4226-890c-4b6b40b74c48" providerId="ADAL" clId="{9F0701AD-3E04-4F3C-BE7E-5937BE7EE5DE}" dt="2023-08-28T18:06:45.707" v="1628" actId="478"/>
          <ac:spMkLst>
            <pc:docMk/>
            <pc:sldMk cId="1023117693" sldId="291"/>
            <ac:spMk id="10" creationId="{3A7A9F41-619D-8F11-AD59-D38F5D0D5F2C}"/>
          </ac:spMkLst>
        </pc:spChg>
      </pc:sldChg>
      <pc:sldChg chg="modSp mod">
        <pc:chgData name="Becker, Christy (cbecker@uidaho.edu)" userId="b9bf16a8-4c31-4226-890c-4b6b40b74c48" providerId="ADAL" clId="{9F0701AD-3E04-4F3C-BE7E-5937BE7EE5DE}" dt="2023-08-28T19:01:19.294" v="3326" actId="20577"/>
        <pc:sldMkLst>
          <pc:docMk/>
          <pc:sldMk cId="871010490" sldId="292"/>
        </pc:sldMkLst>
        <pc:spChg chg="mod">
          <ac:chgData name="Becker, Christy (cbecker@uidaho.edu)" userId="b9bf16a8-4c31-4226-890c-4b6b40b74c48" providerId="ADAL" clId="{9F0701AD-3E04-4F3C-BE7E-5937BE7EE5DE}" dt="2023-08-28T19:01:19.294" v="3326" actId="20577"/>
          <ac:spMkLst>
            <pc:docMk/>
            <pc:sldMk cId="871010490" sldId="292"/>
            <ac:spMk id="3" creationId="{AFB46CAB-47FD-453F-988D-7D5B5F4E6158}"/>
          </ac:spMkLst>
        </pc:spChg>
      </pc:sldChg>
      <pc:sldChg chg="modSp mod">
        <pc:chgData name="Becker, Christy (cbecker@uidaho.edu)" userId="b9bf16a8-4c31-4226-890c-4b6b40b74c48" providerId="ADAL" clId="{9F0701AD-3E04-4F3C-BE7E-5937BE7EE5DE}" dt="2023-08-28T19:02:36.076" v="3400" actId="20577"/>
        <pc:sldMkLst>
          <pc:docMk/>
          <pc:sldMk cId="2392909286" sldId="293"/>
        </pc:sldMkLst>
        <pc:spChg chg="mod">
          <ac:chgData name="Becker, Christy (cbecker@uidaho.edu)" userId="b9bf16a8-4c31-4226-890c-4b6b40b74c48" providerId="ADAL" clId="{9F0701AD-3E04-4F3C-BE7E-5937BE7EE5DE}" dt="2023-08-28T19:02:36.076" v="3400" actId="20577"/>
          <ac:spMkLst>
            <pc:docMk/>
            <pc:sldMk cId="2392909286" sldId="293"/>
            <ac:spMk id="3" creationId="{D798898D-1DA1-4C4B-A237-CC2633FE57D4}"/>
          </ac:spMkLst>
        </pc:spChg>
      </pc:sldChg>
      <pc:sldChg chg="modSp mod">
        <pc:chgData name="Becker, Christy (cbecker@uidaho.edu)" userId="b9bf16a8-4c31-4226-890c-4b6b40b74c48" providerId="ADAL" clId="{9F0701AD-3E04-4F3C-BE7E-5937BE7EE5DE}" dt="2023-08-28T18:39:39.075" v="3046" actId="20577"/>
        <pc:sldMkLst>
          <pc:docMk/>
          <pc:sldMk cId="3991178784" sldId="294"/>
        </pc:sldMkLst>
        <pc:spChg chg="mod">
          <ac:chgData name="Becker, Christy (cbecker@uidaho.edu)" userId="b9bf16a8-4c31-4226-890c-4b6b40b74c48" providerId="ADAL" clId="{9F0701AD-3E04-4F3C-BE7E-5937BE7EE5DE}" dt="2023-08-28T18:39:39.075" v="3046" actId="20577"/>
          <ac:spMkLst>
            <pc:docMk/>
            <pc:sldMk cId="3991178784" sldId="294"/>
            <ac:spMk id="3" creationId="{AFB46CAB-47FD-453F-988D-7D5B5F4E6158}"/>
          </ac:spMkLst>
        </pc:spChg>
      </pc:sldChg>
      <pc:sldChg chg="addSp delSp mod">
        <pc:chgData name="Becker, Christy (cbecker@uidaho.edu)" userId="b9bf16a8-4c31-4226-890c-4b6b40b74c48" providerId="ADAL" clId="{9F0701AD-3E04-4F3C-BE7E-5937BE7EE5DE}" dt="2023-08-28T19:44:31.821" v="3416" actId="22"/>
        <pc:sldMkLst>
          <pc:docMk/>
          <pc:sldMk cId="2689761952" sldId="296"/>
        </pc:sldMkLst>
        <pc:picChg chg="add">
          <ac:chgData name="Becker, Christy (cbecker@uidaho.edu)" userId="b9bf16a8-4c31-4226-890c-4b6b40b74c48" providerId="ADAL" clId="{9F0701AD-3E04-4F3C-BE7E-5937BE7EE5DE}" dt="2023-08-28T19:44:31.821" v="3416" actId="22"/>
          <ac:picMkLst>
            <pc:docMk/>
            <pc:sldMk cId="2689761952" sldId="296"/>
            <ac:picMk id="3" creationId="{74D2D362-DFD4-AF29-BC6F-69565418B593}"/>
          </ac:picMkLst>
        </pc:picChg>
        <pc:picChg chg="del">
          <ac:chgData name="Becker, Christy (cbecker@uidaho.edu)" userId="b9bf16a8-4c31-4226-890c-4b6b40b74c48" providerId="ADAL" clId="{9F0701AD-3E04-4F3C-BE7E-5937BE7EE5DE}" dt="2023-08-28T19:44:30.292" v="3415" actId="478"/>
          <ac:picMkLst>
            <pc:docMk/>
            <pc:sldMk cId="2689761952" sldId="296"/>
            <ac:picMk id="7" creationId="{8D7BA80A-DFA5-08B0-2CB4-9E42A3192543}"/>
          </ac:picMkLst>
        </pc:picChg>
      </pc:sldChg>
      <pc:sldChg chg="modSp mod">
        <pc:chgData name="Becker, Christy (cbecker@uidaho.edu)" userId="b9bf16a8-4c31-4226-890c-4b6b40b74c48" providerId="ADAL" clId="{9F0701AD-3E04-4F3C-BE7E-5937BE7EE5DE}" dt="2023-08-28T19:01:06.644" v="3310" actId="20577"/>
        <pc:sldMkLst>
          <pc:docMk/>
          <pc:sldMk cId="3056088488" sldId="298"/>
        </pc:sldMkLst>
        <pc:spChg chg="mod">
          <ac:chgData name="Becker, Christy (cbecker@uidaho.edu)" userId="b9bf16a8-4c31-4226-890c-4b6b40b74c48" providerId="ADAL" clId="{9F0701AD-3E04-4F3C-BE7E-5937BE7EE5DE}" dt="2023-08-28T19:01:06.644" v="3310" actId="20577"/>
          <ac:spMkLst>
            <pc:docMk/>
            <pc:sldMk cId="3056088488" sldId="298"/>
            <ac:spMk id="3" creationId="{076B1FB0-1C91-1911-9BD3-3B79F8C3A934}"/>
          </ac:spMkLst>
        </pc:spChg>
      </pc:sldChg>
      <pc:sldChg chg="addSp delSp modSp mod">
        <pc:chgData name="Becker, Christy (cbecker@uidaho.edu)" userId="b9bf16a8-4c31-4226-890c-4b6b40b74c48" providerId="ADAL" clId="{9F0701AD-3E04-4F3C-BE7E-5937BE7EE5DE}" dt="2023-08-28T18:30:03.860" v="2590" actId="14100"/>
        <pc:sldMkLst>
          <pc:docMk/>
          <pc:sldMk cId="2306061072" sldId="299"/>
        </pc:sldMkLst>
        <pc:picChg chg="add del">
          <ac:chgData name="Becker, Christy (cbecker@uidaho.edu)" userId="b9bf16a8-4c31-4226-890c-4b6b40b74c48" providerId="ADAL" clId="{9F0701AD-3E04-4F3C-BE7E-5937BE7EE5DE}" dt="2023-08-28T18:20:05.268" v="2572" actId="478"/>
          <ac:picMkLst>
            <pc:docMk/>
            <pc:sldMk cId="2306061072" sldId="299"/>
            <ac:picMk id="3" creationId="{35BE5132-8D88-334D-D9C3-2EC9C5368531}"/>
          </ac:picMkLst>
        </pc:picChg>
        <pc:picChg chg="del">
          <ac:chgData name="Becker, Christy (cbecker@uidaho.edu)" userId="b9bf16a8-4c31-4226-890c-4b6b40b74c48" providerId="ADAL" clId="{9F0701AD-3E04-4F3C-BE7E-5937BE7EE5DE}" dt="2023-08-28T18:14:21.816" v="2568" actId="478"/>
          <ac:picMkLst>
            <pc:docMk/>
            <pc:sldMk cId="2306061072" sldId="299"/>
            <ac:picMk id="5" creationId="{78784589-F637-1B2C-E63B-33FF1674D368}"/>
          </ac:picMkLst>
        </pc:picChg>
        <pc:picChg chg="add del">
          <ac:chgData name="Becker, Christy (cbecker@uidaho.edu)" userId="b9bf16a8-4c31-4226-890c-4b6b40b74c48" providerId="ADAL" clId="{9F0701AD-3E04-4F3C-BE7E-5937BE7EE5DE}" dt="2023-08-28T18:22:42.778" v="2574" actId="478"/>
          <ac:picMkLst>
            <pc:docMk/>
            <pc:sldMk cId="2306061072" sldId="299"/>
            <ac:picMk id="6" creationId="{FD1CF376-5387-66CA-9D68-14FEA577F5F9}"/>
          </ac:picMkLst>
        </pc:picChg>
        <pc:picChg chg="del">
          <ac:chgData name="Becker, Christy (cbecker@uidaho.edu)" userId="b9bf16a8-4c31-4226-890c-4b6b40b74c48" providerId="ADAL" clId="{9F0701AD-3E04-4F3C-BE7E-5937BE7EE5DE}" dt="2023-08-28T18:14:23.311" v="2569" actId="478"/>
          <ac:picMkLst>
            <pc:docMk/>
            <pc:sldMk cId="2306061072" sldId="299"/>
            <ac:picMk id="7" creationId="{0C74B7C0-7967-A8BA-C7D0-59E6909C18CF}"/>
          </ac:picMkLst>
        </pc:picChg>
        <pc:picChg chg="del">
          <ac:chgData name="Becker, Christy (cbecker@uidaho.edu)" userId="b9bf16a8-4c31-4226-890c-4b6b40b74c48" providerId="ADAL" clId="{9F0701AD-3E04-4F3C-BE7E-5937BE7EE5DE}" dt="2023-08-28T18:14:25.161" v="2570" actId="478"/>
          <ac:picMkLst>
            <pc:docMk/>
            <pc:sldMk cId="2306061072" sldId="299"/>
            <ac:picMk id="9" creationId="{E77FB1C3-D3B4-D56C-424B-D46F2D7C85E1}"/>
          </ac:picMkLst>
        </pc:picChg>
        <pc:picChg chg="add mod modCrop">
          <ac:chgData name="Becker, Christy (cbecker@uidaho.edu)" userId="b9bf16a8-4c31-4226-890c-4b6b40b74c48" providerId="ADAL" clId="{9F0701AD-3E04-4F3C-BE7E-5937BE7EE5DE}" dt="2023-08-28T18:30:01.157" v="2589" actId="1076"/>
          <ac:picMkLst>
            <pc:docMk/>
            <pc:sldMk cId="2306061072" sldId="299"/>
            <ac:picMk id="10" creationId="{521A5193-48BE-17EB-0AB6-D4D25016A192}"/>
          </ac:picMkLst>
        </pc:picChg>
        <pc:picChg chg="add mod">
          <ac:chgData name="Becker, Christy (cbecker@uidaho.edu)" userId="b9bf16a8-4c31-4226-890c-4b6b40b74c48" providerId="ADAL" clId="{9F0701AD-3E04-4F3C-BE7E-5937BE7EE5DE}" dt="2023-08-28T18:30:03.860" v="2590" actId="14100"/>
          <ac:picMkLst>
            <pc:docMk/>
            <pc:sldMk cId="2306061072" sldId="299"/>
            <ac:picMk id="12" creationId="{53389EBC-E5C7-C613-AFC3-D8CC2B5C89E2}"/>
          </ac:picMkLst>
        </pc:picChg>
      </pc:sldChg>
      <pc:sldChg chg="addSp delSp modSp new mod ord">
        <pc:chgData name="Becker, Christy (cbecker@uidaho.edu)" userId="b9bf16a8-4c31-4226-890c-4b6b40b74c48" providerId="ADAL" clId="{9F0701AD-3E04-4F3C-BE7E-5937BE7EE5DE}" dt="2023-08-28T18:10:55.316" v="1995" actId="20577"/>
        <pc:sldMkLst>
          <pc:docMk/>
          <pc:sldMk cId="4283048382" sldId="301"/>
        </pc:sldMkLst>
        <pc:spChg chg="mod">
          <ac:chgData name="Becker, Christy (cbecker@uidaho.edu)" userId="b9bf16a8-4c31-4226-890c-4b6b40b74c48" providerId="ADAL" clId="{9F0701AD-3E04-4F3C-BE7E-5937BE7EE5DE}" dt="2023-08-28T18:09:43.349" v="1793" actId="1076"/>
          <ac:spMkLst>
            <pc:docMk/>
            <pc:sldMk cId="4283048382" sldId="301"/>
            <ac:spMk id="2" creationId="{E14781F7-343A-D4CC-D82E-97F8A83B3382}"/>
          </ac:spMkLst>
        </pc:spChg>
        <pc:spChg chg="del">
          <ac:chgData name="Becker, Christy (cbecker@uidaho.edu)" userId="b9bf16a8-4c31-4226-890c-4b6b40b74c48" providerId="ADAL" clId="{9F0701AD-3E04-4F3C-BE7E-5937BE7EE5DE}" dt="2023-08-28T18:06:04.642" v="1516"/>
          <ac:spMkLst>
            <pc:docMk/>
            <pc:sldMk cId="4283048382" sldId="301"/>
            <ac:spMk id="3" creationId="{902CEB7C-4D8E-EF5C-C9A6-C8373FE32BBF}"/>
          </ac:spMkLst>
        </pc:spChg>
        <pc:spChg chg="add mod">
          <ac:chgData name="Becker, Christy (cbecker@uidaho.edu)" userId="b9bf16a8-4c31-4226-890c-4b6b40b74c48" providerId="ADAL" clId="{9F0701AD-3E04-4F3C-BE7E-5937BE7EE5DE}" dt="2023-08-28T18:10:55.316" v="1995" actId="20577"/>
          <ac:spMkLst>
            <pc:docMk/>
            <pc:sldMk cId="4283048382" sldId="301"/>
            <ac:spMk id="4" creationId="{CF7D2396-BD8E-BA9A-C2B3-8CE18716A7DD}"/>
          </ac:spMkLst>
        </pc:spChg>
      </pc:sldChg>
      <pc:sldChg chg="addSp delSp modSp new mod">
        <pc:chgData name="Becker, Christy (cbecker@uidaho.edu)" userId="b9bf16a8-4c31-4226-890c-4b6b40b74c48" providerId="ADAL" clId="{9F0701AD-3E04-4F3C-BE7E-5937BE7EE5DE}" dt="2023-08-28T18:32:41.232" v="2597" actId="1076"/>
        <pc:sldMkLst>
          <pc:docMk/>
          <pc:sldMk cId="2522078689" sldId="302"/>
        </pc:sldMkLst>
        <pc:spChg chg="del">
          <ac:chgData name="Becker, Christy (cbecker@uidaho.edu)" userId="b9bf16a8-4c31-4226-890c-4b6b40b74c48" providerId="ADAL" clId="{9F0701AD-3E04-4F3C-BE7E-5937BE7EE5DE}" dt="2023-08-28T18:29:12.136" v="2578" actId="478"/>
          <ac:spMkLst>
            <pc:docMk/>
            <pc:sldMk cId="2522078689" sldId="302"/>
            <ac:spMk id="2" creationId="{1F4D1BFC-82E5-7512-64DF-00AE73061AF2}"/>
          </ac:spMkLst>
        </pc:spChg>
        <pc:spChg chg="del">
          <ac:chgData name="Becker, Christy (cbecker@uidaho.edu)" userId="b9bf16a8-4c31-4226-890c-4b6b40b74c48" providerId="ADAL" clId="{9F0701AD-3E04-4F3C-BE7E-5937BE7EE5DE}" dt="2023-08-28T18:29:09.851" v="2577" actId="478"/>
          <ac:spMkLst>
            <pc:docMk/>
            <pc:sldMk cId="2522078689" sldId="302"/>
            <ac:spMk id="3" creationId="{91C30580-416D-B037-9986-7829ED7A2246}"/>
          </ac:spMkLst>
        </pc:spChg>
        <pc:picChg chg="add mod">
          <ac:chgData name="Becker, Christy (cbecker@uidaho.edu)" userId="b9bf16a8-4c31-4226-890c-4b6b40b74c48" providerId="ADAL" clId="{9F0701AD-3E04-4F3C-BE7E-5937BE7EE5DE}" dt="2023-08-28T18:32:41.232" v="2597" actId="1076"/>
          <ac:picMkLst>
            <pc:docMk/>
            <pc:sldMk cId="2522078689" sldId="302"/>
            <ac:picMk id="5" creationId="{31F16481-9F43-D8DD-7A0E-9276F79BF07A}"/>
          </ac:picMkLst>
        </pc:picChg>
        <pc:picChg chg="add mod">
          <ac:chgData name="Becker, Christy (cbecker@uidaho.edu)" userId="b9bf16a8-4c31-4226-890c-4b6b40b74c48" providerId="ADAL" clId="{9F0701AD-3E04-4F3C-BE7E-5937BE7EE5DE}" dt="2023-08-28T18:32:36.408" v="2596" actId="1076"/>
          <ac:picMkLst>
            <pc:docMk/>
            <pc:sldMk cId="2522078689" sldId="302"/>
            <ac:picMk id="7" creationId="{D98E847E-5E17-C03C-C4C9-932C138620FF}"/>
          </ac:picMkLst>
        </pc:picChg>
      </pc:sldChg>
      <pc:sldChg chg="addSp delSp modSp new mod">
        <pc:chgData name="Becker, Christy (cbecker@uidaho.edu)" userId="b9bf16a8-4c31-4226-890c-4b6b40b74c48" providerId="ADAL" clId="{9F0701AD-3E04-4F3C-BE7E-5937BE7EE5DE}" dt="2023-08-28T18:35:07.750" v="2614" actId="1076"/>
        <pc:sldMkLst>
          <pc:docMk/>
          <pc:sldMk cId="723142809" sldId="303"/>
        </pc:sldMkLst>
        <pc:spChg chg="del">
          <ac:chgData name="Becker, Christy (cbecker@uidaho.edu)" userId="b9bf16a8-4c31-4226-890c-4b6b40b74c48" providerId="ADAL" clId="{9F0701AD-3E04-4F3C-BE7E-5937BE7EE5DE}" dt="2023-08-28T18:32:52.592" v="2600" actId="478"/>
          <ac:spMkLst>
            <pc:docMk/>
            <pc:sldMk cId="723142809" sldId="303"/>
            <ac:spMk id="2" creationId="{CDBCADB2-5DFB-EBFF-7222-74822E3CF1D3}"/>
          </ac:spMkLst>
        </pc:spChg>
        <pc:spChg chg="del">
          <ac:chgData name="Becker, Christy (cbecker@uidaho.edu)" userId="b9bf16a8-4c31-4226-890c-4b6b40b74c48" providerId="ADAL" clId="{9F0701AD-3E04-4F3C-BE7E-5937BE7EE5DE}" dt="2023-08-28T18:32:49.735" v="2599" actId="478"/>
          <ac:spMkLst>
            <pc:docMk/>
            <pc:sldMk cId="723142809" sldId="303"/>
            <ac:spMk id="3" creationId="{02DF770F-4E74-B28C-C4A1-CE7725F167FD}"/>
          </ac:spMkLst>
        </pc:spChg>
        <pc:picChg chg="add mod">
          <ac:chgData name="Becker, Christy (cbecker@uidaho.edu)" userId="b9bf16a8-4c31-4226-890c-4b6b40b74c48" providerId="ADAL" clId="{9F0701AD-3E04-4F3C-BE7E-5937BE7EE5DE}" dt="2023-08-28T18:34:34.160" v="2611" actId="1076"/>
          <ac:picMkLst>
            <pc:docMk/>
            <pc:sldMk cId="723142809" sldId="303"/>
            <ac:picMk id="5" creationId="{D823BA56-2248-2C97-6ABB-B70714E9432B}"/>
          </ac:picMkLst>
        </pc:picChg>
        <pc:picChg chg="add mod">
          <ac:chgData name="Becker, Christy (cbecker@uidaho.edu)" userId="b9bf16a8-4c31-4226-890c-4b6b40b74c48" providerId="ADAL" clId="{9F0701AD-3E04-4F3C-BE7E-5937BE7EE5DE}" dt="2023-08-28T18:34:30.986" v="2610" actId="14100"/>
          <ac:picMkLst>
            <pc:docMk/>
            <pc:sldMk cId="723142809" sldId="303"/>
            <ac:picMk id="7" creationId="{5FA5E375-D85F-C9E0-AEEE-849D95CC80D5}"/>
          </ac:picMkLst>
        </pc:picChg>
        <pc:picChg chg="add mod">
          <ac:chgData name="Becker, Christy (cbecker@uidaho.edu)" userId="b9bf16a8-4c31-4226-890c-4b6b40b74c48" providerId="ADAL" clId="{9F0701AD-3E04-4F3C-BE7E-5937BE7EE5DE}" dt="2023-08-28T18:35:07.750" v="2614" actId="1076"/>
          <ac:picMkLst>
            <pc:docMk/>
            <pc:sldMk cId="723142809" sldId="303"/>
            <ac:picMk id="9" creationId="{DFA9DCB1-52EF-6A48-C92C-93DCB7925D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302A9C-8FFD-4943-8345-6C42CFFE6C84}" type="datetimeFigureOut">
              <a:rPr lang="en-US" smtClean="0"/>
              <a:t>8/28/2023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DE6150-4F68-4977-B0D1-495B872B5A16}" type="slidenum">
              <a:rPr lang="en-US" smtClean="0"/>
              <a:t>‹#›</a:t>
            </a:fld>
            <a:endParaRPr lang="en-US"/>
          </a:p>
        </p:txBody>
      </p:sp>
    </p:spTree>
    <p:extLst>
      <p:ext uri="{BB962C8B-B14F-4D97-AF65-F5344CB8AC3E}">
        <p14:creationId xmlns:p14="http://schemas.microsoft.com/office/powerpoint/2010/main" val="93091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1</a:t>
            </a:fld>
            <a:endParaRPr lang="en-US"/>
          </a:p>
        </p:txBody>
      </p:sp>
    </p:spTree>
    <p:extLst>
      <p:ext uri="{BB962C8B-B14F-4D97-AF65-F5344CB8AC3E}">
        <p14:creationId xmlns:p14="http://schemas.microsoft.com/office/powerpoint/2010/main" val="16682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groups have access to funds that can be used to purchase or reimburse for alcohol without obtaining prior permissions. Contact Law Events with questions. </a:t>
            </a:r>
          </a:p>
          <a:p>
            <a:endParaRPr lang="en-US" dirty="0"/>
          </a:p>
          <a:p>
            <a:r>
              <a:rPr lang="en-US" dirty="0"/>
              <a:t>All alcohol permits for student organizations require Associate Dean for Students approval. Be sure to meet with and discuss plans for the event. They are signing off on the permit on behalf of the College, who will be the sponsor of the event – not the club.</a:t>
            </a:r>
          </a:p>
          <a:p>
            <a:endParaRPr lang="en-US" dirty="0"/>
          </a:p>
          <a:p>
            <a:r>
              <a:rPr lang="en-US" dirty="0"/>
              <a:t>Alcohol permits take time to process and require paperwork from the vendor to be completed. Be sure to contact Law Events as early as possible to get this process started. Anything within 30 days of the event is difficult to get done and there are no guarantees the UI will approve.</a:t>
            </a:r>
          </a:p>
        </p:txBody>
      </p:sp>
      <p:sp>
        <p:nvSpPr>
          <p:cNvPr id="4" name="Slide Number Placeholder 3"/>
          <p:cNvSpPr>
            <a:spLocks noGrp="1"/>
          </p:cNvSpPr>
          <p:nvPr>
            <p:ph type="sldNum" sz="quarter" idx="5"/>
          </p:nvPr>
        </p:nvSpPr>
        <p:spPr/>
        <p:txBody>
          <a:bodyPr/>
          <a:lstStyle/>
          <a:p>
            <a:fld id="{06DE6150-4F68-4977-B0D1-495B872B5A16}" type="slidenum">
              <a:rPr lang="en-US" smtClean="0"/>
              <a:t>13</a:t>
            </a:fld>
            <a:endParaRPr lang="en-US"/>
          </a:p>
        </p:txBody>
      </p:sp>
    </p:spTree>
    <p:extLst>
      <p:ext uri="{BB962C8B-B14F-4D97-AF65-F5344CB8AC3E}">
        <p14:creationId xmlns:p14="http://schemas.microsoft.com/office/powerpoint/2010/main" val="346203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E6150-4F68-4977-B0D1-495B872B5A16}" type="slidenum">
              <a:rPr lang="en-US" smtClean="0"/>
              <a:t>14</a:t>
            </a:fld>
            <a:endParaRPr lang="en-US"/>
          </a:p>
        </p:txBody>
      </p:sp>
    </p:spTree>
    <p:extLst>
      <p:ext uri="{BB962C8B-B14F-4D97-AF65-F5344CB8AC3E}">
        <p14:creationId xmlns:p14="http://schemas.microsoft.com/office/powerpoint/2010/main" val="317485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15</a:t>
            </a:fld>
            <a:endParaRPr lang="en-US"/>
          </a:p>
        </p:txBody>
      </p:sp>
    </p:spTree>
    <p:extLst>
      <p:ext uri="{BB962C8B-B14F-4D97-AF65-F5344CB8AC3E}">
        <p14:creationId xmlns:p14="http://schemas.microsoft.com/office/powerpoint/2010/main" val="2699961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16</a:t>
            </a:fld>
            <a:endParaRPr lang="en-US"/>
          </a:p>
        </p:txBody>
      </p:sp>
    </p:spTree>
    <p:extLst>
      <p:ext uri="{BB962C8B-B14F-4D97-AF65-F5344CB8AC3E}">
        <p14:creationId xmlns:p14="http://schemas.microsoft.com/office/powerpoint/2010/main" val="299600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17</a:t>
            </a:fld>
            <a:endParaRPr lang="en-US"/>
          </a:p>
        </p:txBody>
      </p:sp>
    </p:spTree>
    <p:extLst>
      <p:ext uri="{BB962C8B-B14F-4D97-AF65-F5344CB8AC3E}">
        <p14:creationId xmlns:p14="http://schemas.microsoft.com/office/powerpoint/2010/main" val="106400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18</a:t>
            </a:fld>
            <a:endParaRPr lang="en-US"/>
          </a:p>
        </p:txBody>
      </p:sp>
    </p:spTree>
    <p:extLst>
      <p:ext uri="{BB962C8B-B14F-4D97-AF65-F5344CB8AC3E}">
        <p14:creationId xmlns:p14="http://schemas.microsoft.com/office/powerpoint/2010/main" val="2686521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Sande Schlueter directly with questions about room reservations. </a:t>
            </a:r>
          </a:p>
        </p:txBody>
      </p:sp>
      <p:sp>
        <p:nvSpPr>
          <p:cNvPr id="4" name="Slide Number Placeholder 3"/>
          <p:cNvSpPr>
            <a:spLocks noGrp="1"/>
          </p:cNvSpPr>
          <p:nvPr>
            <p:ph type="sldNum" sz="quarter" idx="5"/>
          </p:nvPr>
        </p:nvSpPr>
        <p:spPr/>
        <p:txBody>
          <a:bodyPr/>
          <a:lstStyle/>
          <a:p>
            <a:fld id="{06DE6150-4F68-4977-B0D1-495B872B5A16}" type="slidenum">
              <a:rPr lang="en-US" smtClean="0"/>
              <a:t>19</a:t>
            </a:fld>
            <a:endParaRPr lang="en-US"/>
          </a:p>
        </p:txBody>
      </p:sp>
    </p:spTree>
    <p:extLst>
      <p:ext uri="{BB962C8B-B14F-4D97-AF65-F5344CB8AC3E}">
        <p14:creationId xmlns:p14="http://schemas.microsoft.com/office/powerpoint/2010/main" val="116560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20</a:t>
            </a:fld>
            <a:endParaRPr lang="en-US"/>
          </a:p>
        </p:txBody>
      </p:sp>
    </p:spTree>
    <p:extLst>
      <p:ext uri="{BB962C8B-B14F-4D97-AF65-F5344CB8AC3E}">
        <p14:creationId xmlns:p14="http://schemas.microsoft.com/office/powerpoint/2010/main" val="72403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21</a:t>
            </a:fld>
            <a:endParaRPr lang="en-US"/>
          </a:p>
        </p:txBody>
      </p:sp>
    </p:spTree>
    <p:extLst>
      <p:ext uri="{BB962C8B-B14F-4D97-AF65-F5344CB8AC3E}">
        <p14:creationId xmlns:p14="http://schemas.microsoft.com/office/powerpoint/2010/main" val="47928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22</a:t>
            </a:fld>
            <a:endParaRPr lang="en-US"/>
          </a:p>
        </p:txBody>
      </p:sp>
    </p:spTree>
    <p:extLst>
      <p:ext uri="{BB962C8B-B14F-4D97-AF65-F5344CB8AC3E}">
        <p14:creationId xmlns:p14="http://schemas.microsoft.com/office/powerpoint/2010/main" val="134722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2</a:t>
            </a:fld>
            <a:endParaRPr lang="en-US"/>
          </a:p>
        </p:txBody>
      </p:sp>
    </p:spTree>
    <p:extLst>
      <p:ext uri="{BB962C8B-B14F-4D97-AF65-F5344CB8AC3E}">
        <p14:creationId xmlns:p14="http://schemas.microsoft.com/office/powerpoint/2010/main" val="384210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3</a:t>
            </a:fld>
            <a:endParaRPr lang="en-US"/>
          </a:p>
        </p:txBody>
      </p:sp>
    </p:spTree>
    <p:extLst>
      <p:ext uri="{BB962C8B-B14F-4D97-AF65-F5344CB8AC3E}">
        <p14:creationId xmlns:p14="http://schemas.microsoft.com/office/powerpoint/2010/main" val="223907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4</a:t>
            </a:fld>
            <a:endParaRPr lang="en-US"/>
          </a:p>
        </p:txBody>
      </p:sp>
    </p:spTree>
    <p:extLst>
      <p:ext uri="{BB962C8B-B14F-4D97-AF65-F5344CB8AC3E}">
        <p14:creationId xmlns:p14="http://schemas.microsoft.com/office/powerpoint/2010/main" val="7401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E6150-4F68-4977-B0D1-495B872B5A16}" type="slidenum">
              <a:rPr lang="en-US" smtClean="0"/>
              <a:t>5</a:t>
            </a:fld>
            <a:endParaRPr lang="en-US"/>
          </a:p>
        </p:txBody>
      </p:sp>
    </p:spTree>
    <p:extLst>
      <p:ext uri="{BB962C8B-B14F-4D97-AF65-F5344CB8AC3E}">
        <p14:creationId xmlns:p14="http://schemas.microsoft.com/office/powerpoint/2010/main" val="334854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EAFS should be provided directly to the Administration Office staff. All EAFS should be routed through the SBA Treasurer and/or Sande Schlueter.</a:t>
            </a:r>
          </a:p>
          <a:p>
            <a:endParaRPr lang="en-US" dirty="0"/>
          </a:p>
          <a:p>
            <a:r>
              <a:rPr lang="en-US" dirty="0"/>
              <a:t>SBA allocated funds – directly to SBA Treasurer</a:t>
            </a:r>
          </a:p>
          <a:p>
            <a:r>
              <a:rPr lang="en-US" dirty="0"/>
              <a:t>Group fundraising/gift funds – directly to Sande Schlueter</a:t>
            </a:r>
          </a:p>
        </p:txBody>
      </p:sp>
      <p:sp>
        <p:nvSpPr>
          <p:cNvPr id="4" name="Slide Number Placeholder 3"/>
          <p:cNvSpPr>
            <a:spLocks noGrp="1"/>
          </p:cNvSpPr>
          <p:nvPr>
            <p:ph type="sldNum" sz="quarter" idx="5"/>
          </p:nvPr>
        </p:nvSpPr>
        <p:spPr/>
        <p:txBody>
          <a:bodyPr/>
          <a:lstStyle/>
          <a:p>
            <a:fld id="{06DE6150-4F68-4977-B0D1-495B872B5A16}" type="slidenum">
              <a:rPr lang="en-US" smtClean="0"/>
              <a:t>6</a:t>
            </a:fld>
            <a:endParaRPr lang="en-US"/>
          </a:p>
        </p:txBody>
      </p:sp>
    </p:spTree>
    <p:extLst>
      <p:ext uri="{BB962C8B-B14F-4D97-AF65-F5344CB8AC3E}">
        <p14:creationId xmlns:p14="http://schemas.microsoft.com/office/powerpoint/2010/main" val="163497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has restrictions on what can and cannot be purchased with a university </a:t>
            </a:r>
            <a:r>
              <a:rPr lang="en-US" dirty="0" err="1"/>
              <a:t>pcard</a:t>
            </a:r>
            <a:r>
              <a:rPr lang="en-US" dirty="0"/>
              <a:t>. Contact Sande with questions. </a:t>
            </a:r>
          </a:p>
          <a:p>
            <a:endParaRPr lang="en-US" dirty="0"/>
          </a:p>
          <a:p>
            <a:r>
              <a:rPr lang="en-US" dirty="0"/>
              <a:t>Online purchases can be made with a </a:t>
            </a:r>
            <a:r>
              <a:rPr lang="en-US" dirty="0" err="1"/>
              <a:t>pcard</a:t>
            </a:r>
            <a:r>
              <a:rPr lang="en-US" dirty="0"/>
              <a:t> (depending on what is being purchased); but will not be tax exempt.</a:t>
            </a:r>
          </a:p>
        </p:txBody>
      </p:sp>
      <p:sp>
        <p:nvSpPr>
          <p:cNvPr id="4" name="Slide Number Placeholder 3"/>
          <p:cNvSpPr>
            <a:spLocks noGrp="1"/>
          </p:cNvSpPr>
          <p:nvPr>
            <p:ph type="sldNum" sz="quarter" idx="5"/>
          </p:nvPr>
        </p:nvSpPr>
        <p:spPr/>
        <p:txBody>
          <a:bodyPr/>
          <a:lstStyle/>
          <a:p>
            <a:fld id="{06DE6150-4F68-4977-B0D1-495B872B5A16}" type="slidenum">
              <a:rPr lang="en-US" smtClean="0"/>
              <a:t>7</a:t>
            </a:fld>
            <a:endParaRPr lang="en-US"/>
          </a:p>
        </p:txBody>
      </p:sp>
    </p:spTree>
    <p:extLst>
      <p:ext uri="{BB962C8B-B14F-4D97-AF65-F5344CB8AC3E}">
        <p14:creationId xmlns:p14="http://schemas.microsoft.com/office/powerpoint/2010/main" val="397676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9</a:t>
            </a:fld>
            <a:endParaRPr lang="en-US"/>
          </a:p>
        </p:txBody>
      </p:sp>
    </p:spTree>
    <p:extLst>
      <p:ext uri="{BB962C8B-B14F-4D97-AF65-F5344CB8AC3E}">
        <p14:creationId xmlns:p14="http://schemas.microsoft.com/office/powerpoint/2010/main" val="180997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DE6150-4F68-4977-B0D1-495B872B5A16}" type="slidenum">
              <a:rPr lang="en-US" smtClean="0"/>
              <a:t>10</a:t>
            </a:fld>
            <a:endParaRPr lang="en-US"/>
          </a:p>
        </p:txBody>
      </p:sp>
    </p:spTree>
    <p:extLst>
      <p:ext uri="{BB962C8B-B14F-4D97-AF65-F5344CB8AC3E}">
        <p14:creationId xmlns:p14="http://schemas.microsoft.com/office/powerpoint/2010/main" val="238469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8/28/2023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8/28/2023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mailto:law-eaf@uidaho.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law-eaf@uidaho.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idaho.edu/law/news/upcoming-events/room-calendars/room-reque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aw-eaf@uidaho.edu"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32812" y="1864566"/>
            <a:ext cx="3485073" cy="3143250"/>
          </a:xfrm>
        </p:spPr>
        <p:txBody>
          <a:bodyPr>
            <a:normAutofit fontScale="90000"/>
          </a:bodyPr>
          <a:lstStyle/>
          <a:p>
            <a:pPr algn="l"/>
            <a:r>
              <a:rPr lang="en-US" sz="4000" b="1" dirty="0">
                <a:effectLst/>
              </a:rPr>
              <a:t>Fall 2023</a:t>
            </a:r>
            <a:br>
              <a:rPr lang="en-US" sz="4000" dirty="0"/>
            </a:br>
            <a:r>
              <a:rPr lang="en-US" sz="4000" dirty="0"/>
              <a:t>Student Organization Funding for Clubs and How to Use it</a:t>
            </a: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1A5193-48BE-17EB-0AB6-D4D25016A192}"/>
              </a:ext>
            </a:extLst>
          </p:cNvPr>
          <p:cNvPicPr>
            <a:picLocks noChangeAspect="1"/>
          </p:cNvPicPr>
          <p:nvPr/>
        </p:nvPicPr>
        <p:blipFill rotWithShape="1">
          <a:blip r:embed="rId3"/>
          <a:srcRect r="14158"/>
          <a:stretch/>
        </p:blipFill>
        <p:spPr>
          <a:xfrm>
            <a:off x="427494" y="1042587"/>
            <a:ext cx="5392191" cy="4466440"/>
          </a:xfrm>
          <a:prstGeom prst="rect">
            <a:avLst/>
          </a:prstGeom>
        </p:spPr>
      </p:pic>
      <p:pic>
        <p:nvPicPr>
          <p:cNvPr id="12" name="Picture 11">
            <a:extLst>
              <a:ext uri="{FF2B5EF4-FFF2-40B4-BE49-F238E27FC236}">
                <a16:creationId xmlns:a16="http://schemas.microsoft.com/office/drawing/2014/main" id="{53389EBC-E5C7-C613-AFC3-D8CC2B5C89E2}"/>
              </a:ext>
            </a:extLst>
          </p:cNvPr>
          <p:cNvPicPr>
            <a:picLocks noChangeAspect="1"/>
          </p:cNvPicPr>
          <p:nvPr/>
        </p:nvPicPr>
        <p:blipFill>
          <a:blip r:embed="rId4"/>
          <a:stretch>
            <a:fillRect/>
          </a:stretch>
        </p:blipFill>
        <p:spPr>
          <a:xfrm>
            <a:off x="6275392" y="1042587"/>
            <a:ext cx="5278521" cy="4466440"/>
          </a:xfrm>
          <a:prstGeom prst="rect">
            <a:avLst/>
          </a:prstGeom>
        </p:spPr>
      </p:pic>
    </p:spTree>
    <p:extLst>
      <p:ext uri="{BB962C8B-B14F-4D97-AF65-F5344CB8AC3E}">
        <p14:creationId xmlns:p14="http://schemas.microsoft.com/office/powerpoint/2010/main" val="230606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16481-9F43-D8DD-7A0E-9276F79BF07A}"/>
              </a:ext>
            </a:extLst>
          </p:cNvPr>
          <p:cNvPicPr>
            <a:picLocks noChangeAspect="1"/>
          </p:cNvPicPr>
          <p:nvPr/>
        </p:nvPicPr>
        <p:blipFill>
          <a:blip r:embed="rId2"/>
          <a:stretch>
            <a:fillRect/>
          </a:stretch>
        </p:blipFill>
        <p:spPr>
          <a:xfrm>
            <a:off x="350645" y="1716283"/>
            <a:ext cx="5221213" cy="3139864"/>
          </a:xfrm>
          <a:prstGeom prst="rect">
            <a:avLst/>
          </a:prstGeom>
        </p:spPr>
      </p:pic>
      <p:pic>
        <p:nvPicPr>
          <p:cNvPr id="7" name="Picture 6">
            <a:extLst>
              <a:ext uri="{FF2B5EF4-FFF2-40B4-BE49-F238E27FC236}">
                <a16:creationId xmlns:a16="http://schemas.microsoft.com/office/drawing/2014/main" id="{D98E847E-5E17-C03C-C4C9-932C138620FF}"/>
              </a:ext>
            </a:extLst>
          </p:cNvPr>
          <p:cNvPicPr>
            <a:picLocks noChangeAspect="1"/>
          </p:cNvPicPr>
          <p:nvPr/>
        </p:nvPicPr>
        <p:blipFill>
          <a:blip r:embed="rId3"/>
          <a:stretch>
            <a:fillRect/>
          </a:stretch>
        </p:blipFill>
        <p:spPr>
          <a:xfrm>
            <a:off x="5849483" y="289136"/>
            <a:ext cx="5808247" cy="6251249"/>
          </a:xfrm>
          <a:prstGeom prst="rect">
            <a:avLst/>
          </a:prstGeom>
        </p:spPr>
      </p:pic>
    </p:spTree>
    <p:extLst>
      <p:ext uri="{BB962C8B-B14F-4D97-AF65-F5344CB8AC3E}">
        <p14:creationId xmlns:p14="http://schemas.microsoft.com/office/powerpoint/2010/main" val="252207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3BA56-2248-2C97-6ABB-B70714E9432B}"/>
              </a:ext>
            </a:extLst>
          </p:cNvPr>
          <p:cNvPicPr>
            <a:picLocks noChangeAspect="1"/>
          </p:cNvPicPr>
          <p:nvPr/>
        </p:nvPicPr>
        <p:blipFill>
          <a:blip r:embed="rId2"/>
          <a:stretch>
            <a:fillRect/>
          </a:stretch>
        </p:blipFill>
        <p:spPr>
          <a:xfrm>
            <a:off x="641335" y="423343"/>
            <a:ext cx="4366501" cy="3542443"/>
          </a:xfrm>
          <a:prstGeom prst="rect">
            <a:avLst/>
          </a:prstGeom>
        </p:spPr>
      </p:pic>
      <p:pic>
        <p:nvPicPr>
          <p:cNvPr id="7" name="Picture 6">
            <a:extLst>
              <a:ext uri="{FF2B5EF4-FFF2-40B4-BE49-F238E27FC236}">
                <a16:creationId xmlns:a16="http://schemas.microsoft.com/office/drawing/2014/main" id="{5FA5E375-D85F-C9E0-AEEE-849D95CC80D5}"/>
              </a:ext>
            </a:extLst>
          </p:cNvPr>
          <p:cNvPicPr>
            <a:picLocks noChangeAspect="1"/>
          </p:cNvPicPr>
          <p:nvPr/>
        </p:nvPicPr>
        <p:blipFill>
          <a:blip r:embed="rId3"/>
          <a:stretch>
            <a:fillRect/>
          </a:stretch>
        </p:blipFill>
        <p:spPr>
          <a:xfrm>
            <a:off x="641335" y="4221623"/>
            <a:ext cx="4414480" cy="2016822"/>
          </a:xfrm>
          <a:prstGeom prst="rect">
            <a:avLst/>
          </a:prstGeom>
        </p:spPr>
      </p:pic>
      <p:pic>
        <p:nvPicPr>
          <p:cNvPr id="9" name="Picture 8">
            <a:extLst>
              <a:ext uri="{FF2B5EF4-FFF2-40B4-BE49-F238E27FC236}">
                <a16:creationId xmlns:a16="http://schemas.microsoft.com/office/drawing/2014/main" id="{DFA9DCB1-52EF-6A48-C92C-93DCB7925D8C}"/>
              </a:ext>
            </a:extLst>
          </p:cNvPr>
          <p:cNvPicPr>
            <a:picLocks noChangeAspect="1"/>
          </p:cNvPicPr>
          <p:nvPr/>
        </p:nvPicPr>
        <p:blipFill>
          <a:blip r:embed="rId4"/>
          <a:stretch>
            <a:fillRect/>
          </a:stretch>
        </p:blipFill>
        <p:spPr>
          <a:xfrm>
            <a:off x="5518993" y="882843"/>
            <a:ext cx="6031672" cy="4706107"/>
          </a:xfrm>
          <a:prstGeom prst="rect">
            <a:avLst/>
          </a:prstGeom>
        </p:spPr>
      </p:pic>
    </p:spTree>
    <p:extLst>
      <p:ext uri="{BB962C8B-B14F-4D97-AF65-F5344CB8AC3E}">
        <p14:creationId xmlns:p14="http://schemas.microsoft.com/office/powerpoint/2010/main" val="72314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E512-E78D-4C41-8921-7597281C3E9F}"/>
              </a:ext>
            </a:extLst>
          </p:cNvPr>
          <p:cNvSpPr>
            <a:spLocks noGrp="1"/>
          </p:cNvSpPr>
          <p:nvPr>
            <p:ph type="title"/>
          </p:nvPr>
        </p:nvSpPr>
        <p:spPr/>
        <p:txBody>
          <a:bodyPr/>
          <a:lstStyle/>
          <a:p>
            <a:r>
              <a:rPr lang="en-US" dirty="0"/>
              <a:t>EAF and Special Circumstances</a:t>
            </a:r>
          </a:p>
        </p:txBody>
      </p:sp>
      <p:sp>
        <p:nvSpPr>
          <p:cNvPr id="3" name="Content Placeholder 2">
            <a:extLst>
              <a:ext uri="{FF2B5EF4-FFF2-40B4-BE49-F238E27FC236}">
                <a16:creationId xmlns:a16="http://schemas.microsoft.com/office/drawing/2014/main" id="{AFB46CAB-47FD-453F-988D-7D5B5F4E6158}"/>
              </a:ext>
            </a:extLst>
          </p:cNvPr>
          <p:cNvSpPr>
            <a:spLocks noGrp="1"/>
          </p:cNvSpPr>
          <p:nvPr>
            <p:ph idx="1"/>
          </p:nvPr>
        </p:nvSpPr>
        <p:spPr>
          <a:xfrm>
            <a:off x="913795" y="1866900"/>
            <a:ext cx="10353762" cy="4768678"/>
          </a:xfrm>
        </p:spPr>
        <p:txBody>
          <a:bodyPr>
            <a:normAutofit fontScale="92500" lnSpcReduction="10000"/>
          </a:bodyPr>
          <a:lstStyle/>
          <a:p>
            <a:r>
              <a:rPr lang="en-US" dirty="0"/>
              <a:t>TRAVEL- If you are using funds for travel (student, faculty or staff event participants, or non-employee guest speakers), please contact the Student Services Manger before submitting the Funding Approval Request (EAF). There are special requirements/policies/procedures for travel. </a:t>
            </a:r>
          </a:p>
          <a:p>
            <a:r>
              <a:rPr lang="en-US" dirty="0"/>
              <a:t>JOINT CLUB EVENTS- If you are doing an event with multiple clubs, the participating clubs can either split the funding or transfer funds from club to club. </a:t>
            </a:r>
            <a:r>
              <a:rPr lang="en-US" i="1" dirty="0"/>
              <a:t>This should be included on the Funding Approval Request – approval must be confirmed by each group treasurer via email to </a:t>
            </a:r>
            <a:r>
              <a:rPr lang="en-US" i="1" dirty="0">
                <a:hlinkClick r:id="rId3"/>
              </a:rPr>
              <a:t>law-eaf@uidaho.edu</a:t>
            </a:r>
            <a:r>
              <a:rPr lang="en-US" i="1" dirty="0"/>
              <a:t> before event spending will be approved.</a:t>
            </a:r>
          </a:p>
          <a:p>
            <a:r>
              <a:rPr lang="en-US" dirty="0"/>
              <a:t>GIFTS- If your club is planning on buying any gifted items, discuss with the Student Services Manger before moving forward.  There are many policies concerning gifted items that must be followed.</a:t>
            </a:r>
          </a:p>
          <a:p>
            <a:pPr lvl="1"/>
            <a:r>
              <a:rPr lang="en-US" dirty="0"/>
              <a:t>GIFT CARDS </a:t>
            </a:r>
            <a:r>
              <a:rPr lang="en-US" u="sng" dirty="0"/>
              <a:t>may not be purchased </a:t>
            </a:r>
            <a:r>
              <a:rPr lang="en-US" dirty="0"/>
              <a:t>with university funds.</a:t>
            </a:r>
          </a:p>
          <a:p>
            <a:pPr algn="ctr"/>
            <a:endParaRPr lang="en-US" dirty="0"/>
          </a:p>
        </p:txBody>
      </p:sp>
    </p:spTree>
    <p:extLst>
      <p:ext uri="{BB962C8B-B14F-4D97-AF65-F5344CB8AC3E}">
        <p14:creationId xmlns:p14="http://schemas.microsoft.com/office/powerpoint/2010/main" val="405425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1262-BA71-4540-9587-8AE0C68C797C}"/>
              </a:ext>
            </a:extLst>
          </p:cNvPr>
          <p:cNvSpPr>
            <a:spLocks noGrp="1"/>
          </p:cNvSpPr>
          <p:nvPr>
            <p:ph type="title"/>
          </p:nvPr>
        </p:nvSpPr>
        <p:spPr/>
        <p:txBody>
          <a:bodyPr/>
          <a:lstStyle/>
          <a:p>
            <a:r>
              <a:rPr lang="en-US" dirty="0"/>
              <a:t>Funding Approval Dos and Don’ts</a:t>
            </a:r>
          </a:p>
        </p:txBody>
      </p:sp>
      <p:sp>
        <p:nvSpPr>
          <p:cNvPr id="3" name="Text Placeholder 2">
            <a:extLst>
              <a:ext uri="{FF2B5EF4-FFF2-40B4-BE49-F238E27FC236}">
                <a16:creationId xmlns:a16="http://schemas.microsoft.com/office/drawing/2014/main" id="{AEF71110-6EFF-41B4-AD9A-701B87374E13}"/>
              </a:ext>
            </a:extLst>
          </p:cNvPr>
          <p:cNvSpPr>
            <a:spLocks noGrp="1"/>
          </p:cNvSpPr>
          <p:nvPr>
            <p:ph type="body" idx="1"/>
          </p:nvPr>
        </p:nvSpPr>
        <p:spPr/>
        <p:txBody>
          <a:bodyPr/>
          <a:lstStyle/>
          <a:p>
            <a:r>
              <a:rPr lang="en-US" dirty="0"/>
              <a:t>Do</a:t>
            </a:r>
          </a:p>
        </p:txBody>
      </p:sp>
      <p:sp>
        <p:nvSpPr>
          <p:cNvPr id="4" name="Content Placeholder 3">
            <a:extLst>
              <a:ext uri="{FF2B5EF4-FFF2-40B4-BE49-F238E27FC236}">
                <a16:creationId xmlns:a16="http://schemas.microsoft.com/office/drawing/2014/main" id="{8D757CB0-273F-44FD-9E5B-6CDC258D36E5}"/>
              </a:ext>
            </a:extLst>
          </p:cNvPr>
          <p:cNvSpPr>
            <a:spLocks noGrp="1"/>
          </p:cNvSpPr>
          <p:nvPr>
            <p:ph sz="half" idx="2"/>
          </p:nvPr>
        </p:nvSpPr>
        <p:spPr/>
        <p:txBody>
          <a:bodyPr>
            <a:normAutofit fontScale="92500" lnSpcReduction="20000"/>
          </a:bodyPr>
          <a:lstStyle/>
          <a:p>
            <a:r>
              <a:rPr lang="en-US" dirty="0"/>
              <a:t>Have the club treasurer fill out the Funding Approval Request survey</a:t>
            </a:r>
          </a:p>
          <a:p>
            <a:r>
              <a:rPr lang="en-US" dirty="0"/>
              <a:t>Ask questions if you’re confused</a:t>
            </a:r>
          </a:p>
          <a:p>
            <a:r>
              <a:rPr lang="en-US" dirty="0"/>
              <a:t>Submit at least 10 business days prior to the event for non-alcohol related events and 45 business days prior for alcohol related events</a:t>
            </a:r>
          </a:p>
          <a:p>
            <a:r>
              <a:rPr lang="en-US" dirty="0"/>
              <a:t>Answer the questions in as much depth and detail as possible</a:t>
            </a:r>
          </a:p>
          <a:p>
            <a:endParaRPr lang="en-US" dirty="0"/>
          </a:p>
        </p:txBody>
      </p:sp>
      <p:sp>
        <p:nvSpPr>
          <p:cNvPr id="5" name="Text Placeholder 4">
            <a:extLst>
              <a:ext uri="{FF2B5EF4-FFF2-40B4-BE49-F238E27FC236}">
                <a16:creationId xmlns:a16="http://schemas.microsoft.com/office/drawing/2014/main" id="{5E36EE43-B2CB-416F-A2FA-7EC5C5660EB8}"/>
              </a:ext>
            </a:extLst>
          </p:cNvPr>
          <p:cNvSpPr>
            <a:spLocks noGrp="1"/>
          </p:cNvSpPr>
          <p:nvPr>
            <p:ph type="body" sz="quarter" idx="3"/>
          </p:nvPr>
        </p:nvSpPr>
        <p:spPr/>
        <p:txBody>
          <a:bodyPr/>
          <a:lstStyle/>
          <a:p>
            <a:r>
              <a:rPr lang="en-US" dirty="0"/>
              <a:t>Don’t</a:t>
            </a:r>
          </a:p>
        </p:txBody>
      </p:sp>
      <p:sp>
        <p:nvSpPr>
          <p:cNvPr id="6" name="Content Placeholder 5">
            <a:extLst>
              <a:ext uri="{FF2B5EF4-FFF2-40B4-BE49-F238E27FC236}">
                <a16:creationId xmlns:a16="http://schemas.microsoft.com/office/drawing/2014/main" id="{47E1F309-4C6A-48F0-9441-F70D889231BF}"/>
              </a:ext>
            </a:extLst>
          </p:cNvPr>
          <p:cNvSpPr>
            <a:spLocks noGrp="1"/>
          </p:cNvSpPr>
          <p:nvPr>
            <p:ph sz="quarter" idx="4"/>
          </p:nvPr>
        </p:nvSpPr>
        <p:spPr/>
        <p:txBody>
          <a:bodyPr>
            <a:normAutofit fontScale="92500" lnSpcReduction="20000"/>
          </a:bodyPr>
          <a:lstStyle/>
          <a:p>
            <a:r>
              <a:rPr lang="en-US" dirty="0"/>
              <a:t>Send the </a:t>
            </a:r>
            <a:r>
              <a:rPr lang="en-US" i="1" dirty="0"/>
              <a:t>old</a:t>
            </a:r>
            <a:r>
              <a:rPr lang="en-US" dirty="0"/>
              <a:t> EAF to anyone </a:t>
            </a:r>
          </a:p>
          <a:p>
            <a:r>
              <a:rPr lang="en-US" dirty="0"/>
              <a:t>Seek funding approval from anyone other than the Student Services Manager</a:t>
            </a:r>
          </a:p>
          <a:p>
            <a:r>
              <a:rPr lang="en-US" dirty="0"/>
              <a:t>Leave fields empty on the form</a:t>
            </a:r>
          </a:p>
          <a:p>
            <a:r>
              <a:rPr lang="en-US" dirty="0"/>
              <a:t>Be vague</a:t>
            </a:r>
          </a:p>
          <a:p>
            <a:r>
              <a:rPr lang="en-US" dirty="0"/>
              <a:t>Request the use of SBA Funds for Alcohol, any gift items, or other cash equivalent items. </a:t>
            </a:r>
          </a:p>
          <a:p>
            <a:pPr lvl="1"/>
            <a:r>
              <a:rPr lang="en-US" dirty="0"/>
              <a:t>UI Bookstore items are a special circumstance.</a:t>
            </a:r>
          </a:p>
          <a:p>
            <a:pPr marL="36900" indent="0">
              <a:buNone/>
            </a:pPr>
            <a:endParaRPr lang="en-US" dirty="0"/>
          </a:p>
        </p:txBody>
      </p:sp>
    </p:spTree>
    <p:extLst>
      <p:ext uri="{BB962C8B-B14F-4D97-AF65-F5344CB8AC3E}">
        <p14:creationId xmlns:p14="http://schemas.microsoft.com/office/powerpoint/2010/main" val="418034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2D362-DFD4-AF29-BC6F-69565418B593}"/>
              </a:ext>
            </a:extLst>
          </p:cNvPr>
          <p:cNvPicPr>
            <a:picLocks noChangeAspect="1"/>
          </p:cNvPicPr>
          <p:nvPr/>
        </p:nvPicPr>
        <p:blipFill>
          <a:blip r:embed="rId3"/>
          <a:stretch>
            <a:fillRect/>
          </a:stretch>
        </p:blipFill>
        <p:spPr>
          <a:xfrm>
            <a:off x="1581584" y="0"/>
            <a:ext cx="9028831" cy="6858000"/>
          </a:xfrm>
          <a:prstGeom prst="rect">
            <a:avLst/>
          </a:prstGeom>
        </p:spPr>
      </p:pic>
    </p:spTree>
    <p:extLst>
      <p:ext uri="{BB962C8B-B14F-4D97-AF65-F5344CB8AC3E}">
        <p14:creationId xmlns:p14="http://schemas.microsoft.com/office/powerpoint/2010/main" val="268976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942C-EE12-401A-8829-14CD8F19666B}"/>
              </a:ext>
            </a:extLst>
          </p:cNvPr>
          <p:cNvSpPr>
            <a:spLocks noGrp="1"/>
          </p:cNvSpPr>
          <p:nvPr>
            <p:ph type="title"/>
          </p:nvPr>
        </p:nvSpPr>
        <p:spPr/>
        <p:txBody>
          <a:bodyPr/>
          <a:lstStyle/>
          <a:p>
            <a:r>
              <a:rPr lang="en-US" dirty="0"/>
              <a:t>Alcohol Permits</a:t>
            </a:r>
          </a:p>
        </p:txBody>
      </p:sp>
      <p:sp>
        <p:nvSpPr>
          <p:cNvPr id="3" name="Content Placeholder 2">
            <a:extLst>
              <a:ext uri="{FF2B5EF4-FFF2-40B4-BE49-F238E27FC236}">
                <a16:creationId xmlns:a16="http://schemas.microsoft.com/office/drawing/2014/main" id="{AD3BDFA6-7411-BD2E-75E7-79403484019E}"/>
              </a:ext>
            </a:extLst>
          </p:cNvPr>
          <p:cNvSpPr>
            <a:spLocks noGrp="1"/>
          </p:cNvSpPr>
          <p:nvPr>
            <p:ph idx="1"/>
          </p:nvPr>
        </p:nvSpPr>
        <p:spPr>
          <a:xfrm>
            <a:off x="913795" y="2076450"/>
            <a:ext cx="10353762" cy="3891643"/>
          </a:xfrm>
        </p:spPr>
        <p:txBody>
          <a:bodyPr/>
          <a:lstStyle/>
          <a:p>
            <a:r>
              <a:rPr lang="en-US" dirty="0"/>
              <a:t>Alcohol Permits must be submitted </a:t>
            </a:r>
            <a:r>
              <a:rPr lang="en-US" u="sng" dirty="0"/>
              <a:t>45</a:t>
            </a:r>
            <a:r>
              <a:rPr lang="en-US" dirty="0"/>
              <a:t> business days ahead of your event. This is a firm timeframe. If you have any questions about this, please address them will the Student Services Manager.</a:t>
            </a:r>
          </a:p>
          <a:p>
            <a:r>
              <a:rPr lang="en-US" dirty="0"/>
              <a:t>When you submit an Alcohol Application, you must have an </a:t>
            </a:r>
            <a:r>
              <a:rPr lang="en-US" i="1" dirty="0"/>
              <a:t>Approved</a:t>
            </a:r>
            <a:r>
              <a:rPr lang="en-US" dirty="0"/>
              <a:t> EAF at that time.</a:t>
            </a:r>
          </a:p>
          <a:p>
            <a:r>
              <a:rPr lang="en-US" dirty="0"/>
              <a:t>There are many university rules and regulations when it comes to alcohol permits. These are approved only on a case-by-case basis and are required to be discussed with the Student Services Manager before going forward.</a:t>
            </a:r>
          </a:p>
          <a:p>
            <a:endParaRPr lang="en-US" dirty="0"/>
          </a:p>
        </p:txBody>
      </p:sp>
    </p:spTree>
    <p:extLst>
      <p:ext uri="{BB962C8B-B14F-4D97-AF65-F5344CB8AC3E}">
        <p14:creationId xmlns:p14="http://schemas.microsoft.com/office/powerpoint/2010/main" val="1608733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403A-EC94-5ADE-D6EF-F521D5101105}"/>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983F3037-65C7-76EE-B5FD-9B6E81270149}"/>
              </a:ext>
            </a:extLst>
          </p:cNvPr>
          <p:cNvSpPr>
            <a:spLocks noGrp="1"/>
          </p:cNvSpPr>
          <p:nvPr>
            <p:ph idx="1"/>
          </p:nvPr>
        </p:nvSpPr>
        <p:spPr/>
        <p:txBody>
          <a:bodyPr>
            <a:normAutofit lnSpcReduction="10000"/>
          </a:bodyPr>
          <a:lstStyle/>
          <a:p>
            <a:r>
              <a:rPr lang="en-US" dirty="0"/>
              <a:t>You CANNOT sign a contract</a:t>
            </a:r>
          </a:p>
          <a:p>
            <a:r>
              <a:rPr lang="en-US" dirty="0"/>
              <a:t>All contracts must be sent to the Student Services Manager at </a:t>
            </a:r>
            <a:r>
              <a:rPr lang="en-US" dirty="0">
                <a:hlinkClick r:id="rId3"/>
              </a:rPr>
              <a:t>law-eaf@uidaho.edu</a:t>
            </a:r>
            <a:r>
              <a:rPr lang="en-US" dirty="0"/>
              <a:t> for processing</a:t>
            </a:r>
          </a:p>
          <a:p>
            <a:pPr lvl="1"/>
            <a:r>
              <a:rPr lang="en-US" dirty="0"/>
              <a:t>Note: Contracts can take 2-3 weeks for processing through the purchasing office. </a:t>
            </a:r>
          </a:p>
          <a:p>
            <a:pPr lvl="1"/>
            <a:r>
              <a:rPr lang="en-US" dirty="0"/>
              <a:t>Until the contract is signed, no payments will be made to a vendor. Keep this in mind if the contract outlines payment dates.</a:t>
            </a:r>
          </a:p>
          <a:p>
            <a:r>
              <a:rPr lang="en-US" dirty="0"/>
              <a:t>Please read through the contract. If there are payment dates, deadlines, etc. be sure to note that in the body of the email. </a:t>
            </a:r>
          </a:p>
        </p:txBody>
      </p:sp>
    </p:spTree>
    <p:extLst>
      <p:ext uri="{BB962C8B-B14F-4D97-AF65-F5344CB8AC3E}">
        <p14:creationId xmlns:p14="http://schemas.microsoft.com/office/powerpoint/2010/main" val="3786857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BAFB-B7E0-FC44-85AC-84E911AF3D0A}"/>
              </a:ext>
            </a:extLst>
          </p:cNvPr>
          <p:cNvSpPr>
            <a:spLocks noGrp="1"/>
          </p:cNvSpPr>
          <p:nvPr>
            <p:ph type="title"/>
          </p:nvPr>
        </p:nvSpPr>
        <p:spPr/>
        <p:txBody>
          <a:bodyPr/>
          <a:lstStyle/>
          <a:p>
            <a:r>
              <a:rPr lang="en-US" dirty="0"/>
              <a:t>Finance Rules</a:t>
            </a:r>
          </a:p>
        </p:txBody>
      </p:sp>
      <p:sp>
        <p:nvSpPr>
          <p:cNvPr id="3" name="Content Placeholder 2">
            <a:extLst>
              <a:ext uri="{FF2B5EF4-FFF2-40B4-BE49-F238E27FC236}">
                <a16:creationId xmlns:a16="http://schemas.microsoft.com/office/drawing/2014/main" id="{076B1FB0-1C91-1911-9BD3-3B79F8C3A934}"/>
              </a:ext>
            </a:extLst>
          </p:cNvPr>
          <p:cNvSpPr>
            <a:spLocks noGrp="1"/>
          </p:cNvSpPr>
          <p:nvPr>
            <p:ph idx="1"/>
          </p:nvPr>
        </p:nvSpPr>
        <p:spPr/>
        <p:txBody>
          <a:bodyPr/>
          <a:lstStyle/>
          <a:p>
            <a:r>
              <a:rPr lang="en-US" dirty="0"/>
              <a:t>All finance rules explained regarding funding, donations, bank accounts, etc. are based upon UI policies.</a:t>
            </a:r>
          </a:p>
          <a:p>
            <a:r>
              <a:rPr lang="en-US" dirty="0"/>
              <a:t>This also applies to Entertainment Approval Forms (EAF), Funding Approval Requests, and Alcohol Permits.</a:t>
            </a:r>
          </a:p>
          <a:p>
            <a:r>
              <a:rPr lang="en-US" dirty="0"/>
              <a:t>Every policy that the Student Organizations must adhere to, are policies all UI employees must follow as well.</a:t>
            </a:r>
          </a:p>
        </p:txBody>
      </p:sp>
    </p:spTree>
    <p:extLst>
      <p:ext uri="{BB962C8B-B14F-4D97-AF65-F5344CB8AC3E}">
        <p14:creationId xmlns:p14="http://schemas.microsoft.com/office/powerpoint/2010/main" val="305608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2E6D-FFB1-4A1F-81CC-D8C549097BFD}"/>
              </a:ext>
            </a:extLst>
          </p:cNvPr>
          <p:cNvSpPr>
            <a:spLocks noGrp="1"/>
          </p:cNvSpPr>
          <p:nvPr>
            <p:ph type="title"/>
          </p:nvPr>
        </p:nvSpPr>
        <p:spPr/>
        <p:txBody>
          <a:bodyPr/>
          <a:lstStyle/>
          <a:p>
            <a:r>
              <a:rPr lang="en-US" dirty="0"/>
              <a:t>Room Requests</a:t>
            </a:r>
          </a:p>
        </p:txBody>
      </p:sp>
      <p:sp>
        <p:nvSpPr>
          <p:cNvPr id="3" name="Content Placeholder 2">
            <a:extLst>
              <a:ext uri="{FF2B5EF4-FFF2-40B4-BE49-F238E27FC236}">
                <a16:creationId xmlns:a16="http://schemas.microsoft.com/office/drawing/2014/main" id="{894048CD-BA3C-4DBA-BBF1-957136746788}"/>
              </a:ext>
            </a:extLst>
          </p:cNvPr>
          <p:cNvSpPr>
            <a:spLocks noGrp="1"/>
          </p:cNvSpPr>
          <p:nvPr>
            <p:ph idx="1"/>
          </p:nvPr>
        </p:nvSpPr>
        <p:spPr/>
        <p:txBody>
          <a:bodyPr>
            <a:normAutofit fontScale="77500" lnSpcReduction="20000"/>
          </a:bodyPr>
          <a:lstStyle/>
          <a:p>
            <a:r>
              <a:rPr lang="en-US" b="1" i="1" cap="none" dirty="0">
                <a:latin typeface="Candara" panose="020E0502030303020204" pitchFamily="34" charset="0"/>
              </a:rPr>
              <a:t>Requests should be submitted at least 24 business hours in advance of the date needed.</a:t>
            </a:r>
            <a:r>
              <a:rPr lang="en-US" i="1" cap="none" dirty="0">
                <a:latin typeface="Candara" panose="020E0502030303020204" pitchFamily="34" charset="0"/>
              </a:rPr>
              <a:t> </a:t>
            </a:r>
            <a:r>
              <a:rPr lang="en-US" u="sng" cap="none" dirty="0">
                <a:latin typeface="Candara" panose="020E0502030303020204" pitchFamily="34" charset="0"/>
              </a:rPr>
              <a:t>Same day requests will </a:t>
            </a:r>
            <a:r>
              <a:rPr lang="en-US" u="sng" dirty="0">
                <a:latin typeface="Candara" panose="020E0502030303020204" pitchFamily="34" charset="0"/>
              </a:rPr>
              <a:t>not be processed</a:t>
            </a:r>
            <a:r>
              <a:rPr lang="en-US" u="sng" cap="none" dirty="0">
                <a:latin typeface="Candara" panose="020E0502030303020204" pitchFamily="34" charset="0"/>
              </a:rPr>
              <a:t>.</a:t>
            </a:r>
          </a:p>
          <a:p>
            <a:r>
              <a:rPr lang="en-US" cap="none" dirty="0">
                <a:latin typeface="Candara" panose="020E0502030303020204" pitchFamily="34" charset="0"/>
              </a:rPr>
              <a:t>Cannot release designated make-up space to student groups until 7 business days prior to the requested/needed date. If requested, </a:t>
            </a:r>
            <a:r>
              <a:rPr lang="en-US" dirty="0">
                <a:latin typeface="Candara" panose="020E0502030303020204" pitchFamily="34" charset="0"/>
              </a:rPr>
              <a:t>the request will be held or you will be notified as to why it cannot be processed.</a:t>
            </a:r>
            <a:endParaRPr lang="en-US" cap="none" dirty="0">
              <a:latin typeface="Candara" panose="020E0502030303020204" pitchFamily="34" charset="0"/>
            </a:endParaRPr>
          </a:p>
          <a:p>
            <a:r>
              <a:rPr lang="en-US" cap="none" dirty="0">
                <a:latin typeface="Candara" panose="020E0502030303020204" pitchFamily="34" charset="0"/>
              </a:rPr>
              <a:t>All meetings should be included on the Room Calendars, including Zoom only meetings. This is to help ensure conflicting meetings or events are not scheduled. </a:t>
            </a:r>
          </a:p>
          <a:p>
            <a:r>
              <a:rPr lang="en-US" cap="none" dirty="0">
                <a:latin typeface="Candara" panose="020E0502030303020204" pitchFamily="34" charset="0"/>
              </a:rPr>
              <a:t>Not all rooms are capable of connecting</a:t>
            </a:r>
            <a:r>
              <a:rPr lang="en-US" dirty="0">
                <a:latin typeface="Candara" panose="020E0502030303020204" pitchFamily="34" charset="0"/>
              </a:rPr>
              <a:t> between locations</a:t>
            </a:r>
            <a:r>
              <a:rPr lang="en-US" cap="none" dirty="0">
                <a:latin typeface="Candara" panose="020E0502030303020204" pitchFamily="34" charset="0"/>
              </a:rPr>
              <a:t>. PLEASE check out the Law Technology page on what the rooms in each location can and cannot do.</a:t>
            </a:r>
          </a:p>
          <a:p>
            <a:r>
              <a:rPr lang="en-US" cap="none" dirty="0">
                <a:latin typeface="Candara" panose="020E0502030303020204" pitchFamily="34" charset="0"/>
              </a:rPr>
              <a:t>For more information, </a:t>
            </a:r>
            <a:r>
              <a:rPr lang="en-US" dirty="0">
                <a:hlinkClick r:id="rId3"/>
              </a:rPr>
              <a:t>Request a Room - College of Law - University of Idaho (uidaho.edu)</a:t>
            </a:r>
            <a:endParaRPr lang="en-US" cap="none" dirty="0">
              <a:latin typeface="Candara" panose="020E0502030303020204" pitchFamily="34" charset="0"/>
            </a:endParaRPr>
          </a:p>
          <a:p>
            <a:pPr marL="36900" indent="0">
              <a:buNone/>
            </a:pPr>
            <a:endParaRPr lang="en-US" dirty="0"/>
          </a:p>
        </p:txBody>
      </p:sp>
    </p:spTree>
    <p:extLst>
      <p:ext uri="{BB962C8B-B14F-4D97-AF65-F5344CB8AC3E}">
        <p14:creationId xmlns:p14="http://schemas.microsoft.com/office/powerpoint/2010/main" val="26526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EC5-DEF2-416F-88BD-54E5746EF6E6}"/>
              </a:ext>
            </a:extLst>
          </p:cNvPr>
          <p:cNvSpPr>
            <a:spLocks noGrp="1"/>
          </p:cNvSpPr>
          <p:nvPr>
            <p:ph type="title"/>
          </p:nvPr>
        </p:nvSpPr>
        <p:spPr/>
        <p:txBody>
          <a:bodyPr/>
          <a:lstStyle/>
          <a:p>
            <a:r>
              <a:rPr lang="en-US" dirty="0"/>
              <a:t>Club Funding Sources</a:t>
            </a:r>
          </a:p>
        </p:txBody>
      </p:sp>
      <p:sp>
        <p:nvSpPr>
          <p:cNvPr id="3" name="Text Placeholder 2">
            <a:extLst>
              <a:ext uri="{FF2B5EF4-FFF2-40B4-BE49-F238E27FC236}">
                <a16:creationId xmlns:a16="http://schemas.microsoft.com/office/drawing/2014/main" id="{18C41F49-3AF0-4C1A-929C-246A9998A015}"/>
              </a:ext>
            </a:extLst>
          </p:cNvPr>
          <p:cNvSpPr>
            <a:spLocks noGrp="1"/>
          </p:cNvSpPr>
          <p:nvPr>
            <p:ph type="body" idx="1"/>
          </p:nvPr>
        </p:nvSpPr>
        <p:spPr/>
        <p:txBody>
          <a:bodyPr/>
          <a:lstStyle/>
          <a:p>
            <a:r>
              <a:rPr lang="en-US" dirty="0"/>
              <a:t>SBA Funds</a:t>
            </a:r>
          </a:p>
        </p:txBody>
      </p:sp>
      <p:sp>
        <p:nvSpPr>
          <p:cNvPr id="4" name="Text Placeholder 3">
            <a:extLst>
              <a:ext uri="{FF2B5EF4-FFF2-40B4-BE49-F238E27FC236}">
                <a16:creationId xmlns:a16="http://schemas.microsoft.com/office/drawing/2014/main" id="{F0B7D574-E137-49CD-BDDA-D57F9A89B17B}"/>
              </a:ext>
            </a:extLst>
          </p:cNvPr>
          <p:cNvSpPr>
            <a:spLocks noGrp="1"/>
          </p:cNvSpPr>
          <p:nvPr>
            <p:ph type="body" sz="half" idx="15"/>
          </p:nvPr>
        </p:nvSpPr>
        <p:spPr>
          <a:xfrm>
            <a:off x="913795" y="2768112"/>
            <a:ext cx="3300984" cy="3281624"/>
          </a:xfrm>
        </p:spPr>
        <p:txBody>
          <a:bodyPr>
            <a:normAutofit/>
          </a:bodyPr>
          <a:lstStyle/>
          <a:p>
            <a:r>
              <a:rPr lang="en-US" dirty="0"/>
              <a:t>Each semester the president of each student org will submit the Org Registration and Allocation Request Form</a:t>
            </a:r>
          </a:p>
          <a:p>
            <a:r>
              <a:rPr lang="en-US" dirty="0"/>
              <a:t>SBA leaders considers the club’s past events and the proposed events; makes recommendation to the Associate Deans of Students</a:t>
            </a:r>
          </a:p>
          <a:p>
            <a:r>
              <a:rPr lang="en-US" dirty="0"/>
              <a:t>ADSAs will make allocations considering the request form, SBA recommendation, and available funding.</a:t>
            </a:r>
          </a:p>
        </p:txBody>
      </p:sp>
      <p:sp>
        <p:nvSpPr>
          <p:cNvPr id="5" name="Text Placeholder 4">
            <a:extLst>
              <a:ext uri="{FF2B5EF4-FFF2-40B4-BE49-F238E27FC236}">
                <a16:creationId xmlns:a16="http://schemas.microsoft.com/office/drawing/2014/main" id="{EFF7510B-4386-485D-82AE-C5A3E74426C4}"/>
              </a:ext>
            </a:extLst>
          </p:cNvPr>
          <p:cNvSpPr>
            <a:spLocks noGrp="1"/>
          </p:cNvSpPr>
          <p:nvPr>
            <p:ph type="body" sz="quarter" idx="3"/>
          </p:nvPr>
        </p:nvSpPr>
        <p:spPr/>
        <p:txBody>
          <a:bodyPr/>
          <a:lstStyle/>
          <a:p>
            <a:r>
              <a:rPr lang="en-US" dirty="0"/>
              <a:t>Donations</a:t>
            </a:r>
          </a:p>
        </p:txBody>
      </p:sp>
      <p:sp>
        <p:nvSpPr>
          <p:cNvPr id="6" name="Text Placeholder 5">
            <a:extLst>
              <a:ext uri="{FF2B5EF4-FFF2-40B4-BE49-F238E27FC236}">
                <a16:creationId xmlns:a16="http://schemas.microsoft.com/office/drawing/2014/main" id="{E79966AB-D691-45B5-8BBC-885905A9D232}"/>
              </a:ext>
            </a:extLst>
          </p:cNvPr>
          <p:cNvSpPr>
            <a:spLocks noGrp="1"/>
          </p:cNvSpPr>
          <p:nvPr>
            <p:ph type="body" sz="half" idx="16"/>
          </p:nvPr>
        </p:nvSpPr>
        <p:spPr/>
        <p:txBody>
          <a:bodyPr>
            <a:normAutofit/>
          </a:bodyPr>
          <a:lstStyle/>
          <a:p>
            <a:r>
              <a:rPr lang="en-US" dirty="0"/>
              <a:t>Not on EAF (specific use or club)</a:t>
            </a:r>
          </a:p>
          <a:p>
            <a:r>
              <a:rPr lang="en-US" dirty="0"/>
              <a:t>Must go through Foundation</a:t>
            </a:r>
          </a:p>
        </p:txBody>
      </p:sp>
      <p:sp>
        <p:nvSpPr>
          <p:cNvPr id="7" name="Text Placeholder 6">
            <a:extLst>
              <a:ext uri="{FF2B5EF4-FFF2-40B4-BE49-F238E27FC236}">
                <a16:creationId xmlns:a16="http://schemas.microsoft.com/office/drawing/2014/main" id="{39E39CFF-B185-4665-A807-5A9C1D62B06F}"/>
              </a:ext>
            </a:extLst>
          </p:cNvPr>
          <p:cNvSpPr>
            <a:spLocks noGrp="1"/>
          </p:cNvSpPr>
          <p:nvPr>
            <p:ph type="body" sz="quarter" idx="13"/>
          </p:nvPr>
        </p:nvSpPr>
        <p:spPr/>
        <p:txBody>
          <a:bodyPr/>
          <a:lstStyle/>
          <a:p>
            <a:r>
              <a:rPr lang="en-US" dirty="0"/>
              <a:t>Fundraising</a:t>
            </a:r>
          </a:p>
        </p:txBody>
      </p:sp>
      <p:sp>
        <p:nvSpPr>
          <p:cNvPr id="11" name="Text Placeholder 5">
            <a:extLst>
              <a:ext uri="{FF2B5EF4-FFF2-40B4-BE49-F238E27FC236}">
                <a16:creationId xmlns:a16="http://schemas.microsoft.com/office/drawing/2014/main" id="{BFC3A1A3-3B8C-4AA5-A3E1-F863CF8F25A4}"/>
              </a:ext>
            </a:extLst>
          </p:cNvPr>
          <p:cNvSpPr txBox="1">
            <a:spLocks/>
          </p:cNvSpPr>
          <p:nvPr/>
        </p:nvSpPr>
        <p:spPr>
          <a:xfrm>
            <a:off x="7966572" y="2768112"/>
            <a:ext cx="3300984" cy="302308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914400" indent="0" algn="l" defTabSz="457200" rtl="0" eaLnBrk="1" latinLnBrk="0" hangingPunct="1">
              <a:spcBef>
                <a:spcPct val="20000"/>
              </a:spcBef>
              <a:spcAft>
                <a:spcPts val="600"/>
              </a:spcAft>
              <a:buClr>
                <a:schemeClr val="tx2"/>
              </a:buClr>
              <a:buSzPct val="70000"/>
              <a:buFont typeface="Wingdings 2" charset="2"/>
              <a:buNone/>
              <a:defRPr sz="1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716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8288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2860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7432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2004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6576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10% charge upon deposit</a:t>
            </a:r>
          </a:p>
          <a:p>
            <a:endParaRPr lang="en-US" dirty="0"/>
          </a:p>
        </p:txBody>
      </p:sp>
    </p:spTree>
    <p:extLst>
      <p:ext uri="{BB962C8B-B14F-4D97-AF65-F5344CB8AC3E}">
        <p14:creationId xmlns:p14="http://schemas.microsoft.com/office/powerpoint/2010/main" val="366541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E512-E78D-4C41-8921-7597281C3E9F}"/>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AFB46CAB-47FD-453F-988D-7D5B5F4E6158}"/>
              </a:ext>
            </a:extLst>
          </p:cNvPr>
          <p:cNvSpPr>
            <a:spLocks noGrp="1"/>
          </p:cNvSpPr>
          <p:nvPr>
            <p:ph idx="1"/>
          </p:nvPr>
        </p:nvSpPr>
        <p:spPr/>
        <p:txBody>
          <a:bodyPr>
            <a:normAutofit fontScale="92500" lnSpcReduction="10000"/>
          </a:bodyPr>
          <a:lstStyle/>
          <a:p>
            <a:r>
              <a:rPr lang="en-US" dirty="0"/>
              <a:t>Asking Questions of someone other than the Student Services Manager or turning your Funding Approval Request into someone else</a:t>
            </a:r>
          </a:p>
          <a:p>
            <a:pPr lvl="1"/>
            <a:r>
              <a:rPr lang="en-US" dirty="0"/>
              <a:t>The most likely outcome of this will be that you may receive incorrect information or the EAF may not be submitted properly and thus not approved.</a:t>
            </a:r>
          </a:p>
          <a:p>
            <a:r>
              <a:rPr lang="en-US" dirty="0"/>
              <a:t>Funding Approval Requests not being properly filled out</a:t>
            </a:r>
          </a:p>
          <a:p>
            <a:pPr lvl="1"/>
            <a:r>
              <a:rPr lang="en-US" dirty="0"/>
              <a:t>Please pay attention to detail and ensure it is signed.</a:t>
            </a:r>
          </a:p>
          <a:p>
            <a:pPr lvl="1"/>
            <a:r>
              <a:rPr lang="en-US" dirty="0"/>
              <a:t>Specific items need to be listed in the summary section. Descriptions like “Supplies” or “Gift For the Speaker” will be rejected for being too broad.</a:t>
            </a:r>
          </a:p>
          <a:p>
            <a:pPr lvl="1"/>
            <a:r>
              <a:rPr lang="en-US" dirty="0"/>
              <a:t>A list of attendees for meetings or events must specify the names of any UI employee attending.  The list is a University requirement.</a:t>
            </a:r>
          </a:p>
        </p:txBody>
      </p:sp>
    </p:spTree>
    <p:extLst>
      <p:ext uri="{BB962C8B-B14F-4D97-AF65-F5344CB8AC3E}">
        <p14:creationId xmlns:p14="http://schemas.microsoft.com/office/powerpoint/2010/main" val="87101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E512-E78D-4C41-8921-7597281C3E9F}"/>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AFB46CAB-47FD-453F-988D-7D5B5F4E6158}"/>
              </a:ext>
            </a:extLst>
          </p:cNvPr>
          <p:cNvSpPr>
            <a:spLocks noGrp="1"/>
          </p:cNvSpPr>
          <p:nvPr>
            <p:ph idx="1"/>
          </p:nvPr>
        </p:nvSpPr>
        <p:spPr>
          <a:xfrm>
            <a:off x="913795" y="2076450"/>
            <a:ext cx="10353762" cy="3981450"/>
          </a:xfrm>
        </p:spPr>
        <p:txBody>
          <a:bodyPr>
            <a:normAutofit fontScale="92500" lnSpcReduction="10000"/>
          </a:bodyPr>
          <a:lstStyle/>
          <a:p>
            <a:r>
              <a:rPr lang="en-US" dirty="0"/>
              <a:t>If my club is doing a fundraiser, how can we deposit the funds in our account?</a:t>
            </a:r>
          </a:p>
          <a:p>
            <a:pPr lvl="1"/>
            <a:r>
              <a:rPr lang="en-US" dirty="0"/>
              <a:t>A check can be issued to the University of Idaho College of Law with “SBA- (enter club name here)” in the memo line.</a:t>
            </a:r>
          </a:p>
          <a:p>
            <a:pPr lvl="1"/>
            <a:r>
              <a:rPr lang="en-US" dirty="0"/>
              <a:t>All checks and cash can be provided to the Student Services Manger or the Fiscal Officer.</a:t>
            </a:r>
          </a:p>
          <a:p>
            <a:r>
              <a:rPr lang="en-US" dirty="0"/>
              <a:t>Timeline issues: follow the 10-day rule for EAFs and 45-day rule for Alcohol Permits. This allows time for the processing of these requests, and we cannot guarantee approval outside of these timelines.</a:t>
            </a:r>
          </a:p>
          <a:p>
            <a:r>
              <a:rPr lang="en-US" dirty="0"/>
              <a:t>Contracts. DO NOT sign a contract – no student or UI employee is allowed to sign a contract. There is an approval process for getting contracts signed and you must speak with the Student Services Manager if a contract is mentioned.</a:t>
            </a:r>
          </a:p>
        </p:txBody>
      </p:sp>
    </p:spTree>
    <p:extLst>
      <p:ext uri="{BB962C8B-B14F-4D97-AF65-F5344CB8AC3E}">
        <p14:creationId xmlns:p14="http://schemas.microsoft.com/office/powerpoint/2010/main" val="399117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81B9E1-5ED6-8482-0B94-C62FEDCADC3E}"/>
              </a:ext>
            </a:extLst>
          </p:cNvPr>
          <p:cNvPicPr>
            <a:picLocks noChangeAspect="1"/>
          </p:cNvPicPr>
          <p:nvPr/>
        </p:nvPicPr>
        <p:blipFill>
          <a:blip r:embed="rId3"/>
          <a:stretch>
            <a:fillRect/>
          </a:stretch>
        </p:blipFill>
        <p:spPr>
          <a:xfrm>
            <a:off x="1666245" y="0"/>
            <a:ext cx="8859509" cy="6858000"/>
          </a:xfrm>
          <a:prstGeom prst="rect">
            <a:avLst/>
          </a:prstGeom>
        </p:spPr>
      </p:pic>
    </p:spTree>
    <p:extLst>
      <p:ext uri="{BB962C8B-B14F-4D97-AF65-F5344CB8AC3E}">
        <p14:creationId xmlns:p14="http://schemas.microsoft.com/office/powerpoint/2010/main" val="305727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E512-E78D-4C41-8921-7597281C3E9F}"/>
              </a:ext>
            </a:extLst>
          </p:cNvPr>
          <p:cNvSpPr>
            <a:spLocks noGrp="1"/>
          </p:cNvSpPr>
          <p:nvPr>
            <p:ph type="title"/>
          </p:nvPr>
        </p:nvSpPr>
        <p:spPr/>
        <p:txBody>
          <a:bodyPr/>
          <a:lstStyle/>
          <a:p>
            <a:r>
              <a:rPr lang="en-US" dirty="0"/>
              <a:t>Other Considerations (Bank Accounts)</a:t>
            </a:r>
          </a:p>
        </p:txBody>
      </p:sp>
      <p:sp>
        <p:nvSpPr>
          <p:cNvPr id="3" name="Content Placeholder 2">
            <a:extLst>
              <a:ext uri="{FF2B5EF4-FFF2-40B4-BE49-F238E27FC236}">
                <a16:creationId xmlns:a16="http://schemas.microsoft.com/office/drawing/2014/main" id="{AFB46CAB-47FD-453F-988D-7D5B5F4E6158}"/>
              </a:ext>
            </a:extLst>
          </p:cNvPr>
          <p:cNvSpPr>
            <a:spLocks noGrp="1"/>
          </p:cNvSpPr>
          <p:nvPr>
            <p:ph idx="1"/>
          </p:nvPr>
        </p:nvSpPr>
        <p:spPr/>
        <p:txBody>
          <a:bodyPr/>
          <a:lstStyle/>
          <a:p>
            <a:r>
              <a:rPr lang="en-US" dirty="0"/>
              <a:t>Per the University of Idaho College of Law uniform budget system section 4(f):</a:t>
            </a:r>
          </a:p>
          <a:p>
            <a:pPr marL="457200" lvl="1" indent="0">
              <a:buNone/>
            </a:pPr>
            <a:r>
              <a:rPr lang="en-US" dirty="0"/>
              <a:t>Any student organization that holds money outside of the University of Idaho after June 30, 2015, will not be recognized or eligible to receive funds from the student bar association. </a:t>
            </a:r>
          </a:p>
          <a:p>
            <a:r>
              <a:rPr lang="en-US" dirty="0"/>
              <a:t>Please see the Fiscal Officer or the Student Services Manager if your club currently has an outside bank account.</a:t>
            </a:r>
          </a:p>
        </p:txBody>
      </p:sp>
    </p:spTree>
    <p:extLst>
      <p:ext uri="{BB962C8B-B14F-4D97-AF65-F5344CB8AC3E}">
        <p14:creationId xmlns:p14="http://schemas.microsoft.com/office/powerpoint/2010/main" val="312435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E512-E78D-4C41-8921-7597281C3E9F}"/>
              </a:ext>
            </a:extLst>
          </p:cNvPr>
          <p:cNvSpPr>
            <a:spLocks noGrp="1"/>
          </p:cNvSpPr>
          <p:nvPr>
            <p:ph type="title"/>
          </p:nvPr>
        </p:nvSpPr>
        <p:spPr/>
        <p:txBody>
          <a:bodyPr/>
          <a:lstStyle/>
          <a:p>
            <a:r>
              <a:rPr lang="en-US" dirty="0"/>
              <a:t>SBA Funds</a:t>
            </a:r>
          </a:p>
        </p:txBody>
      </p:sp>
      <p:sp>
        <p:nvSpPr>
          <p:cNvPr id="3" name="Content Placeholder 2">
            <a:extLst>
              <a:ext uri="{FF2B5EF4-FFF2-40B4-BE49-F238E27FC236}">
                <a16:creationId xmlns:a16="http://schemas.microsoft.com/office/drawing/2014/main" id="{AFB46CAB-47FD-453F-988D-7D5B5F4E6158}"/>
              </a:ext>
            </a:extLst>
          </p:cNvPr>
          <p:cNvSpPr>
            <a:spLocks noGrp="1"/>
          </p:cNvSpPr>
          <p:nvPr>
            <p:ph idx="1"/>
          </p:nvPr>
        </p:nvSpPr>
        <p:spPr>
          <a:xfrm>
            <a:off x="913795" y="2076450"/>
            <a:ext cx="10353762" cy="4022271"/>
          </a:xfrm>
        </p:spPr>
        <p:txBody>
          <a:bodyPr>
            <a:normAutofit fontScale="77500" lnSpcReduction="20000"/>
          </a:bodyPr>
          <a:lstStyle/>
          <a:p>
            <a:r>
              <a:rPr lang="en-US" dirty="0"/>
              <a:t>Each club must submit the Student Organization Registration &amp; Allocation Request Form </a:t>
            </a:r>
          </a:p>
          <a:p>
            <a:pPr lvl="1"/>
            <a:r>
              <a:rPr lang="en-US" dirty="0"/>
              <a:t>Fall 2023 forms due to Student Services Manager by Tuesday, Sept. 5.</a:t>
            </a:r>
          </a:p>
          <a:p>
            <a:pPr lvl="1"/>
            <a:r>
              <a:rPr lang="en-US" dirty="0"/>
              <a:t>This will be sent out following completion of Money Matters training</a:t>
            </a:r>
          </a:p>
          <a:p>
            <a:r>
              <a:rPr lang="en-US" dirty="0"/>
              <a:t>If you run out of money allocated to your organization for the semester but have another expense, the club treasurer may submit a Supplemental Request for events.</a:t>
            </a:r>
          </a:p>
          <a:p>
            <a:pPr lvl="1"/>
            <a:r>
              <a:rPr lang="en-US" dirty="0"/>
              <a:t>Each club will receive a copy of this request form in their allocation email from the ADSAs.</a:t>
            </a:r>
          </a:p>
          <a:p>
            <a:r>
              <a:rPr lang="en-US" dirty="0"/>
              <a:t>If you do not have funds in your SBA Account, the club treasurer must go through the Supplemental Request process.</a:t>
            </a:r>
          </a:p>
          <a:p>
            <a:r>
              <a:rPr lang="en-US" dirty="0"/>
              <a:t>It is the required job of the club treasurer to account for expenditures that have occurred.</a:t>
            </a:r>
          </a:p>
          <a:p>
            <a:r>
              <a:rPr lang="en-US" dirty="0"/>
              <a:t>Staff can provide you with number accurate to 1</a:t>
            </a:r>
            <a:r>
              <a:rPr lang="en-US" baseline="30000" dirty="0"/>
              <a:t>st</a:t>
            </a:r>
            <a:r>
              <a:rPr lang="en-US" dirty="0"/>
              <a:t> of the previous month.</a:t>
            </a:r>
          </a:p>
        </p:txBody>
      </p:sp>
    </p:spTree>
    <p:extLst>
      <p:ext uri="{BB962C8B-B14F-4D97-AF65-F5344CB8AC3E}">
        <p14:creationId xmlns:p14="http://schemas.microsoft.com/office/powerpoint/2010/main" val="297373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4B04-99B2-48BF-A30C-A76907CB4C02}"/>
              </a:ext>
            </a:extLst>
          </p:cNvPr>
          <p:cNvSpPr>
            <a:spLocks noGrp="1"/>
          </p:cNvSpPr>
          <p:nvPr>
            <p:ph type="title"/>
          </p:nvPr>
        </p:nvSpPr>
        <p:spPr/>
        <p:txBody>
          <a:bodyPr/>
          <a:lstStyle/>
          <a:p>
            <a:r>
              <a:rPr lang="en-US" dirty="0"/>
              <a:t>Other Considerations (Cash Box)</a:t>
            </a:r>
          </a:p>
        </p:txBody>
      </p:sp>
      <p:sp>
        <p:nvSpPr>
          <p:cNvPr id="3" name="Content Placeholder 2">
            <a:extLst>
              <a:ext uri="{FF2B5EF4-FFF2-40B4-BE49-F238E27FC236}">
                <a16:creationId xmlns:a16="http://schemas.microsoft.com/office/drawing/2014/main" id="{D798898D-1DA1-4C4B-A237-CC2633FE57D4}"/>
              </a:ext>
            </a:extLst>
          </p:cNvPr>
          <p:cNvSpPr>
            <a:spLocks noGrp="1"/>
          </p:cNvSpPr>
          <p:nvPr>
            <p:ph idx="1"/>
          </p:nvPr>
        </p:nvSpPr>
        <p:spPr/>
        <p:txBody>
          <a:bodyPr>
            <a:normAutofit fontScale="92500" lnSpcReduction="10000"/>
          </a:bodyPr>
          <a:lstStyle/>
          <a:p>
            <a:r>
              <a:rPr lang="en-US" dirty="0"/>
              <a:t>Coordinate with the Student Services Manager.</a:t>
            </a:r>
          </a:p>
          <a:p>
            <a:r>
              <a:rPr lang="en-US" dirty="0"/>
              <a:t>Cash box is available upon request including $50 in cash box funds to assist in cash payments for events or fundraisers.  You may have to make your change.</a:t>
            </a:r>
          </a:p>
          <a:p>
            <a:r>
              <a:rPr lang="en-US" dirty="0"/>
              <a:t>The request must be made 5 business days prior to the event (hard deadline) and the designated cash must returned the next business day.</a:t>
            </a:r>
          </a:p>
          <a:p>
            <a:r>
              <a:rPr lang="en-US" dirty="0"/>
              <a:t>A cash box without designated cash box funds can be provided within one business day of the event.</a:t>
            </a:r>
          </a:p>
          <a:p>
            <a:r>
              <a:rPr lang="en-US" dirty="0"/>
              <a:t>The designated cash box funds will be required to be signed out by the club Treasurer and the club Treasurer will be personally responsible for its return.</a:t>
            </a:r>
          </a:p>
        </p:txBody>
      </p:sp>
    </p:spTree>
    <p:extLst>
      <p:ext uri="{BB962C8B-B14F-4D97-AF65-F5344CB8AC3E}">
        <p14:creationId xmlns:p14="http://schemas.microsoft.com/office/powerpoint/2010/main" val="239290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E512-E78D-4C41-8921-7597281C3E9F}"/>
              </a:ext>
            </a:extLst>
          </p:cNvPr>
          <p:cNvSpPr>
            <a:spLocks noGrp="1"/>
          </p:cNvSpPr>
          <p:nvPr>
            <p:ph type="title"/>
          </p:nvPr>
        </p:nvSpPr>
        <p:spPr/>
        <p:txBody>
          <a:bodyPr>
            <a:normAutofit/>
          </a:bodyPr>
          <a:lstStyle/>
          <a:p>
            <a:r>
              <a:rPr lang="en-US" dirty="0"/>
              <a:t>Funding Approval Process (EAFs)</a:t>
            </a:r>
          </a:p>
        </p:txBody>
      </p:sp>
      <p:sp>
        <p:nvSpPr>
          <p:cNvPr id="3" name="Content Placeholder 2">
            <a:extLst>
              <a:ext uri="{FF2B5EF4-FFF2-40B4-BE49-F238E27FC236}">
                <a16:creationId xmlns:a16="http://schemas.microsoft.com/office/drawing/2014/main" id="{AFB46CAB-47FD-453F-988D-7D5B5F4E6158}"/>
              </a:ext>
            </a:extLst>
          </p:cNvPr>
          <p:cNvSpPr>
            <a:spLocks noGrp="1"/>
          </p:cNvSpPr>
          <p:nvPr>
            <p:ph idx="1"/>
          </p:nvPr>
        </p:nvSpPr>
        <p:spPr>
          <a:xfrm>
            <a:off x="913795" y="2076450"/>
            <a:ext cx="10353762" cy="4471307"/>
          </a:xfrm>
        </p:spPr>
        <p:txBody>
          <a:bodyPr>
            <a:normAutofit fontScale="77500" lnSpcReduction="20000"/>
          </a:bodyPr>
          <a:lstStyle/>
          <a:p>
            <a:r>
              <a:rPr lang="en-US" dirty="0"/>
              <a:t>Funding Approval Requests are submitted via Qualtrics Survey</a:t>
            </a:r>
          </a:p>
          <a:p>
            <a:pPr lvl="1"/>
            <a:r>
              <a:rPr lang="en-US" dirty="0"/>
              <a:t>Group Treasurers will be given access to the survey</a:t>
            </a:r>
          </a:p>
          <a:p>
            <a:r>
              <a:rPr lang="en-US" dirty="0"/>
              <a:t>The survey must be filled out &amp; submitted by the Club Treasurer 10 days before event/spending.</a:t>
            </a:r>
          </a:p>
          <a:p>
            <a:r>
              <a:rPr lang="en-US" dirty="0"/>
              <a:t>We will review and get back to you as quickly as possible </a:t>
            </a:r>
            <a:r>
              <a:rPr lang="en-US" i="1" dirty="0"/>
              <a:t>however same day approval is unlikely</a:t>
            </a:r>
            <a:r>
              <a:rPr lang="en-US" dirty="0"/>
              <a:t>. We work to review things in a timely manner but know approval can take a few days. </a:t>
            </a:r>
          </a:p>
          <a:p>
            <a:r>
              <a:rPr lang="en-US" dirty="0"/>
              <a:t>You will receive a copy of the survey to your email. A separate email confirmation from the Finance Team will be sent once your request has been reviewed and approved.</a:t>
            </a:r>
          </a:p>
          <a:p>
            <a:r>
              <a:rPr lang="en-US" dirty="0"/>
              <a:t>The form is required to be completed and </a:t>
            </a:r>
            <a:r>
              <a:rPr lang="en-US" i="1" dirty="0"/>
              <a:t>fully approved </a:t>
            </a:r>
            <a:r>
              <a:rPr lang="en-US" dirty="0"/>
              <a:t>prior to any funds being used, through reimbursement, invoice/billing, etc. to ensure funding.</a:t>
            </a:r>
          </a:p>
          <a:p>
            <a:pPr lvl="1"/>
            <a:r>
              <a:rPr lang="en-US" dirty="0"/>
              <a:t>Funding Approval Requests submitted after the event or meeting are subject to College of Law Dean direct review/approval.</a:t>
            </a:r>
          </a:p>
          <a:p>
            <a:r>
              <a:rPr lang="en-US" dirty="0"/>
              <a:t>Must be a program that has a valid educational and/or business purpose.</a:t>
            </a:r>
          </a:p>
        </p:txBody>
      </p:sp>
    </p:spTree>
    <p:extLst>
      <p:ext uri="{BB962C8B-B14F-4D97-AF65-F5344CB8AC3E}">
        <p14:creationId xmlns:p14="http://schemas.microsoft.com/office/powerpoint/2010/main" val="230942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191A-C916-444C-902F-D7FD2F9D65DA}"/>
              </a:ext>
            </a:extLst>
          </p:cNvPr>
          <p:cNvSpPr>
            <a:spLocks noGrp="1"/>
          </p:cNvSpPr>
          <p:nvPr>
            <p:ph type="title"/>
          </p:nvPr>
        </p:nvSpPr>
        <p:spPr>
          <a:xfrm>
            <a:off x="915046" y="494405"/>
            <a:ext cx="10353762" cy="970450"/>
          </a:xfrm>
        </p:spPr>
        <p:txBody>
          <a:bodyPr/>
          <a:lstStyle/>
          <a:p>
            <a:r>
              <a:rPr lang="en-US" dirty="0"/>
              <a:t>Available Payment Types</a:t>
            </a:r>
          </a:p>
        </p:txBody>
      </p:sp>
      <p:sp>
        <p:nvSpPr>
          <p:cNvPr id="5" name="Text Placeholder 4">
            <a:extLst>
              <a:ext uri="{FF2B5EF4-FFF2-40B4-BE49-F238E27FC236}">
                <a16:creationId xmlns:a16="http://schemas.microsoft.com/office/drawing/2014/main" id="{35C4A18D-5EE2-4C1F-AF90-E8296D03E7CD}"/>
              </a:ext>
            </a:extLst>
          </p:cNvPr>
          <p:cNvSpPr>
            <a:spLocks noGrp="1"/>
          </p:cNvSpPr>
          <p:nvPr>
            <p:ph type="body" sz="quarter" idx="3"/>
          </p:nvPr>
        </p:nvSpPr>
        <p:spPr>
          <a:xfrm>
            <a:off x="1585905" y="1423590"/>
            <a:ext cx="3300984" cy="764783"/>
          </a:xfrm>
        </p:spPr>
        <p:txBody>
          <a:bodyPr/>
          <a:lstStyle/>
          <a:p>
            <a:r>
              <a:rPr lang="en-US" dirty="0"/>
              <a:t>Reimbursement</a:t>
            </a:r>
          </a:p>
        </p:txBody>
      </p:sp>
      <p:sp>
        <p:nvSpPr>
          <p:cNvPr id="6" name="Text Placeholder 5">
            <a:extLst>
              <a:ext uri="{FF2B5EF4-FFF2-40B4-BE49-F238E27FC236}">
                <a16:creationId xmlns:a16="http://schemas.microsoft.com/office/drawing/2014/main" id="{0D4356D4-614A-4D94-888E-58D040BDA501}"/>
              </a:ext>
            </a:extLst>
          </p:cNvPr>
          <p:cNvSpPr>
            <a:spLocks noGrp="1"/>
          </p:cNvSpPr>
          <p:nvPr>
            <p:ph type="body" sz="half" idx="16"/>
          </p:nvPr>
        </p:nvSpPr>
        <p:spPr>
          <a:xfrm>
            <a:off x="1585905" y="2229637"/>
            <a:ext cx="3300984" cy="3893945"/>
          </a:xfrm>
        </p:spPr>
        <p:txBody>
          <a:bodyPr>
            <a:normAutofit fontScale="55000" lnSpcReduction="20000"/>
          </a:bodyPr>
          <a:lstStyle/>
          <a:p>
            <a:pPr marL="285750" indent="-285750" algn="l">
              <a:buFont typeface="Arial" panose="020B0604020202020204" pitchFamily="34" charset="0"/>
              <a:buChar char="•"/>
            </a:pPr>
            <a:r>
              <a:rPr lang="en-US" sz="2200" dirty="0"/>
              <a:t>This is where personal funds are used and reimbursed after the purchase has been made</a:t>
            </a:r>
          </a:p>
          <a:p>
            <a:pPr marL="285750" indent="-285750" algn="l">
              <a:buFont typeface="Arial" panose="020B0604020202020204" pitchFamily="34" charset="0"/>
              <a:buChar char="•"/>
            </a:pPr>
            <a:r>
              <a:rPr lang="en-US" sz="2200" dirty="0"/>
              <a:t>An approved Funding Approval Request must be on file before the purchases are made.</a:t>
            </a:r>
          </a:p>
          <a:p>
            <a:pPr marL="285750" indent="-285750" algn="l">
              <a:buFont typeface="Arial" panose="020B0604020202020204" pitchFamily="34" charset="0"/>
              <a:buChar char="•"/>
            </a:pPr>
            <a:r>
              <a:rPr lang="en-US" sz="2200" dirty="0"/>
              <a:t>WARNING- Not all items are reimbursable, so you use this option at your own risk</a:t>
            </a:r>
          </a:p>
          <a:p>
            <a:pPr marL="285750" indent="-285750" algn="l">
              <a:buFont typeface="Arial" panose="020B0604020202020204" pitchFamily="34" charset="0"/>
              <a:buChar char="•"/>
            </a:pPr>
            <a:r>
              <a:rPr lang="en-US" sz="2200" dirty="0"/>
              <a:t>The Funding Approval Request must have </a:t>
            </a:r>
            <a:r>
              <a:rPr lang="en-US" sz="2200" dirty="0" err="1"/>
              <a:t>CoL</a:t>
            </a:r>
            <a:r>
              <a:rPr lang="en-US" sz="2200" dirty="0"/>
              <a:t> Asst. Fiscal Officer approval before any personal funds are used. She will hold the EAF until the reimbursement forms and receipts have been received from the Club Treasurer.</a:t>
            </a:r>
          </a:p>
          <a:p>
            <a:pPr marL="285750" indent="-285750" algn="l">
              <a:buFont typeface="Arial" panose="020B0604020202020204" pitchFamily="34" charset="0"/>
              <a:buChar char="•"/>
            </a:pPr>
            <a:r>
              <a:rPr lang="en-US" sz="2200" dirty="0"/>
              <a:t>Funding Approval Requests submitted after the event or meeting are subject to College of Law Dean direct review/approval.</a:t>
            </a:r>
            <a:endParaRPr lang="en-US" dirty="0"/>
          </a:p>
        </p:txBody>
      </p:sp>
      <p:sp>
        <p:nvSpPr>
          <p:cNvPr id="7" name="Text Placeholder 6">
            <a:extLst>
              <a:ext uri="{FF2B5EF4-FFF2-40B4-BE49-F238E27FC236}">
                <a16:creationId xmlns:a16="http://schemas.microsoft.com/office/drawing/2014/main" id="{B07D8996-017D-4952-89C9-8D22A4C81A0F}"/>
              </a:ext>
            </a:extLst>
          </p:cNvPr>
          <p:cNvSpPr>
            <a:spLocks noGrp="1"/>
          </p:cNvSpPr>
          <p:nvPr>
            <p:ph type="body" sz="quarter" idx="13"/>
          </p:nvPr>
        </p:nvSpPr>
        <p:spPr>
          <a:xfrm>
            <a:off x="6427355" y="1423590"/>
            <a:ext cx="3776323" cy="764782"/>
          </a:xfrm>
        </p:spPr>
        <p:txBody>
          <a:bodyPr/>
          <a:lstStyle/>
          <a:p>
            <a:r>
              <a:rPr lang="en-US" dirty="0"/>
              <a:t>Invoice</a:t>
            </a:r>
          </a:p>
        </p:txBody>
      </p:sp>
      <p:sp>
        <p:nvSpPr>
          <p:cNvPr id="8" name="Text Placeholder 7">
            <a:extLst>
              <a:ext uri="{FF2B5EF4-FFF2-40B4-BE49-F238E27FC236}">
                <a16:creationId xmlns:a16="http://schemas.microsoft.com/office/drawing/2014/main" id="{30560E93-BF33-4AFC-99E2-DE792099AC69}"/>
              </a:ext>
            </a:extLst>
          </p:cNvPr>
          <p:cNvSpPr>
            <a:spLocks noGrp="1"/>
          </p:cNvSpPr>
          <p:nvPr>
            <p:ph type="body" sz="half" idx="17"/>
          </p:nvPr>
        </p:nvSpPr>
        <p:spPr>
          <a:xfrm>
            <a:off x="6665024" y="2229637"/>
            <a:ext cx="3300984" cy="3023089"/>
          </a:xfrm>
        </p:spPr>
        <p:txBody>
          <a:bodyPr>
            <a:normAutofit fontScale="92500" lnSpcReduction="10000"/>
          </a:bodyPr>
          <a:lstStyle/>
          <a:p>
            <a:pPr marL="285750" indent="-285750" algn="l">
              <a:buFont typeface="Arial" panose="020B0604020202020204" pitchFamily="34" charset="0"/>
              <a:buChar char="•"/>
            </a:pPr>
            <a:r>
              <a:rPr lang="en-US" dirty="0"/>
              <a:t>This is reserved for when an invoice is specifically requested by the business providing the goods or services.</a:t>
            </a:r>
          </a:p>
          <a:p>
            <a:pPr marL="285750" indent="-285750" algn="l">
              <a:buFont typeface="Arial" panose="020B0604020202020204" pitchFamily="34" charset="0"/>
              <a:buChar char="•"/>
            </a:pPr>
            <a:r>
              <a:rPr lang="en-US" dirty="0"/>
              <a:t>The Invoice process can take up to 30 days to process</a:t>
            </a:r>
          </a:p>
          <a:p>
            <a:pPr marL="285750" indent="-285750" algn="l">
              <a:buFont typeface="Arial" panose="020B0604020202020204" pitchFamily="34" charset="0"/>
              <a:buChar char="•"/>
            </a:pPr>
            <a:r>
              <a:rPr lang="en-US" dirty="0"/>
              <a:t>You must provide a W-9 from the organization or entity to be eligible for invoicing</a:t>
            </a:r>
          </a:p>
          <a:p>
            <a:pPr marL="285750" indent="-285750" algn="l">
              <a:buFont typeface="Arial" panose="020B0604020202020204" pitchFamily="34" charset="0"/>
              <a:buChar char="•"/>
            </a:pPr>
            <a:r>
              <a:rPr lang="en-US" dirty="0"/>
              <a:t>You may request the W-9 process by sending the vendor name and email contact information to the Student Services Manager at </a:t>
            </a:r>
            <a:r>
              <a:rPr lang="en-US" dirty="0">
                <a:hlinkClick r:id="rId3"/>
              </a:rPr>
              <a:t>law-eaf@uidaho.edu</a:t>
            </a:r>
            <a:r>
              <a:rPr lang="en-US" dirty="0"/>
              <a:t>. </a:t>
            </a:r>
          </a:p>
        </p:txBody>
      </p:sp>
    </p:spTree>
    <p:extLst>
      <p:ext uri="{BB962C8B-B14F-4D97-AF65-F5344CB8AC3E}">
        <p14:creationId xmlns:p14="http://schemas.microsoft.com/office/powerpoint/2010/main" val="102311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81F7-343A-D4CC-D82E-97F8A83B3382}"/>
              </a:ext>
            </a:extLst>
          </p:cNvPr>
          <p:cNvSpPr>
            <a:spLocks noGrp="1"/>
          </p:cNvSpPr>
          <p:nvPr>
            <p:ph type="title"/>
          </p:nvPr>
        </p:nvSpPr>
        <p:spPr>
          <a:xfrm>
            <a:off x="913708" y="1053981"/>
            <a:ext cx="10353762" cy="1373024"/>
          </a:xfrm>
        </p:spPr>
        <p:txBody>
          <a:bodyPr>
            <a:normAutofit fontScale="90000"/>
          </a:bodyPr>
          <a:lstStyle/>
          <a:p>
            <a:pPr>
              <a:lnSpc>
                <a:spcPct val="120000"/>
              </a:lnSpc>
            </a:pPr>
            <a:r>
              <a:rPr lang="en-US" dirty="0"/>
              <a:t>Purchasing Cards are no longer allowed to be</a:t>
            </a:r>
            <a:br>
              <a:rPr lang="en-US" dirty="0"/>
            </a:br>
            <a:r>
              <a:rPr lang="en-US" dirty="0"/>
              <a:t>‘checked out’</a:t>
            </a:r>
            <a:br>
              <a:rPr lang="en-US" dirty="0"/>
            </a:br>
            <a:endParaRPr lang="en-US" dirty="0"/>
          </a:p>
        </p:txBody>
      </p:sp>
      <p:sp>
        <p:nvSpPr>
          <p:cNvPr id="4" name="Text Placeholder 3">
            <a:extLst>
              <a:ext uri="{FF2B5EF4-FFF2-40B4-BE49-F238E27FC236}">
                <a16:creationId xmlns:a16="http://schemas.microsoft.com/office/drawing/2014/main" id="{CF7D2396-BD8E-BA9A-C2B3-8CE18716A7DD}"/>
              </a:ext>
            </a:extLst>
          </p:cNvPr>
          <p:cNvSpPr>
            <a:spLocks noGrp="1"/>
          </p:cNvSpPr>
          <p:nvPr>
            <p:ph idx="1"/>
          </p:nvPr>
        </p:nvSpPr>
        <p:spPr>
          <a:xfrm>
            <a:off x="913795" y="2533650"/>
            <a:ext cx="10353675" cy="3714750"/>
          </a:xfrm>
        </p:spPr>
        <p:txBody>
          <a:bodyPr>
            <a:normAutofit fontScale="92500" lnSpcReduction="20000"/>
          </a:bodyPr>
          <a:lstStyle/>
          <a:p>
            <a:pPr marL="285750" indent="-285750" algn="l">
              <a:buFont typeface="Arial" panose="020B0604020202020204" pitchFamily="34" charset="0"/>
              <a:buChar char="•"/>
            </a:pPr>
            <a:r>
              <a:rPr lang="en-US" dirty="0"/>
              <a:t>Beginning Summer of 2023, Purchasing Cards are no longer an option for any purchase that requires “check out” of the physical card.</a:t>
            </a:r>
          </a:p>
          <a:p>
            <a:pPr marL="285750" indent="-285750" algn="l">
              <a:buFont typeface="Arial" panose="020B0604020202020204" pitchFamily="34" charset="0"/>
              <a:buChar char="•"/>
            </a:pPr>
            <a:r>
              <a:rPr lang="en-US" dirty="0"/>
              <a:t>Fiscal staff are not allowed to check out their purchasing cards to anyone.</a:t>
            </a:r>
          </a:p>
          <a:p>
            <a:pPr marL="285750" indent="-285750" algn="l">
              <a:buFont typeface="Arial" panose="020B0604020202020204" pitchFamily="34" charset="0"/>
              <a:buChar char="•"/>
            </a:pPr>
            <a:r>
              <a:rPr lang="en-US" dirty="0"/>
              <a:t>This applies to all departments on campus (not just student based).</a:t>
            </a:r>
          </a:p>
          <a:p>
            <a:pPr marL="285750" indent="-285750" algn="l">
              <a:buFont typeface="Arial" panose="020B0604020202020204" pitchFamily="34" charset="0"/>
              <a:buChar char="•"/>
            </a:pPr>
            <a:r>
              <a:rPr lang="en-US" dirty="0"/>
              <a:t>If you think your purchase could be made with a P-Card remotely (such as online or over the phone), please include those details on the additional information part of the Funding Approval Request. We will do our best to work with your group while we navigate this limitation. </a:t>
            </a:r>
          </a:p>
          <a:p>
            <a:pPr marL="662850" lvl="1" indent="-285750">
              <a:buFont typeface="Arial" panose="020B0604020202020204" pitchFamily="34" charset="0"/>
              <a:buChar char="•"/>
            </a:pPr>
            <a:r>
              <a:rPr lang="en-US" dirty="0"/>
              <a:t>This is limited – most places can’t/won’t do tax-exempt online and we cannot have tax on our P-Cards.</a:t>
            </a:r>
          </a:p>
        </p:txBody>
      </p:sp>
    </p:spTree>
    <p:extLst>
      <p:ext uri="{BB962C8B-B14F-4D97-AF65-F5344CB8AC3E}">
        <p14:creationId xmlns:p14="http://schemas.microsoft.com/office/powerpoint/2010/main" val="428304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E512-E78D-4C41-8921-7597281C3E9F}"/>
              </a:ext>
            </a:extLst>
          </p:cNvPr>
          <p:cNvSpPr>
            <a:spLocks noGrp="1"/>
          </p:cNvSpPr>
          <p:nvPr>
            <p:ph type="title"/>
          </p:nvPr>
        </p:nvSpPr>
        <p:spPr/>
        <p:txBody>
          <a:bodyPr>
            <a:normAutofit fontScale="90000"/>
          </a:bodyPr>
          <a:lstStyle/>
          <a:p>
            <a:r>
              <a:rPr lang="en-US" dirty="0"/>
              <a:t>Other Considerations (University Resources)</a:t>
            </a:r>
          </a:p>
        </p:txBody>
      </p:sp>
      <p:sp>
        <p:nvSpPr>
          <p:cNvPr id="3" name="Content Placeholder 2">
            <a:extLst>
              <a:ext uri="{FF2B5EF4-FFF2-40B4-BE49-F238E27FC236}">
                <a16:creationId xmlns:a16="http://schemas.microsoft.com/office/drawing/2014/main" id="{AFB46CAB-47FD-453F-988D-7D5B5F4E6158}"/>
              </a:ext>
            </a:extLst>
          </p:cNvPr>
          <p:cNvSpPr>
            <a:spLocks noGrp="1"/>
          </p:cNvSpPr>
          <p:nvPr>
            <p:ph idx="1"/>
          </p:nvPr>
        </p:nvSpPr>
        <p:spPr/>
        <p:txBody>
          <a:bodyPr>
            <a:normAutofit lnSpcReduction="10000"/>
          </a:bodyPr>
          <a:lstStyle/>
          <a:p>
            <a:r>
              <a:rPr lang="en-US" dirty="0"/>
              <a:t>If you need to use the services of a University of Idaho entity, funds can be transferred under the INVOICE payment option.</a:t>
            </a:r>
          </a:p>
          <a:p>
            <a:pPr lvl="2"/>
            <a:r>
              <a:rPr lang="en-US" dirty="0"/>
              <a:t>This will require accounting index information. Include as much detail as possible on your Funding Approval Request and we will work with you if this is an option. </a:t>
            </a:r>
          </a:p>
          <a:p>
            <a:pPr lvl="2"/>
            <a:r>
              <a:rPr lang="en-US" dirty="0"/>
              <a:t>Indexes are not provided directly to Student Orgs rather we will complete the process with the department needing that information </a:t>
            </a:r>
          </a:p>
          <a:p>
            <a:pPr lvl="2"/>
            <a:r>
              <a:rPr lang="en-US" dirty="0"/>
              <a:t>This option works fabulous for the </a:t>
            </a:r>
            <a:r>
              <a:rPr lang="en-US" dirty="0" err="1"/>
              <a:t>VandalStore</a:t>
            </a:r>
            <a:r>
              <a:rPr lang="en-US" dirty="0"/>
              <a:t>!</a:t>
            </a:r>
          </a:p>
          <a:p>
            <a:r>
              <a:rPr lang="en-US" dirty="0"/>
              <a:t>Example- There is a setup fee to use rooms in other buildings on campus. The EAF would be submitted for the event and a transfer of funds can be coordinated.</a:t>
            </a:r>
          </a:p>
        </p:txBody>
      </p:sp>
    </p:spTree>
    <p:extLst>
      <p:ext uri="{BB962C8B-B14F-4D97-AF65-F5344CB8AC3E}">
        <p14:creationId xmlns:p14="http://schemas.microsoft.com/office/powerpoint/2010/main" val="2714364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F7E70FC5-1855-47AB-8CE1-CB3C873A8988}">
  <ds:schemaRefs>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6c05727-aa75-4e4a-9b5f-8a80a1165891"/>
    <ds:schemaRef ds:uri="71af3243-3dd4-4a8d-8c0d-dd76da1f02a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{A911D7AB-6DD2-4957-9FF3-69EFBD58F7BF}tf11665031_win32</Template>
  <TotalTime>8639</TotalTime>
  <Words>2214</Words>
  <Application>Microsoft Office PowerPoint</Application>
  <PresentationFormat>Widescreen</PresentationFormat>
  <Paragraphs>146</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Nova</vt:lpstr>
      <vt:lpstr>Arial Nova Light</vt:lpstr>
      <vt:lpstr>Calibri</vt:lpstr>
      <vt:lpstr>Candara</vt:lpstr>
      <vt:lpstr>Wingdings 2</vt:lpstr>
      <vt:lpstr>SlateVTI</vt:lpstr>
      <vt:lpstr>Fall 2023 Student Organization Funding for Clubs and How to Use it</vt:lpstr>
      <vt:lpstr>Club Funding Sources</vt:lpstr>
      <vt:lpstr>Other Considerations (Bank Accounts)</vt:lpstr>
      <vt:lpstr>SBA Funds</vt:lpstr>
      <vt:lpstr>Other Considerations (Cash Box)</vt:lpstr>
      <vt:lpstr>Funding Approval Process (EAFs)</vt:lpstr>
      <vt:lpstr>Available Payment Types</vt:lpstr>
      <vt:lpstr>Purchasing Cards are no longer allowed to be ‘checked out’ </vt:lpstr>
      <vt:lpstr>Other Considerations (University Resources)</vt:lpstr>
      <vt:lpstr>PowerPoint Presentation</vt:lpstr>
      <vt:lpstr>PowerPoint Presentation</vt:lpstr>
      <vt:lpstr>PowerPoint Presentation</vt:lpstr>
      <vt:lpstr>EAF and Special Circumstances</vt:lpstr>
      <vt:lpstr>Funding Approval Dos and Don’ts</vt:lpstr>
      <vt:lpstr>PowerPoint Presentation</vt:lpstr>
      <vt:lpstr>Alcohol Permits</vt:lpstr>
      <vt:lpstr>Contracts</vt:lpstr>
      <vt:lpstr>Finance Rules</vt:lpstr>
      <vt:lpstr>Room Requests</vt:lpstr>
      <vt:lpstr>Common Issues</vt:lpstr>
      <vt:lpstr>Common Issues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 Funding for Clubs</dc:title>
  <dc:creator>Shawn Cothren</dc:creator>
  <cp:lastModifiedBy>Becker, Christy (cbecker@uidaho.edu)</cp:lastModifiedBy>
  <cp:revision>34</cp:revision>
  <cp:lastPrinted>2023-08-25T20:06:42Z</cp:lastPrinted>
  <dcterms:created xsi:type="dcterms:W3CDTF">2021-09-30T21:18:24Z</dcterms:created>
  <dcterms:modified xsi:type="dcterms:W3CDTF">2023-08-28T19:44:38Z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