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305" r:id="rId1"/>
  </p:sldMasterIdLst>
  <p:notesMasterIdLst>
    <p:notesMasterId r:id="rId32"/>
  </p:notesMasterIdLst>
  <p:handoutMasterIdLst>
    <p:handoutMasterId r:id="rId33"/>
  </p:handoutMasterIdLst>
  <p:sldIdLst>
    <p:sldId id="324" r:id="rId2"/>
    <p:sldId id="316" r:id="rId3"/>
    <p:sldId id="317" r:id="rId4"/>
    <p:sldId id="318" r:id="rId5"/>
    <p:sldId id="288" r:id="rId6"/>
    <p:sldId id="289" r:id="rId7"/>
    <p:sldId id="290" r:id="rId8"/>
    <p:sldId id="291" r:id="rId9"/>
    <p:sldId id="292" r:id="rId10"/>
    <p:sldId id="295" r:id="rId11"/>
    <p:sldId id="322" r:id="rId12"/>
    <p:sldId id="297" r:id="rId13"/>
    <p:sldId id="298" r:id="rId14"/>
    <p:sldId id="299" r:id="rId15"/>
    <p:sldId id="300" r:id="rId16"/>
    <p:sldId id="301" r:id="rId17"/>
    <p:sldId id="306" r:id="rId18"/>
    <p:sldId id="307" r:id="rId19"/>
    <p:sldId id="308" r:id="rId20"/>
    <p:sldId id="309" r:id="rId21"/>
    <p:sldId id="310" r:id="rId22"/>
    <p:sldId id="311" r:id="rId23"/>
    <p:sldId id="312" r:id="rId24"/>
    <p:sldId id="313" r:id="rId25"/>
    <p:sldId id="314" r:id="rId26"/>
    <p:sldId id="315" r:id="rId27"/>
    <p:sldId id="319" r:id="rId28"/>
    <p:sldId id="321" r:id="rId29"/>
    <p:sldId id="320" r:id="rId30"/>
    <p:sldId id="325" r:id="rId31"/>
  </p:sldIdLst>
  <p:sldSz cx="9144000" cy="6858000" type="screen4x3"/>
  <p:notesSz cx="7010400" cy="9296400"/>
  <p:embeddedFontLst>
    <p:embeddedFont>
      <p:font typeface="Tw Cen MT" panose="020B0602020104020603"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Tahoma" panose="020B0604030504040204" pitchFamily="34" charset="0"/>
      <p:regular r:id="rId42"/>
      <p:bold r:id="rId43"/>
    </p:embeddedFont>
    <p:embeddedFont>
      <p:font typeface="Wingdings 2" panose="05020102010507070707" pitchFamily="18" charset="2"/>
      <p:regular r:id="rId44"/>
    </p:embeddedFont>
    <p:embeddedFont>
      <p:font typeface="ＭＳ Ｐゴシック" panose="020B0600070205080204" pitchFamily="34" charset="-128"/>
      <p:regular r:id="rId45"/>
    </p:embeddedFont>
    <p:embeddedFont>
      <p:font typeface="Constantia" panose="02030602050306030303" pitchFamily="18" charset="0"/>
      <p:regular r:id="rId46"/>
      <p:bold r:id="rId47"/>
      <p:italic r:id="rId48"/>
      <p:boldItalic r:id="rId49"/>
    </p:embeddedFont>
  </p:embeddedFontLst>
  <p:defaultTextStyle>
    <a:defPPr>
      <a:defRPr lang="en-US"/>
    </a:defPPr>
    <a:lvl1pPr algn="l" rtl="0" fontAlgn="base">
      <a:spcBef>
        <a:spcPct val="0"/>
      </a:spcBef>
      <a:spcAft>
        <a:spcPct val="0"/>
      </a:spcAft>
      <a:defRPr kern="1200">
        <a:solidFill>
          <a:schemeClr val="tx1"/>
        </a:solidFill>
        <a:latin typeface="Tahoma" charset="0"/>
        <a:ea typeface="ＭＳ Ｐゴシック" charset="-128"/>
        <a:cs typeface="+mn-cs"/>
      </a:defRPr>
    </a:lvl1pPr>
    <a:lvl2pPr marL="457200" algn="l" rtl="0" fontAlgn="base">
      <a:spcBef>
        <a:spcPct val="0"/>
      </a:spcBef>
      <a:spcAft>
        <a:spcPct val="0"/>
      </a:spcAft>
      <a:defRPr kern="1200">
        <a:solidFill>
          <a:schemeClr val="tx1"/>
        </a:solidFill>
        <a:latin typeface="Tahoma" charset="0"/>
        <a:ea typeface="ＭＳ Ｐゴシック" charset="-128"/>
        <a:cs typeface="+mn-cs"/>
      </a:defRPr>
    </a:lvl2pPr>
    <a:lvl3pPr marL="914400" algn="l" rtl="0" fontAlgn="base">
      <a:spcBef>
        <a:spcPct val="0"/>
      </a:spcBef>
      <a:spcAft>
        <a:spcPct val="0"/>
      </a:spcAft>
      <a:defRPr kern="1200">
        <a:solidFill>
          <a:schemeClr val="tx1"/>
        </a:solidFill>
        <a:latin typeface="Tahoma" charset="0"/>
        <a:ea typeface="ＭＳ Ｐゴシック" charset="-128"/>
        <a:cs typeface="+mn-cs"/>
      </a:defRPr>
    </a:lvl3pPr>
    <a:lvl4pPr marL="1371600" algn="l" rtl="0" fontAlgn="base">
      <a:spcBef>
        <a:spcPct val="0"/>
      </a:spcBef>
      <a:spcAft>
        <a:spcPct val="0"/>
      </a:spcAft>
      <a:defRPr kern="1200">
        <a:solidFill>
          <a:schemeClr val="tx1"/>
        </a:solidFill>
        <a:latin typeface="Tahoma" charset="0"/>
        <a:ea typeface="ＭＳ Ｐゴシック" charset="-128"/>
        <a:cs typeface="+mn-cs"/>
      </a:defRPr>
    </a:lvl4pPr>
    <a:lvl5pPr marL="1828800" algn="l" rtl="0" fontAlgn="base">
      <a:spcBef>
        <a:spcPct val="0"/>
      </a:spcBef>
      <a:spcAft>
        <a:spcPct val="0"/>
      </a:spcAft>
      <a:defRPr kern="1200">
        <a:solidFill>
          <a:schemeClr val="tx1"/>
        </a:solidFill>
        <a:latin typeface="Tahoma" charset="0"/>
        <a:ea typeface="ＭＳ Ｐゴシック" charset="-128"/>
        <a:cs typeface="+mn-cs"/>
      </a:defRPr>
    </a:lvl5pPr>
    <a:lvl6pPr marL="2286000" algn="l" defTabSz="914400" rtl="0" eaLnBrk="1" latinLnBrk="0" hangingPunct="1">
      <a:defRPr kern="1200">
        <a:solidFill>
          <a:schemeClr val="tx1"/>
        </a:solidFill>
        <a:latin typeface="Tahoma" charset="0"/>
        <a:ea typeface="ＭＳ Ｐゴシック" charset="-128"/>
        <a:cs typeface="+mn-cs"/>
      </a:defRPr>
    </a:lvl6pPr>
    <a:lvl7pPr marL="2743200" algn="l" defTabSz="914400" rtl="0" eaLnBrk="1" latinLnBrk="0" hangingPunct="1">
      <a:defRPr kern="1200">
        <a:solidFill>
          <a:schemeClr val="tx1"/>
        </a:solidFill>
        <a:latin typeface="Tahoma" charset="0"/>
        <a:ea typeface="ＭＳ Ｐゴシック" charset="-128"/>
        <a:cs typeface="+mn-cs"/>
      </a:defRPr>
    </a:lvl7pPr>
    <a:lvl8pPr marL="3200400" algn="l" defTabSz="914400" rtl="0" eaLnBrk="1" latinLnBrk="0" hangingPunct="1">
      <a:defRPr kern="1200">
        <a:solidFill>
          <a:schemeClr val="tx1"/>
        </a:solidFill>
        <a:latin typeface="Tahoma" charset="0"/>
        <a:ea typeface="ＭＳ Ｐゴシック" charset="-128"/>
        <a:cs typeface="+mn-cs"/>
      </a:defRPr>
    </a:lvl8pPr>
    <a:lvl9pPr marL="3657600" algn="l" defTabSz="914400" rtl="0" eaLnBrk="1" latinLnBrk="0" hangingPunct="1">
      <a:defRPr kern="1200">
        <a:solidFill>
          <a:schemeClr val="tx1"/>
        </a:solidFill>
        <a:latin typeface="Tahom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a:srgbClr val="CC0000"/>
    <a:srgbClr val="FF6600"/>
    <a:srgbClr val="A50021"/>
    <a:srgbClr val="E87B52"/>
    <a:srgbClr val="CC3300"/>
    <a:srgbClr val="00B0F0"/>
    <a:srgbClr val="FFFF00"/>
    <a:srgbClr val="00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1" autoAdjust="0"/>
    <p:restoredTop sz="85286" autoAdjust="0"/>
  </p:normalViewPr>
  <p:slideViewPr>
    <p:cSldViewPr>
      <p:cViewPr>
        <p:scale>
          <a:sx n="70" d="100"/>
          <a:sy n="70" d="100"/>
        </p:scale>
        <p:origin x="-18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0" d="100"/>
          <a:sy n="60" d="100"/>
        </p:scale>
        <p:origin x="-3336" y="-2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Gary\My%20Documents\aquastats\world%20seafood%20supply%20slide%2010%20LESSON%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Gary\My%20Documents\SeaFood\TOP%2010%20List%202001%20to%202009.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Gary\My%20Documents\SeaFood\TOP%2010%20List%202001%20to%202009.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latin typeface="Tw Cen MT" panose="020B0602020104020603" pitchFamily="34" charset="0"/>
              </a:rPr>
              <a:t>FAO World Fisheries and Aquaculture Production (mmt)</a:t>
            </a:r>
          </a:p>
        </c:rich>
      </c:tx>
      <c:layout>
        <c:manualLayout>
          <c:xMode val="edge"/>
          <c:yMode val="edge"/>
          <c:x val="0.15069442939021413"/>
          <c:y val="1.9736844150108181E-3"/>
        </c:manualLayout>
      </c:layout>
      <c:overlay val="0"/>
    </c:title>
    <c:autoTitleDeleted val="0"/>
    <c:plotArea>
      <c:layout/>
      <c:barChart>
        <c:barDir val="col"/>
        <c:grouping val="clustered"/>
        <c:varyColors val="0"/>
        <c:ser>
          <c:idx val="0"/>
          <c:order val="0"/>
          <c:tx>
            <c:strRef>
              <c:f>Sheet1!$C$48</c:f>
              <c:strCache>
                <c:ptCount val="1"/>
                <c:pt idx="0">
                  <c:v>aquaculture</c:v>
                </c:pt>
              </c:strCache>
            </c:strRef>
          </c:tx>
          <c:invertIfNegative val="0"/>
          <c:cat>
            <c:numRef>
              <c:f>Sheet1!$B$49:$B$64</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Sheet1!$C$49:$C$64</c:f>
              <c:numCache>
                <c:formatCode>0.0</c:formatCode>
                <c:ptCount val="16"/>
                <c:pt idx="0">
                  <c:v>26.7</c:v>
                </c:pt>
                <c:pt idx="1">
                  <c:v>28.6</c:v>
                </c:pt>
                <c:pt idx="2">
                  <c:v>30.6</c:v>
                </c:pt>
                <c:pt idx="3">
                  <c:v>33.4</c:v>
                </c:pt>
                <c:pt idx="4">
                  <c:v>35.5</c:v>
                </c:pt>
                <c:pt idx="5">
                  <c:v>37.9</c:v>
                </c:pt>
                <c:pt idx="6">
                  <c:v>40.4</c:v>
                </c:pt>
                <c:pt idx="7">
                  <c:v>42.7</c:v>
                </c:pt>
                <c:pt idx="8">
                  <c:v>41.9</c:v>
                </c:pt>
                <c:pt idx="9">
                  <c:v>44.3</c:v>
                </c:pt>
                <c:pt idx="10">
                  <c:v>47.3</c:v>
                </c:pt>
                <c:pt idx="11">
                  <c:v>49.9</c:v>
                </c:pt>
                <c:pt idx="12">
                  <c:v>52.9</c:v>
                </c:pt>
                <c:pt idx="13">
                  <c:v>55.7</c:v>
                </c:pt>
                <c:pt idx="14">
                  <c:v>59.9</c:v>
                </c:pt>
                <c:pt idx="15">
                  <c:v>63.6</c:v>
                </c:pt>
              </c:numCache>
            </c:numRef>
          </c:val>
        </c:ser>
        <c:ser>
          <c:idx val="1"/>
          <c:order val="1"/>
          <c:tx>
            <c:v>capture</c:v>
          </c:tx>
          <c:invertIfNegative val="0"/>
          <c:cat>
            <c:numRef>
              <c:f>Sheet1!$B$49:$B$64</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Sheet1!$D$49:$D$64</c:f>
              <c:numCache>
                <c:formatCode>0.0</c:formatCode>
                <c:ptCount val="16"/>
                <c:pt idx="0">
                  <c:v>61.3</c:v>
                </c:pt>
                <c:pt idx="1">
                  <c:v>62.2</c:v>
                </c:pt>
                <c:pt idx="2">
                  <c:v>63.1</c:v>
                </c:pt>
                <c:pt idx="3">
                  <c:v>62</c:v>
                </c:pt>
                <c:pt idx="4">
                  <c:v>61.4</c:v>
                </c:pt>
                <c:pt idx="5">
                  <c:v>61.8</c:v>
                </c:pt>
                <c:pt idx="6">
                  <c:v>60.3</c:v>
                </c:pt>
                <c:pt idx="7">
                  <c:v>60.7</c:v>
                </c:pt>
                <c:pt idx="8">
                  <c:v>62.500000000000007</c:v>
                </c:pt>
                <c:pt idx="9">
                  <c:v>63</c:v>
                </c:pt>
                <c:pt idx="10">
                  <c:v>67</c:v>
                </c:pt>
                <c:pt idx="11">
                  <c:v>67.3</c:v>
                </c:pt>
                <c:pt idx="12">
                  <c:v>66.8</c:v>
                </c:pt>
                <c:pt idx="13">
                  <c:v>67.8</c:v>
                </c:pt>
                <c:pt idx="14">
                  <c:v>68.400000000000006</c:v>
                </c:pt>
                <c:pt idx="15">
                  <c:v>67.2</c:v>
                </c:pt>
              </c:numCache>
            </c:numRef>
          </c:val>
        </c:ser>
        <c:ser>
          <c:idx val="2"/>
          <c:order val="2"/>
          <c:tx>
            <c:v>non-food</c:v>
          </c:tx>
          <c:invertIfNegative val="0"/>
          <c:cat>
            <c:numRef>
              <c:f>Sheet1!$B$49:$B$64</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Sheet1!$E$49:$E$64</c:f>
              <c:numCache>
                <c:formatCode>0.0</c:formatCode>
                <c:ptCount val="16"/>
                <c:pt idx="0">
                  <c:v>32.200000000000003</c:v>
                </c:pt>
                <c:pt idx="1">
                  <c:v>31.7</c:v>
                </c:pt>
                <c:pt idx="2">
                  <c:v>24.6</c:v>
                </c:pt>
                <c:pt idx="3">
                  <c:v>31.8</c:v>
                </c:pt>
                <c:pt idx="4">
                  <c:v>34.200000000000003</c:v>
                </c:pt>
                <c:pt idx="5">
                  <c:v>31.3</c:v>
                </c:pt>
                <c:pt idx="6">
                  <c:v>32.9</c:v>
                </c:pt>
                <c:pt idx="7">
                  <c:v>29.8</c:v>
                </c:pt>
                <c:pt idx="8">
                  <c:v>29.8</c:v>
                </c:pt>
                <c:pt idx="9">
                  <c:v>29.1</c:v>
                </c:pt>
                <c:pt idx="10">
                  <c:v>23</c:v>
                </c:pt>
                <c:pt idx="11">
                  <c:v>23</c:v>
                </c:pt>
                <c:pt idx="12">
                  <c:v>22.9</c:v>
                </c:pt>
                <c:pt idx="13">
                  <c:v>21.8</c:v>
                </c:pt>
                <c:pt idx="14">
                  <c:v>20.2</c:v>
                </c:pt>
                <c:pt idx="15">
                  <c:v>23.2</c:v>
                </c:pt>
              </c:numCache>
            </c:numRef>
          </c:val>
        </c:ser>
        <c:ser>
          <c:idx val="3"/>
          <c:order val="3"/>
          <c:tx>
            <c:v>total</c:v>
          </c:tx>
          <c:invertIfNegative val="0"/>
          <c:cat>
            <c:numRef>
              <c:f>Sheet1!$B$49:$B$64</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Sheet1!$F$49:$F$64</c:f>
              <c:numCache>
                <c:formatCode>0.0</c:formatCode>
                <c:ptCount val="16"/>
                <c:pt idx="0">
                  <c:v>88</c:v>
                </c:pt>
                <c:pt idx="1">
                  <c:v>90.800000000000011</c:v>
                </c:pt>
                <c:pt idx="2">
                  <c:v>93.7</c:v>
                </c:pt>
                <c:pt idx="3">
                  <c:v>95.4</c:v>
                </c:pt>
                <c:pt idx="4">
                  <c:v>96.9</c:v>
                </c:pt>
                <c:pt idx="5">
                  <c:v>99.699999999999989</c:v>
                </c:pt>
                <c:pt idx="6">
                  <c:v>100.69999999999999</c:v>
                </c:pt>
                <c:pt idx="7">
                  <c:v>103.4</c:v>
                </c:pt>
                <c:pt idx="8">
                  <c:v>104.4</c:v>
                </c:pt>
                <c:pt idx="9">
                  <c:v>107.3</c:v>
                </c:pt>
                <c:pt idx="10">
                  <c:v>114.3</c:v>
                </c:pt>
                <c:pt idx="11">
                  <c:v>117.19999999999999</c:v>
                </c:pt>
                <c:pt idx="12">
                  <c:v>119.69999999999999</c:v>
                </c:pt>
                <c:pt idx="13">
                  <c:v>123.5</c:v>
                </c:pt>
                <c:pt idx="14">
                  <c:v>128.30000000000001</c:v>
                </c:pt>
                <c:pt idx="15">
                  <c:v>130.80000000000001</c:v>
                </c:pt>
              </c:numCache>
            </c:numRef>
          </c:val>
        </c:ser>
        <c:dLbls>
          <c:showLegendKey val="0"/>
          <c:showVal val="0"/>
          <c:showCatName val="0"/>
          <c:showSerName val="0"/>
          <c:showPercent val="0"/>
          <c:showBubbleSize val="0"/>
        </c:dLbls>
        <c:gapWidth val="0"/>
        <c:axId val="20605568"/>
        <c:axId val="24018944"/>
      </c:barChart>
      <c:lineChart>
        <c:grouping val="standard"/>
        <c:varyColors val="0"/>
        <c:ser>
          <c:idx val="4"/>
          <c:order val="4"/>
          <c:tx>
            <c:strRef>
              <c:f>Sheet1!$G$48</c:f>
              <c:strCache>
                <c:ptCount val="1"/>
                <c:pt idx="0">
                  <c:v>% aquaculture</c:v>
                </c:pt>
              </c:strCache>
            </c:strRef>
          </c:tx>
          <c:marker>
            <c:symbol val="none"/>
          </c:marker>
          <c:val>
            <c:numRef>
              <c:f>Sheet1!$G$49:$G$64</c:f>
              <c:numCache>
                <c:formatCode>0.00</c:formatCode>
                <c:ptCount val="16"/>
                <c:pt idx="0">
                  <c:v>30.34090909090909</c:v>
                </c:pt>
                <c:pt idx="1">
                  <c:v>31.49779735682819</c:v>
                </c:pt>
                <c:pt idx="2">
                  <c:v>32.657417289220916</c:v>
                </c:pt>
                <c:pt idx="3">
                  <c:v>35.010482180293494</c:v>
                </c:pt>
                <c:pt idx="4">
                  <c:v>36.635706914344688</c:v>
                </c:pt>
                <c:pt idx="5">
                  <c:v>38.014042126379138</c:v>
                </c:pt>
                <c:pt idx="6">
                  <c:v>40.119165839126119</c:v>
                </c:pt>
                <c:pt idx="7">
                  <c:v>41.295938104448744</c:v>
                </c:pt>
                <c:pt idx="8">
                  <c:v>40.134099616858229</c:v>
                </c:pt>
                <c:pt idx="9">
                  <c:v>41.286113699906799</c:v>
                </c:pt>
                <c:pt idx="10">
                  <c:v>41.382327209098861</c:v>
                </c:pt>
                <c:pt idx="11">
                  <c:v>42.576791808873722</c:v>
                </c:pt>
                <c:pt idx="12">
                  <c:v>44.193817878028405</c:v>
                </c:pt>
                <c:pt idx="13">
                  <c:v>45.10121457489879</c:v>
                </c:pt>
                <c:pt idx="14">
                  <c:v>46.687451286048322</c:v>
                </c:pt>
                <c:pt idx="15">
                  <c:v>48.62385321100917</c:v>
                </c:pt>
              </c:numCache>
            </c:numRef>
          </c:val>
          <c:smooth val="0"/>
        </c:ser>
        <c:dLbls>
          <c:showLegendKey val="0"/>
          <c:showVal val="0"/>
          <c:showCatName val="0"/>
          <c:showSerName val="0"/>
          <c:showPercent val="0"/>
          <c:showBubbleSize val="0"/>
        </c:dLbls>
        <c:marker val="1"/>
        <c:smooth val="0"/>
        <c:axId val="69613440"/>
        <c:axId val="29568000"/>
      </c:lineChart>
      <c:catAx>
        <c:axId val="20605568"/>
        <c:scaling>
          <c:orientation val="minMax"/>
        </c:scaling>
        <c:delete val="0"/>
        <c:axPos val="b"/>
        <c:numFmt formatCode="General" sourceLinked="1"/>
        <c:majorTickMark val="out"/>
        <c:minorTickMark val="none"/>
        <c:tickLblPos val="nextTo"/>
        <c:txPr>
          <a:bodyPr rot="2700000"/>
          <a:lstStyle/>
          <a:p>
            <a:pPr>
              <a:defRPr sz="1600">
                <a:latin typeface="Tw Cen MT" panose="020B0602020104020603" pitchFamily="34" charset="0"/>
              </a:defRPr>
            </a:pPr>
            <a:endParaRPr lang="en-US"/>
          </a:p>
        </c:txPr>
        <c:crossAx val="24018944"/>
        <c:crosses val="autoZero"/>
        <c:auto val="1"/>
        <c:lblAlgn val="ctr"/>
        <c:lblOffset val="100"/>
        <c:tickLblSkip val="1"/>
        <c:noMultiLvlLbl val="0"/>
      </c:catAx>
      <c:valAx>
        <c:axId val="24018944"/>
        <c:scaling>
          <c:orientation val="minMax"/>
          <c:max val="140"/>
        </c:scaling>
        <c:delete val="0"/>
        <c:axPos val="l"/>
        <c:majorGridlines/>
        <c:numFmt formatCode="0" sourceLinked="0"/>
        <c:majorTickMark val="out"/>
        <c:minorTickMark val="none"/>
        <c:tickLblPos val="nextTo"/>
        <c:txPr>
          <a:bodyPr/>
          <a:lstStyle/>
          <a:p>
            <a:pPr>
              <a:defRPr sz="1600">
                <a:latin typeface="Tw Cen MT" panose="020B0602020104020603" pitchFamily="34" charset="0"/>
              </a:defRPr>
            </a:pPr>
            <a:endParaRPr lang="en-US"/>
          </a:p>
        </c:txPr>
        <c:crossAx val="20605568"/>
        <c:crosses val="autoZero"/>
        <c:crossBetween val="between"/>
        <c:majorUnit val="10"/>
        <c:minorUnit val="5"/>
      </c:valAx>
      <c:valAx>
        <c:axId val="29568000"/>
        <c:scaling>
          <c:orientation val="minMax"/>
        </c:scaling>
        <c:delete val="0"/>
        <c:axPos val="r"/>
        <c:numFmt formatCode="#,##0" sourceLinked="0"/>
        <c:majorTickMark val="out"/>
        <c:minorTickMark val="none"/>
        <c:tickLblPos val="nextTo"/>
        <c:txPr>
          <a:bodyPr/>
          <a:lstStyle/>
          <a:p>
            <a:pPr>
              <a:defRPr sz="1600">
                <a:latin typeface="Tw Cen MT" panose="020B0602020104020603" pitchFamily="34" charset="0"/>
              </a:defRPr>
            </a:pPr>
            <a:endParaRPr lang="en-US"/>
          </a:p>
        </c:txPr>
        <c:crossAx val="69613440"/>
        <c:crosses val="max"/>
        <c:crossBetween val="between"/>
      </c:valAx>
      <c:catAx>
        <c:axId val="69613440"/>
        <c:scaling>
          <c:orientation val="minMax"/>
        </c:scaling>
        <c:delete val="1"/>
        <c:axPos val="b"/>
        <c:majorTickMark val="out"/>
        <c:minorTickMark val="none"/>
        <c:tickLblPos val="nextTo"/>
        <c:crossAx val="29568000"/>
        <c:crosses val="autoZero"/>
        <c:auto val="1"/>
        <c:lblAlgn val="ctr"/>
        <c:lblOffset val="100"/>
        <c:noMultiLvlLbl val="0"/>
      </c:catAx>
    </c:plotArea>
    <c:legend>
      <c:legendPos val="t"/>
      <c:layout/>
      <c:overlay val="0"/>
      <c:txPr>
        <a:bodyPr/>
        <a:lstStyle/>
        <a:p>
          <a:pPr>
            <a:defRPr sz="1800">
              <a:latin typeface="Tw Cen MT" panose="020B0602020104020603"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eaLnBrk="1" fontAlgn="base" latinLnBrk="0" hangingPunct="1">
              <a:spcBef>
                <a:spcPct val="0"/>
              </a:spcBef>
              <a:spcAft>
                <a:spcPct val="0"/>
              </a:spcAft>
              <a:buNone/>
              <a:defRPr kumimoji="0" lang="en-US" sz="4400" b="1" kern="0" baseline="0" dirty="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defRPr>
            </a:pPr>
            <a:r>
              <a:rPr kumimoji="0" lang="en-US" sz="4400" b="1" kern="0" baseline="0" dirty="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U.S. Per Capita </a:t>
            </a:r>
            <a:endParaRPr kumimoji="0" lang="en-US" sz="1600" b="1" kern="0" baseline="0" dirty="0" smtClean="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endParaRPr>
          </a:p>
          <a:p>
            <a:pPr algn="ctr" rtl="0" eaLnBrk="1" fontAlgn="base" latinLnBrk="0" hangingPunct="1">
              <a:spcBef>
                <a:spcPct val="0"/>
              </a:spcBef>
              <a:spcAft>
                <a:spcPct val="0"/>
              </a:spcAft>
              <a:buNone/>
              <a:defRPr kumimoji="0" lang="en-US" sz="4400" b="1" kern="0" baseline="0" dirty="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defRPr>
            </a:pPr>
            <a:endParaRPr kumimoji="0" lang="en-US" sz="1600" b="1" kern="0" baseline="0" dirty="0" smtClean="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endParaRPr>
          </a:p>
          <a:p>
            <a:pPr algn="ctr" rtl="0" eaLnBrk="1" fontAlgn="base" latinLnBrk="0" hangingPunct="1">
              <a:spcBef>
                <a:spcPct val="0"/>
              </a:spcBef>
              <a:spcAft>
                <a:spcPct val="0"/>
              </a:spcAft>
              <a:buNone/>
              <a:defRPr kumimoji="0" lang="en-US" sz="4400" b="1" kern="0" baseline="0" dirty="0">
                <a:ln>
                  <a:noFill/>
                </a:ln>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defRPr>
            </a:pPr>
            <a:r>
              <a:rPr kumimoji="0" lang="en-US" sz="2800" b="1" kern="0" baseline="0" dirty="0" smtClean="0">
                <a:ln>
                  <a:noFill/>
                </a:ln>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Seafood Consumption  </a:t>
            </a:r>
            <a:r>
              <a:rPr kumimoji="0" lang="en-US" sz="2800" b="1" kern="0" baseline="0" dirty="0">
                <a:ln>
                  <a:noFill/>
                </a:ln>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(lbs.)</a:t>
            </a:r>
          </a:p>
        </c:rich>
      </c:tx>
      <c:layout>
        <c:manualLayout>
          <c:xMode val="edge"/>
          <c:yMode val="edge"/>
          <c:x val="0.17937434044971182"/>
          <c:y val="0"/>
        </c:manualLayout>
      </c:layout>
      <c:overlay val="0"/>
    </c:title>
    <c:autoTitleDeleted val="0"/>
    <c:plotArea>
      <c:layout>
        <c:manualLayout>
          <c:layoutTarget val="inner"/>
          <c:xMode val="edge"/>
          <c:yMode val="edge"/>
          <c:x val="5.935118290626043E-2"/>
          <c:y val="0.27729260512003784"/>
          <c:w val="0.91445598939307848"/>
          <c:h val="0.60539815790438611"/>
        </c:manualLayout>
      </c:layout>
      <c:barChart>
        <c:barDir val="col"/>
        <c:grouping val="clustered"/>
        <c:varyColors val="0"/>
        <c:ser>
          <c:idx val="0"/>
          <c:order val="0"/>
          <c:tx>
            <c:v>per capita consumption</c:v>
          </c:tx>
          <c:spPr>
            <a:solidFill>
              <a:srgbClr val="10CF9B">
                <a:lumMod val="75000"/>
              </a:srgbClr>
            </a:solidFill>
            <a:ln w="38100">
              <a:solidFill>
                <a:schemeClr val="tx1"/>
              </a:solidFill>
            </a:ln>
          </c:spPr>
          <c:invertIfNegative val="0"/>
          <c:cat>
            <c:numRef>
              <c:f>Sheet1!$D$47:$D$68</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Sheet1!$E$47:$E$68</c:f>
              <c:numCache>
                <c:formatCode>General</c:formatCode>
                <c:ptCount val="22"/>
                <c:pt idx="0">
                  <c:v>15</c:v>
                </c:pt>
                <c:pt idx="1">
                  <c:v>14.9</c:v>
                </c:pt>
                <c:pt idx="2">
                  <c:v>14.8</c:v>
                </c:pt>
                <c:pt idx="3">
                  <c:v>15</c:v>
                </c:pt>
                <c:pt idx="4">
                  <c:v>15.2</c:v>
                </c:pt>
                <c:pt idx="5">
                  <c:v>15</c:v>
                </c:pt>
                <c:pt idx="6">
                  <c:v>14.8</c:v>
                </c:pt>
                <c:pt idx="7">
                  <c:v>14.6</c:v>
                </c:pt>
                <c:pt idx="8">
                  <c:v>14.9</c:v>
                </c:pt>
                <c:pt idx="9">
                  <c:v>15.4</c:v>
                </c:pt>
                <c:pt idx="10">
                  <c:v>15.6</c:v>
                </c:pt>
                <c:pt idx="11">
                  <c:v>14.8</c:v>
                </c:pt>
                <c:pt idx="12">
                  <c:v>15.6</c:v>
                </c:pt>
                <c:pt idx="13">
                  <c:v>16.3</c:v>
                </c:pt>
                <c:pt idx="14">
                  <c:v>16.600000000000001</c:v>
                </c:pt>
                <c:pt idx="15">
                  <c:v>16.2</c:v>
                </c:pt>
                <c:pt idx="16">
                  <c:v>16.5</c:v>
                </c:pt>
                <c:pt idx="17">
                  <c:v>16.3</c:v>
                </c:pt>
                <c:pt idx="18">
                  <c:v>16</c:v>
                </c:pt>
                <c:pt idx="19">
                  <c:v>16</c:v>
                </c:pt>
                <c:pt idx="20">
                  <c:v>15.8</c:v>
                </c:pt>
                <c:pt idx="21">
                  <c:v>15</c:v>
                </c:pt>
              </c:numCache>
            </c:numRef>
          </c:val>
        </c:ser>
        <c:dLbls>
          <c:showLegendKey val="0"/>
          <c:showVal val="0"/>
          <c:showCatName val="0"/>
          <c:showSerName val="0"/>
          <c:showPercent val="0"/>
          <c:showBubbleSize val="0"/>
        </c:dLbls>
        <c:gapWidth val="33"/>
        <c:overlap val="54"/>
        <c:axId val="28721536"/>
        <c:axId val="28723072"/>
      </c:barChart>
      <c:lineChart>
        <c:grouping val="standard"/>
        <c:varyColors val="0"/>
        <c:ser>
          <c:idx val="1"/>
          <c:order val="1"/>
          <c:tx>
            <c:v>average per capita consumption</c:v>
          </c:tx>
          <c:spPr>
            <a:ln w="50800"/>
          </c:spPr>
          <c:marker>
            <c:symbol val="none"/>
          </c:marker>
          <c:cat>
            <c:numRef>
              <c:f>Sheet1!$D$47:$D$68</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Sheet1!$H$47:$H$68</c:f>
              <c:numCache>
                <c:formatCode>0.00</c:formatCode>
                <c:ptCount val="22"/>
                <c:pt idx="0">
                  <c:v>15.468181818181819</c:v>
                </c:pt>
                <c:pt idx="1">
                  <c:v>15.468181818181819</c:v>
                </c:pt>
                <c:pt idx="2">
                  <c:v>15.468181818181819</c:v>
                </c:pt>
                <c:pt idx="3">
                  <c:v>15.468181818181819</c:v>
                </c:pt>
                <c:pt idx="4">
                  <c:v>15.468181818181819</c:v>
                </c:pt>
                <c:pt idx="5">
                  <c:v>15.468181818181819</c:v>
                </c:pt>
                <c:pt idx="6">
                  <c:v>15.468181818181819</c:v>
                </c:pt>
                <c:pt idx="7">
                  <c:v>15.468181818181819</c:v>
                </c:pt>
                <c:pt idx="8">
                  <c:v>15.468181818181819</c:v>
                </c:pt>
                <c:pt idx="9">
                  <c:v>15.468181818181819</c:v>
                </c:pt>
                <c:pt idx="10">
                  <c:v>15.468181818181819</c:v>
                </c:pt>
                <c:pt idx="11">
                  <c:v>15.468181818181819</c:v>
                </c:pt>
                <c:pt idx="12">
                  <c:v>15.468181818181819</c:v>
                </c:pt>
                <c:pt idx="13">
                  <c:v>15.468181818181819</c:v>
                </c:pt>
                <c:pt idx="14">
                  <c:v>15.468181818181819</c:v>
                </c:pt>
                <c:pt idx="15">
                  <c:v>15.468181818181819</c:v>
                </c:pt>
                <c:pt idx="16">
                  <c:v>15.468181818181819</c:v>
                </c:pt>
                <c:pt idx="17">
                  <c:v>15.468181818181819</c:v>
                </c:pt>
                <c:pt idx="18">
                  <c:v>15.468181818181819</c:v>
                </c:pt>
                <c:pt idx="19">
                  <c:v>15.468181818181819</c:v>
                </c:pt>
                <c:pt idx="20">
                  <c:v>15.468181818181819</c:v>
                </c:pt>
                <c:pt idx="21">
                  <c:v>15.468181818181819</c:v>
                </c:pt>
              </c:numCache>
            </c:numRef>
          </c:val>
          <c:smooth val="0"/>
        </c:ser>
        <c:dLbls>
          <c:showLegendKey val="0"/>
          <c:showVal val="0"/>
          <c:showCatName val="0"/>
          <c:showSerName val="0"/>
          <c:showPercent val="0"/>
          <c:showBubbleSize val="0"/>
        </c:dLbls>
        <c:marker val="1"/>
        <c:smooth val="0"/>
        <c:axId val="28721536"/>
        <c:axId val="28723072"/>
      </c:lineChart>
      <c:catAx>
        <c:axId val="28721536"/>
        <c:scaling>
          <c:orientation val="minMax"/>
        </c:scaling>
        <c:delete val="0"/>
        <c:axPos val="b"/>
        <c:numFmt formatCode="General" sourceLinked="1"/>
        <c:majorTickMark val="out"/>
        <c:minorTickMark val="none"/>
        <c:tickLblPos val="nextTo"/>
        <c:txPr>
          <a:bodyPr rot="2700000"/>
          <a:lstStyle/>
          <a:p>
            <a:pPr>
              <a:defRPr sz="1400">
                <a:latin typeface="Tw Cen MT" panose="020B0602020104020603" pitchFamily="34" charset="0"/>
              </a:defRPr>
            </a:pPr>
            <a:endParaRPr lang="en-US"/>
          </a:p>
        </c:txPr>
        <c:crossAx val="28723072"/>
        <c:crosses val="autoZero"/>
        <c:auto val="1"/>
        <c:lblAlgn val="ctr"/>
        <c:lblOffset val="100"/>
        <c:noMultiLvlLbl val="0"/>
      </c:catAx>
      <c:valAx>
        <c:axId val="28723072"/>
        <c:scaling>
          <c:orientation val="minMax"/>
          <c:min val="0"/>
        </c:scaling>
        <c:delete val="0"/>
        <c:axPos val="l"/>
        <c:majorGridlines/>
        <c:numFmt formatCode="#,##0" sourceLinked="0"/>
        <c:majorTickMark val="out"/>
        <c:minorTickMark val="none"/>
        <c:tickLblPos val="nextTo"/>
        <c:txPr>
          <a:bodyPr/>
          <a:lstStyle/>
          <a:p>
            <a:pPr>
              <a:defRPr sz="1800">
                <a:latin typeface="Tw Cen MT" panose="020B0602020104020603" pitchFamily="34" charset="0"/>
              </a:defRPr>
            </a:pPr>
            <a:endParaRPr lang="en-US"/>
          </a:p>
        </c:txPr>
        <c:crossAx val="28721536"/>
        <c:crosses val="autoZero"/>
        <c:crossBetween val="between"/>
        <c:majorUnit val="2"/>
      </c:valAx>
      <c:spPr>
        <a:ln>
          <a:solidFill>
            <a:schemeClr val="tx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t>Per Capita Consumption Top 6</a:t>
            </a:r>
            <a:r>
              <a:rPr lang="en-US" sz="1200" baseline="0" dirty="0"/>
              <a:t> Species (Lbs.) 2006 - 2011 </a:t>
            </a:r>
            <a:endParaRPr lang="en-US" sz="1200" dirty="0"/>
          </a:p>
        </c:rich>
      </c:tx>
      <c:layout/>
      <c:overlay val="0"/>
    </c:title>
    <c:autoTitleDeleted val="0"/>
    <c:plotArea>
      <c:layout>
        <c:manualLayout>
          <c:layoutTarget val="inner"/>
          <c:xMode val="edge"/>
          <c:yMode val="edge"/>
          <c:x val="0.11093219597550306"/>
          <c:y val="0.13148771699590184"/>
          <c:w val="0.80432502187226596"/>
          <c:h val="0.68734775751715249"/>
        </c:manualLayout>
      </c:layout>
      <c:barChart>
        <c:barDir val="col"/>
        <c:grouping val="clustered"/>
        <c:varyColors val="0"/>
        <c:ser>
          <c:idx val="3"/>
          <c:order val="0"/>
          <c:tx>
            <c:v>2006</c:v>
          </c:tx>
          <c:invertIfNegative val="0"/>
          <c:val>
            <c:numRef>
              <c:f>Sheet1!$C$17:$C$22</c:f>
              <c:numCache>
                <c:formatCode>General</c:formatCode>
                <c:ptCount val="6"/>
                <c:pt idx="0">
                  <c:v>4.4000000000000004</c:v>
                </c:pt>
                <c:pt idx="1">
                  <c:v>2.9</c:v>
                </c:pt>
                <c:pt idx="2">
                  <c:v>2.0259999999999998</c:v>
                </c:pt>
                <c:pt idx="3">
                  <c:v>1.639</c:v>
                </c:pt>
                <c:pt idx="4">
                  <c:v>0.996</c:v>
                </c:pt>
                <c:pt idx="5">
                  <c:v>0.96899999999999997</c:v>
                </c:pt>
              </c:numCache>
            </c:numRef>
          </c:val>
        </c:ser>
        <c:ser>
          <c:idx val="2"/>
          <c:order val="1"/>
          <c:tx>
            <c:v>2007</c:v>
          </c:tx>
          <c:invertIfNegative val="0"/>
          <c:val>
            <c:numRef>
              <c:f>Sheet1!$G$3:$G$8</c:f>
              <c:numCache>
                <c:formatCode>General</c:formatCode>
                <c:ptCount val="6"/>
                <c:pt idx="0">
                  <c:v>4.0999999999999996</c:v>
                </c:pt>
                <c:pt idx="1">
                  <c:v>2.7</c:v>
                </c:pt>
                <c:pt idx="2">
                  <c:v>2.3639999999999999</c:v>
                </c:pt>
                <c:pt idx="3">
                  <c:v>1.73</c:v>
                </c:pt>
                <c:pt idx="4">
                  <c:v>1.1419999999999999</c:v>
                </c:pt>
                <c:pt idx="5">
                  <c:v>0.876</c:v>
                </c:pt>
              </c:numCache>
            </c:numRef>
          </c:val>
        </c:ser>
        <c:ser>
          <c:idx val="1"/>
          <c:order val="2"/>
          <c:tx>
            <c:v>2008</c:v>
          </c:tx>
          <c:invertIfNegative val="0"/>
          <c:val>
            <c:numRef>
              <c:f>Sheet1!$E$3:$E$8</c:f>
              <c:numCache>
                <c:formatCode>General</c:formatCode>
                <c:ptCount val="6"/>
                <c:pt idx="0">
                  <c:v>4.0999999999999996</c:v>
                </c:pt>
                <c:pt idx="1">
                  <c:v>2.8</c:v>
                </c:pt>
                <c:pt idx="2">
                  <c:v>1.84</c:v>
                </c:pt>
                <c:pt idx="3">
                  <c:v>1.34</c:v>
                </c:pt>
                <c:pt idx="4">
                  <c:v>1.19</c:v>
                </c:pt>
                <c:pt idx="5">
                  <c:v>0.92</c:v>
                </c:pt>
              </c:numCache>
            </c:numRef>
          </c:val>
        </c:ser>
        <c:ser>
          <c:idx val="0"/>
          <c:order val="3"/>
          <c:tx>
            <c:v>2009</c:v>
          </c:tx>
          <c:invertIfNegative val="0"/>
          <c:cat>
            <c:strRef>
              <c:f>Sheet1!$B$3:$B$8</c:f>
              <c:strCache>
                <c:ptCount val="6"/>
                <c:pt idx="0">
                  <c:v>Shrimp</c:v>
                </c:pt>
                <c:pt idx="1">
                  <c:v>Canned Tuna</c:v>
                </c:pt>
                <c:pt idx="2">
                  <c:v>Salmon</c:v>
                </c:pt>
                <c:pt idx="3">
                  <c:v>Pollock</c:v>
                </c:pt>
                <c:pt idx="4">
                  <c:v>Tilapia</c:v>
                </c:pt>
                <c:pt idx="5">
                  <c:v>Catfish</c:v>
                </c:pt>
              </c:strCache>
            </c:strRef>
          </c:cat>
          <c:val>
            <c:numRef>
              <c:f>Sheet1!$C$3:$C$8</c:f>
              <c:numCache>
                <c:formatCode>General</c:formatCode>
                <c:ptCount val="6"/>
                <c:pt idx="0">
                  <c:v>4.0999999999999996</c:v>
                </c:pt>
                <c:pt idx="1">
                  <c:v>2.5</c:v>
                </c:pt>
                <c:pt idx="2">
                  <c:v>2.04</c:v>
                </c:pt>
                <c:pt idx="3">
                  <c:v>1.454</c:v>
                </c:pt>
                <c:pt idx="4">
                  <c:v>1.208</c:v>
                </c:pt>
                <c:pt idx="5">
                  <c:v>0.84899999999999998</c:v>
                </c:pt>
              </c:numCache>
            </c:numRef>
          </c:val>
        </c:ser>
        <c:ser>
          <c:idx val="4"/>
          <c:order val="4"/>
          <c:tx>
            <c:v>2010</c:v>
          </c:tx>
          <c:invertIfNegative val="0"/>
          <c:val>
            <c:numRef>
              <c:f>Sheet1!$AD$7:$AD$12</c:f>
              <c:numCache>
                <c:formatCode>General</c:formatCode>
                <c:ptCount val="6"/>
                <c:pt idx="0">
                  <c:v>4</c:v>
                </c:pt>
                <c:pt idx="1">
                  <c:v>2.7</c:v>
                </c:pt>
                <c:pt idx="2">
                  <c:v>2</c:v>
                </c:pt>
                <c:pt idx="3">
                  <c:v>1.19</c:v>
                </c:pt>
                <c:pt idx="4">
                  <c:v>1.45</c:v>
                </c:pt>
                <c:pt idx="5">
                  <c:v>0.8</c:v>
                </c:pt>
              </c:numCache>
            </c:numRef>
          </c:val>
        </c:ser>
        <c:ser>
          <c:idx val="5"/>
          <c:order val="5"/>
          <c:tx>
            <c:v>2011</c:v>
          </c:tx>
          <c:invertIfNegative val="0"/>
          <c:val>
            <c:numRef>
              <c:f>Sheet1!$C$97:$C$101</c:f>
              <c:numCache>
                <c:formatCode>General</c:formatCode>
                <c:ptCount val="5"/>
                <c:pt idx="0">
                  <c:v>4.2</c:v>
                </c:pt>
                <c:pt idx="1">
                  <c:v>2.6</c:v>
                </c:pt>
                <c:pt idx="2">
                  <c:v>1.952</c:v>
                </c:pt>
                <c:pt idx="3">
                  <c:v>1.3120000000000001</c:v>
                </c:pt>
                <c:pt idx="4">
                  <c:v>1.2869999999999999</c:v>
                </c:pt>
              </c:numCache>
            </c:numRef>
          </c:val>
        </c:ser>
        <c:dLbls>
          <c:showLegendKey val="0"/>
          <c:showVal val="0"/>
          <c:showCatName val="0"/>
          <c:showSerName val="0"/>
          <c:showPercent val="0"/>
          <c:showBubbleSize val="0"/>
        </c:dLbls>
        <c:gapWidth val="150"/>
        <c:axId val="20624896"/>
        <c:axId val="20626432"/>
      </c:barChart>
      <c:catAx>
        <c:axId val="20624896"/>
        <c:scaling>
          <c:orientation val="minMax"/>
        </c:scaling>
        <c:delete val="0"/>
        <c:axPos val="b"/>
        <c:majorTickMark val="out"/>
        <c:minorTickMark val="none"/>
        <c:tickLblPos val="nextTo"/>
        <c:txPr>
          <a:bodyPr/>
          <a:lstStyle/>
          <a:p>
            <a:pPr>
              <a:defRPr sz="1400"/>
            </a:pPr>
            <a:endParaRPr lang="en-US"/>
          </a:p>
        </c:txPr>
        <c:crossAx val="20626432"/>
        <c:crosses val="autoZero"/>
        <c:auto val="1"/>
        <c:lblAlgn val="ctr"/>
        <c:lblOffset val="100"/>
        <c:noMultiLvlLbl val="0"/>
      </c:catAx>
      <c:valAx>
        <c:axId val="20626432"/>
        <c:scaling>
          <c:orientation val="minMax"/>
          <c:max val="4.5"/>
        </c:scaling>
        <c:delete val="0"/>
        <c:axPos val="l"/>
        <c:majorGridlines>
          <c:spPr>
            <a:ln>
              <a:solidFill>
                <a:schemeClr val="tx1"/>
              </a:solidFill>
            </a:ln>
          </c:spPr>
        </c:majorGridlines>
        <c:numFmt formatCode="#,##0.00" sourceLinked="0"/>
        <c:majorTickMark val="out"/>
        <c:minorTickMark val="none"/>
        <c:tickLblPos val="nextTo"/>
        <c:txPr>
          <a:bodyPr/>
          <a:lstStyle/>
          <a:p>
            <a:pPr>
              <a:defRPr sz="1200"/>
            </a:pPr>
            <a:endParaRPr lang="en-US"/>
          </a:p>
        </c:txPr>
        <c:crossAx val="20624896"/>
        <c:crosses val="autoZero"/>
        <c:crossBetween val="between"/>
        <c:majorUnit val="0.5"/>
      </c:valAx>
      <c:spPr>
        <a:ln>
          <a:solidFill>
            <a:schemeClr val="tx1"/>
          </a:solidFill>
        </a:ln>
      </c:spPr>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v>Preferred Product Type 2011</c:v>
          </c:tx>
          <c:dLbls>
            <c:dLbl>
              <c:idx val="2"/>
              <c:layout/>
              <c:tx>
                <c:rich>
                  <a:bodyPr/>
                  <a:lstStyle/>
                  <a:p>
                    <a:pPr>
                      <a:defRPr sz="2000" b="1">
                        <a:effectLst/>
                        <a:latin typeface="Tw Cen MT" panose="020B0602020104020603" pitchFamily="34" charset="0"/>
                        <a:cs typeface="Tahoma" pitchFamily="34" charset="0"/>
                      </a:defRPr>
                    </a:pPr>
                    <a:r>
                      <a:rPr lang="en-US" sz="2800" dirty="0"/>
                      <a:t>2%</a:t>
                    </a:r>
                  </a:p>
                </c:rich>
              </c:tx>
              <c:numFmt formatCode="0%" sourceLinked="0"/>
              <c:spPr/>
              <c:dLblPos val="outEnd"/>
              <c:showLegendKey val="0"/>
              <c:showVal val="1"/>
              <c:showCatName val="0"/>
              <c:showSerName val="0"/>
              <c:showPercent val="0"/>
              <c:showBubbleSize val="0"/>
            </c:dLbl>
            <c:numFmt formatCode="0%" sourceLinked="0"/>
            <c:txPr>
              <a:bodyPr/>
              <a:lstStyle/>
              <a:p>
                <a:pPr>
                  <a:defRPr sz="2800" b="1">
                    <a:effectLst/>
                    <a:latin typeface="Tw Cen MT" panose="020B0602020104020603" pitchFamily="34" charset="0"/>
                    <a:cs typeface="Tahoma" pitchFamily="34" charset="0"/>
                  </a:defRPr>
                </a:pPr>
                <a:endParaRPr lang="en-US"/>
              </a:p>
            </c:txPr>
            <c:dLblPos val="outEnd"/>
            <c:showLegendKey val="0"/>
            <c:showVal val="1"/>
            <c:showCatName val="0"/>
            <c:showSerName val="0"/>
            <c:showPercent val="0"/>
            <c:showBubbleSize val="0"/>
            <c:showLeaderLines val="1"/>
          </c:dLbls>
          <c:cat>
            <c:strRef>
              <c:f>Sheet1!$L$86:$L$88</c:f>
              <c:strCache>
                <c:ptCount val="3"/>
                <c:pt idx="0">
                  <c:v>Fresh/frozen</c:v>
                </c:pt>
                <c:pt idx="1">
                  <c:v>Canned</c:v>
                </c:pt>
                <c:pt idx="2">
                  <c:v>Cured</c:v>
                </c:pt>
              </c:strCache>
            </c:strRef>
          </c:cat>
          <c:val>
            <c:numRef>
              <c:f>Sheet1!$P$86:$P$88</c:f>
              <c:numCache>
                <c:formatCode>0.00%</c:formatCode>
                <c:ptCount val="3"/>
                <c:pt idx="0">
                  <c:v>0.72185430463576161</c:v>
                </c:pt>
                <c:pt idx="1">
                  <c:v>0.25827814569536423</c:v>
                </c:pt>
                <c:pt idx="2">
                  <c:v>1.9867549668874173E-2</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rtl="0">
            <a:defRPr sz="2800">
              <a:latin typeface="Tw Cen MT" panose="020B0602020104020603" pitchFamily="34" charset="0"/>
              <a:cs typeface="Tahoma" pitchFamily="34"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dirty="0"/>
          </a:p>
        </p:txBody>
      </p:sp>
      <p:sp>
        <p:nvSpPr>
          <p:cNvPr id="3328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dirty="0"/>
          </a:p>
        </p:txBody>
      </p:sp>
      <p:sp>
        <p:nvSpPr>
          <p:cNvPr id="3328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dirty="0"/>
          </a:p>
        </p:txBody>
      </p:sp>
      <p:sp>
        <p:nvSpPr>
          <p:cNvPr id="3328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37547B5-A11A-46FC-8989-8B5E4BDF764D}" type="slidenum">
              <a:rPr lang="en-US"/>
              <a:pPr/>
              <a:t>‹#›</a:t>
            </a:fld>
            <a:endParaRPr lang="en-US" dirty="0"/>
          </a:p>
        </p:txBody>
      </p:sp>
    </p:spTree>
    <p:extLst>
      <p:ext uri="{BB962C8B-B14F-4D97-AF65-F5344CB8AC3E}">
        <p14:creationId xmlns:p14="http://schemas.microsoft.com/office/powerpoint/2010/main" val="235546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endParaRPr lang="en-US" dirty="0"/>
          </a:p>
        </p:txBody>
      </p:sp>
      <p:sp>
        <p:nvSpPr>
          <p:cNvPr id="206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6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endParaRPr lang="en-US" dirty="0"/>
          </a:p>
        </p:txBody>
      </p:sp>
      <p:sp>
        <p:nvSpPr>
          <p:cNvPr id="206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67B99E96-DF33-4CB1-9056-041A042FCCF8}" type="slidenum">
              <a:rPr lang="en-US"/>
              <a:pPr/>
              <a:t>‹#›</a:t>
            </a:fld>
            <a:endParaRPr lang="en-US" dirty="0"/>
          </a:p>
        </p:txBody>
      </p:sp>
    </p:spTree>
    <p:extLst>
      <p:ext uri="{BB962C8B-B14F-4D97-AF65-F5344CB8AC3E}">
        <p14:creationId xmlns:p14="http://schemas.microsoft.com/office/powerpoint/2010/main" val="3119750402"/>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100" kern="1200">
        <a:solidFill>
          <a:schemeClr val="tx1"/>
        </a:solidFill>
        <a:latin typeface="Tw Cen MT" panose="020B0602020104020603" pitchFamily="34" charset="0"/>
        <a:ea typeface="ＭＳ Ｐゴシック" charset="-128"/>
        <a:cs typeface="+mn-cs"/>
      </a:defRPr>
    </a:lvl1pPr>
    <a:lvl2pPr marL="457200" algn="l" rtl="0" eaLnBrk="0" fontAlgn="base" hangingPunct="0">
      <a:spcBef>
        <a:spcPts val="0"/>
      </a:spcBef>
      <a:spcAft>
        <a:spcPct val="0"/>
      </a:spcAft>
      <a:defRPr sz="1100" kern="1200">
        <a:solidFill>
          <a:schemeClr val="tx1"/>
        </a:solidFill>
        <a:latin typeface="Tw Cen MT" panose="020B0602020104020603" pitchFamily="34" charset="0"/>
        <a:ea typeface="ＭＳ Ｐゴシック" charset="-128"/>
        <a:cs typeface="+mn-cs"/>
      </a:defRPr>
    </a:lvl2pPr>
    <a:lvl3pPr marL="914400" algn="l" rtl="0" eaLnBrk="0" fontAlgn="base" hangingPunct="0">
      <a:spcBef>
        <a:spcPts val="0"/>
      </a:spcBef>
      <a:spcAft>
        <a:spcPct val="0"/>
      </a:spcAft>
      <a:defRPr sz="1100" kern="1200">
        <a:solidFill>
          <a:schemeClr val="tx1"/>
        </a:solidFill>
        <a:latin typeface="Tw Cen MT" panose="020B0602020104020603" pitchFamily="34" charset="0"/>
        <a:ea typeface="ＭＳ Ｐゴシック" charset="-128"/>
        <a:cs typeface="+mn-cs"/>
      </a:defRPr>
    </a:lvl3pPr>
    <a:lvl4pPr marL="1371600" algn="l" rtl="0" eaLnBrk="0" fontAlgn="base" hangingPunct="0">
      <a:spcBef>
        <a:spcPts val="0"/>
      </a:spcBef>
      <a:spcAft>
        <a:spcPct val="0"/>
      </a:spcAft>
      <a:defRPr sz="1100" kern="1200">
        <a:solidFill>
          <a:schemeClr val="tx1"/>
        </a:solidFill>
        <a:latin typeface="Tw Cen MT" panose="020B0602020104020603" pitchFamily="34" charset="0"/>
        <a:ea typeface="ＭＳ Ｐゴシック" charset="-128"/>
        <a:cs typeface="+mn-cs"/>
      </a:defRPr>
    </a:lvl4pPr>
    <a:lvl5pPr marL="1828800" algn="l" rtl="0" eaLnBrk="0" fontAlgn="base" hangingPunct="0">
      <a:spcBef>
        <a:spcPts val="0"/>
      </a:spcBef>
      <a:spcAft>
        <a:spcPct val="0"/>
      </a:spcAft>
      <a:defRPr sz="1100" kern="1200">
        <a:solidFill>
          <a:schemeClr val="tx1"/>
        </a:solidFill>
        <a:latin typeface="Tw Cen MT" panose="020B0602020104020603"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oodinsigh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lic.kr/p/62yrbU"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nd/2.0/" TargetMode="External"/><Relationship Id="rId5" Type="http://schemas.openxmlformats.org/officeDocument/2006/relationships/hyperlink" Target="https://flic.kr/p/8Z2muP" TargetMode="External"/><Relationship Id="rId4" Type="http://schemas.openxmlformats.org/officeDocument/2006/relationships/hyperlink" Target="https://creativecommons.org/licenses/by-nc/2.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31FE198E-B3E2-4830-BC34-6ED3B74BF44E}" type="slidenum">
              <a:rPr lang="en-US" sz="1200">
                <a:latin typeface="Arial" charset="0"/>
              </a:rPr>
              <a:pPr eaLnBrk="1" hangingPunct="1"/>
              <a:t>10</a:t>
            </a:fld>
            <a:endParaRPr lang="en-US" sz="1200" dirty="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Aquaculture </a:t>
            </a:r>
            <a:r>
              <a:rPr lang="en-US" dirty="0" smtClean="0"/>
              <a:t>(slide 10</a:t>
            </a:r>
            <a:r>
              <a:rPr lang="en-US" dirty="0" smtClean="0"/>
              <a:t>)</a:t>
            </a:r>
          </a:p>
          <a:p>
            <a:endParaRPr lang="en-US" dirty="0" smtClean="0"/>
          </a:p>
          <a:p>
            <a:r>
              <a:rPr lang="en-US" dirty="0" smtClean="0"/>
              <a:t>Aquaculture has become an increasingly important source of seafood. Aquaculture, or fish farming, is the production of aquatic animals and plants under controlled conditions for all or part of the life cycle. The propagation and rearing of aquatic species goes back several thousand years, but modern commercial aquaculture is a relatively recent phenomenon.</a:t>
            </a:r>
          </a:p>
          <a:p>
            <a:endParaRPr lang="en-US" dirty="0" smtClean="0"/>
          </a:p>
          <a:p>
            <a:r>
              <a:rPr lang="en-US" dirty="0" smtClean="0"/>
              <a:t>About 48% of the world’s seafood supply is now farm raised. Since 2000 aquaculture has accounted for worldwide growth in per capita supply as capture fisheries have declined. Between 1996 and 2011, world aquaculture production increased from 26.7 million metric tons to 63.6 million metric tons (58.9 to 140.2 billion pounds).</a:t>
            </a:r>
          </a:p>
          <a:p>
            <a:endParaRPr lang="en-US" dirty="0" smtClean="0"/>
          </a:p>
          <a:p>
            <a:r>
              <a:rPr lang="en-US" dirty="0" smtClean="0"/>
              <a:t>Aquaculture continues to be one of the fastest growing animal-food producing sectors in the world. Aquaculture will soon overtake capture fisheries as the primary source of seafood.</a:t>
            </a:r>
          </a:p>
          <a:p>
            <a:endParaRPr lang="en-US" dirty="0" smtClean="0"/>
          </a:p>
          <a:p>
            <a:r>
              <a:rPr lang="en-US" dirty="0" smtClean="0"/>
              <a:t>Common farm raised species available at restaurants and seafood markets include rainbow trout, catfish, salmon, shrimp, tilapia, clams, and oysters.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549275" y="4267200"/>
            <a:ext cx="5775325"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t>World Seafood Production </a:t>
            </a:r>
            <a:r>
              <a:rPr lang="en-US" sz="1100" dirty="0" smtClean="0"/>
              <a:t>(slide 11</a:t>
            </a:r>
            <a:r>
              <a:rPr lang="en-US" sz="1100" dirty="0" smtClean="0"/>
              <a:t>)</a:t>
            </a:r>
          </a:p>
          <a:p>
            <a:endParaRPr lang="en-US" sz="1100" dirty="0" smtClean="0"/>
          </a:p>
          <a:p>
            <a:r>
              <a:rPr lang="en-US" sz="1100" dirty="0" smtClean="0"/>
              <a:t>The majority of the world’s seafood supply still comes from capture fisheries; however, it is predicted that aquaculture production will surpass capture fisheries in volume sometime during 2013. Total world capture fisheries production decreased from 93.5 million metric tons (mmt) in 1996 and to 90.4 mmt in 2011. Not all of this was used for human consumption. About 30% of capture fisheries production serves non-food uses (green bars on graph), such as fish meal and fish oil for animal feeds and industrial uses. The amount of capture fisheries used for human food consumption has averaged around 63.9 mmt during the same period (red bars). The total supply for human consumption is represented by the purple bars (aquaculture + capture; does not include non-food fish).</a:t>
            </a:r>
          </a:p>
          <a:p>
            <a:endParaRPr lang="en-US" sz="1100" dirty="0" smtClean="0"/>
          </a:p>
          <a:p>
            <a:r>
              <a:rPr lang="en-US" sz="1100" dirty="0" smtClean="0"/>
              <a:t>The largest capture fishery of edible product in the U.S. (and the world) is Alaska pollock. Alaska pollock is marketed as fillets, minced blocks, and surimi, a starting material for imitation crab meat.</a:t>
            </a:r>
          </a:p>
          <a:p>
            <a:endParaRPr lang="en-US" sz="1100" dirty="0" smtClean="0"/>
          </a:p>
          <a:p>
            <a:r>
              <a:rPr lang="en-US" sz="1100" dirty="0" smtClean="0"/>
              <a:t>World capture fisheries production, including food and non-food use, has stayed relatively flat over this period, strongly suggesting we have reached the limit of what can be harvested from the oceans and inland waters of the world. Since 1996, capture fisheries landings have ranged from 87.7 to 95.6 million metric tons per year (193 to 210 billion pounds). Fluctuations are mostly due to the anchovy fishery, which is used for fish meal and fish oil production, and not to any increases in overall edible seafood supply. As the world population continues to grow, expansion of the global seafood supply will not likely come from capture fisheries.</a:t>
            </a:r>
          </a:p>
          <a:p>
            <a:endParaRPr lang="en-US" sz="1100" dirty="0" smtClean="0"/>
          </a:p>
          <a:p>
            <a:r>
              <a:rPr lang="en-US" sz="1100" dirty="0" smtClean="0"/>
              <a:t>Overall, the trend for the world’s seafood supply shows a stagnation or decline in capture fisheries, accompanied by an increase in aquaculture production. Since 1996, world aquaculture production has more than doubled (dark blue bars). Increased aquaculture production will be necessary to supply the world’s increasing demand for seafood. The light blue line represents the percent of the world’s seafood for consumption due to aquaculture.</a:t>
            </a:r>
          </a:p>
          <a:p>
            <a:endParaRPr lang="en-US" sz="1100" dirty="0" smtClean="0"/>
          </a:p>
          <a:p>
            <a:r>
              <a:rPr lang="en-US" sz="1100" dirty="0" smtClean="0"/>
              <a:t>FAO – Food and Agriculture Organization of the United Nations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9C961EB2-99CE-4926-AEEC-0CB6996F2C07}" type="slidenum">
              <a:rPr lang="en-US" sz="1200">
                <a:latin typeface="Arial" charset="0"/>
              </a:rPr>
              <a:pPr eaLnBrk="1" hangingPunct="1"/>
              <a:t>11</a:t>
            </a:fld>
            <a:endParaRPr lang="en-US" sz="120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6E59FF68-E5C9-48E8-8EBF-FE1C6BEF5B2E}" type="slidenum">
              <a:rPr lang="en-US" sz="1200">
                <a:latin typeface="Arial" charset="0"/>
              </a:rPr>
              <a:pPr eaLnBrk="1" hangingPunct="1"/>
              <a:t>12</a:t>
            </a:fld>
            <a:endParaRPr lang="en-US" sz="1200" dirty="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Advantages of Aquaculture </a:t>
            </a:r>
            <a:r>
              <a:rPr lang="en-US" dirty="0" smtClean="0"/>
              <a:t>(slide 12</a:t>
            </a:r>
            <a:r>
              <a:rPr lang="en-US" dirty="0" smtClean="0"/>
              <a:t>)</a:t>
            </a:r>
          </a:p>
          <a:p>
            <a:endParaRPr lang="en-US" dirty="0" smtClean="0"/>
          </a:p>
          <a:p>
            <a:r>
              <a:rPr lang="en-US" dirty="0" smtClean="0"/>
              <a:t>Aquaculture offers many advantages over capture fisheries. Unlike capture fisheries, which are typically seasonal, aquaculture production generally can offer a steady supply of product year round. A steady supply tends to moderate prices.</a:t>
            </a:r>
          </a:p>
          <a:p>
            <a:endParaRPr lang="en-US" dirty="0" smtClean="0"/>
          </a:p>
          <a:p>
            <a:r>
              <a:rPr lang="en-US" dirty="0" smtClean="0"/>
              <a:t>Due to greater control over feed and the culture environment, product quality is more consistent. Aquacultured animals are harvested when they reach market size and usually are size-graded to meet consumer demands. This ensures a more uniform product size.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264A6BE7-FB30-4808-9430-66264B507168}" type="slidenum">
              <a:rPr lang="en-US" sz="1200">
                <a:latin typeface="Arial" charset="0"/>
              </a:rPr>
              <a:pPr eaLnBrk="1" hangingPunct="1"/>
              <a:t>13</a:t>
            </a:fld>
            <a:endParaRPr lang="en-US" sz="12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 Aquaculture </a:t>
            </a:r>
            <a:r>
              <a:rPr lang="en-US" dirty="0" smtClean="0"/>
              <a:t>(slide 13</a:t>
            </a:r>
            <a:r>
              <a:rPr lang="en-US" dirty="0" smtClean="0"/>
              <a:t>)</a:t>
            </a:r>
          </a:p>
          <a:p>
            <a:endParaRPr lang="en-US" dirty="0" smtClean="0"/>
          </a:p>
          <a:p>
            <a:r>
              <a:rPr lang="en-US" dirty="0" smtClean="0"/>
              <a:t>U.S. aquaculture supplies the American consumer with high-quality, safe, wholesome, and affordable seafood. Domestic aquaculture production supplied about 753 million pounds round weight of product in 2010, with a farm-gate value* of more than $1 billion. The majority of aquaculture production occurs in rural areas, where it is a key source of employment.</a:t>
            </a:r>
          </a:p>
          <a:p>
            <a:endParaRPr lang="en-US" dirty="0" smtClean="0"/>
          </a:p>
          <a:p>
            <a:r>
              <a:rPr lang="en-US" dirty="0" smtClean="0"/>
              <a:t>*Farm-gate value: ex-farm value; price the grower receives.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A45D37DF-4B04-4111-AB48-6FEB6932F190}" type="slidenum">
              <a:rPr lang="en-US" sz="1200">
                <a:latin typeface="Arial" charset="0"/>
              </a:rPr>
              <a:pPr eaLnBrk="1" hangingPunct="1"/>
              <a:t>14</a:t>
            </a:fld>
            <a:endParaRPr lang="en-US" sz="1200" dirty="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 Aquaculture: Catfish </a:t>
            </a:r>
            <a:r>
              <a:rPr lang="en-US" dirty="0" smtClean="0"/>
              <a:t>(slide 14</a:t>
            </a:r>
            <a:r>
              <a:rPr lang="en-US" dirty="0" smtClean="0"/>
              <a:t>)</a:t>
            </a:r>
          </a:p>
          <a:p>
            <a:endParaRPr lang="en-US" dirty="0" smtClean="0"/>
          </a:p>
          <a:p>
            <a:r>
              <a:rPr lang="en-US" dirty="0" smtClean="0"/>
              <a:t>Catfish production dominates the domestic aquaculture industry by volume and value. The major catfish-producing states are in the South and include Mississippi, Alabama, Arkansas, and Louisiana. Catfish are grown in earthen ponds (typically 10 to 20 acres in size) and are fed grain-based feeds.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B74F1E6A-AD90-4871-81AC-B320F19EFD47}" type="slidenum">
              <a:rPr lang="en-US" sz="1200">
                <a:latin typeface="Arial" charset="0"/>
              </a:rPr>
              <a:pPr eaLnBrk="1" hangingPunct="1"/>
              <a:t>15</a:t>
            </a:fld>
            <a:endParaRPr lang="en-US" sz="1200" dirty="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 Aquaculture: Rainbow Trout </a:t>
            </a:r>
            <a:r>
              <a:rPr lang="en-US" dirty="0" smtClean="0"/>
              <a:t>(slide 15</a:t>
            </a:r>
            <a:r>
              <a:rPr lang="en-US" dirty="0" smtClean="0"/>
              <a:t>)</a:t>
            </a:r>
          </a:p>
          <a:p>
            <a:endParaRPr lang="en-US" dirty="0" smtClean="0"/>
          </a:p>
          <a:p>
            <a:r>
              <a:rPr lang="en-US" dirty="0" smtClean="0"/>
              <a:t>Rainbow trout are grown both for the table and for stocking recreational ponds. Rainbow trout usually are reared in flow-through raceways. Raceways are linear rearing units constructed from soil or concrete. Rainbow trout require cold, highly oxygenated water for optimal rearing conditions. Raceways receive a continuous flow of such water, usually from springs or streams.</a:t>
            </a:r>
          </a:p>
          <a:p>
            <a:endParaRPr lang="en-US" dirty="0" smtClean="0"/>
          </a:p>
          <a:p>
            <a:r>
              <a:rPr lang="en-US" dirty="0" smtClean="0"/>
              <a:t>Rainbow trout are produced in numerous states; however, most of the production occurs in Idaho.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A83D0C3B-04DB-4955-B316-61AFF42D9BFB}" type="slidenum">
              <a:rPr lang="en-US" sz="1200">
                <a:latin typeface="Arial" charset="0"/>
              </a:rPr>
              <a:pPr eaLnBrk="1" hangingPunct="1"/>
              <a:t>16</a:t>
            </a:fld>
            <a:endParaRPr lang="en-US" sz="1200" dirty="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 Aquaculture: Other Species </a:t>
            </a:r>
            <a:r>
              <a:rPr lang="en-US" dirty="0" smtClean="0"/>
              <a:t>(slide 16</a:t>
            </a:r>
            <a:r>
              <a:rPr lang="en-US" dirty="0" smtClean="0"/>
              <a:t>)</a:t>
            </a:r>
          </a:p>
          <a:p>
            <a:endParaRPr lang="en-US" dirty="0" smtClean="0"/>
          </a:p>
          <a:p>
            <a:r>
              <a:rPr lang="en-US" dirty="0" smtClean="0"/>
              <a:t>Several other species of aquatic animals are grown for food in the U.S. These include salmon, hybrid striped bass, tilapia, sturgeon, crayfish, shrimp, oysters, clams, and mussels.</a:t>
            </a:r>
          </a:p>
          <a:p>
            <a:endParaRPr lang="en-US" i="1" dirty="0" smtClean="0"/>
          </a:p>
          <a:p>
            <a:r>
              <a:rPr lang="en-US" i="1" dirty="0" smtClean="0"/>
              <a:t>Photograph left to right:  oysters, sturgeon, tilapia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C3918834-3AC5-45AB-8766-00CAF166D514}" type="slidenum">
              <a:rPr lang="en-US" sz="1200">
                <a:latin typeface="Arial" charset="0"/>
              </a:rPr>
              <a:pPr eaLnBrk="1" hangingPunct="1"/>
              <a:t>17</a:t>
            </a:fld>
            <a:endParaRPr lang="en-US" sz="1200"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U.S. Seafood Consumption </a:t>
            </a:r>
            <a:r>
              <a:rPr lang="en-US" dirty="0" smtClean="0"/>
              <a:t>(slide 17</a:t>
            </a:r>
            <a:r>
              <a:rPr lang="en-US" dirty="0" smtClean="0"/>
              <a:t>)</a:t>
            </a:r>
          </a:p>
          <a:p>
            <a:endParaRPr lang="en-US" dirty="0" smtClean="0"/>
          </a:p>
          <a:p>
            <a:r>
              <a:rPr lang="en-US" dirty="0" smtClean="0"/>
              <a:t>Americans ate a record 16.6 pounds per capita of seafood (edible weight) in 2004. This amount is still less than the recommended intake by the Dietary Guidelines for Americans 2010, which at a minimum would be 26 pounds per year. From 1990 to 2011 per capita consumption has averaged about 15.5 pounds per year (red line on the graph).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8AD9751A-B0F7-4F37-B140-8DB1D0862997}" type="slidenum">
              <a:rPr lang="en-US" sz="1200">
                <a:latin typeface="Arial" charset="0"/>
              </a:rPr>
              <a:pPr eaLnBrk="1" hangingPunct="1"/>
              <a:t>18</a:t>
            </a:fld>
            <a:endParaRPr lang="en-US" sz="1200" dirty="0">
              <a:latin typeface="Arial" charset="0"/>
            </a:endParaRPr>
          </a:p>
        </p:txBody>
      </p:sp>
      <p:sp>
        <p:nvSpPr>
          <p:cNvPr id="57347" name="Rectangle 2"/>
          <p:cNvSpPr>
            <a:spLocks noGrp="1" noRot="1" noChangeAspect="1" noChangeArrowheads="1" noTextEdit="1"/>
          </p:cNvSpPr>
          <p:nvPr>
            <p:ph type="sldImg"/>
          </p:nvPr>
        </p:nvSpPr>
        <p:spPr>
          <a:xfrm>
            <a:off x="1462088" y="76200"/>
            <a:ext cx="3900487" cy="2925763"/>
          </a:xfrm>
          <a:ln/>
        </p:spPr>
      </p:sp>
      <p:sp>
        <p:nvSpPr>
          <p:cNvPr id="57348" name="Rectangle 3"/>
          <p:cNvSpPr>
            <a:spLocks noGrp="1" noChangeArrowheads="1"/>
          </p:cNvSpPr>
          <p:nvPr>
            <p:ph type="body" idx="1"/>
          </p:nvPr>
        </p:nvSpPr>
        <p:spPr>
          <a:xfrm>
            <a:off x="701675" y="3124200"/>
            <a:ext cx="560705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1" dirty="0" smtClean="0"/>
              <a:t>Top 10 Species Consumed in the U.S. </a:t>
            </a:r>
            <a:r>
              <a:rPr lang="en-US" sz="1100" dirty="0" smtClean="0"/>
              <a:t>(slide 18</a:t>
            </a:r>
            <a:r>
              <a:rPr lang="en-US" sz="1100" dirty="0" smtClean="0"/>
              <a:t>)</a:t>
            </a:r>
          </a:p>
          <a:p>
            <a:endParaRPr lang="en-US" sz="1100" dirty="0" smtClean="0"/>
          </a:p>
          <a:p>
            <a:r>
              <a:rPr lang="en-US" sz="1100" dirty="0" smtClean="0"/>
              <a:t>Because the seafood supply is still sourced from the wild the seafood industry changes from year to year as supplies of wild-caught seafood fluctuate. And consumer preferences can change too. Freshness/quality, taste, price and availability are typically the most important factors influencing consumers’ purchases of seafood. There are substantial differences between the 2001 and 2011 top ten species. Of particular note two new species, tilapia and pangasius, are in the top ten in 2011 that were not present in 2001. Both of these species are farm-raised. During this period tilapia consumption in the U.S. increased over 300%. Flatfish and scallops were not in the top ten in 2011. Between 2006 and 2011</a:t>
            </a:r>
            <a:r>
              <a:rPr lang="en-US" sz="1100" baseline="0" dirty="0" smtClean="0"/>
              <a:t> shrimp, canned tuna, salmon, tilapia, and Alaska pollock </a:t>
            </a:r>
            <a:r>
              <a:rPr lang="en-US" sz="1100" dirty="0"/>
              <a:t> </a:t>
            </a:r>
            <a:r>
              <a:rPr lang="en-US" sz="1100" baseline="0" dirty="0" smtClean="0"/>
              <a:t>were consistently in the top six. Catfish dropped to 7</a:t>
            </a:r>
            <a:r>
              <a:rPr lang="en-US" sz="1100" baseline="30000" dirty="0" smtClean="0"/>
              <a:t>th</a:t>
            </a:r>
            <a:r>
              <a:rPr lang="en-US" sz="1100" baseline="0" dirty="0" smtClean="0"/>
              <a:t> in 2011. It is interesting to note how per capita consumption of these individual species fluctuated from year to year (graph below). Several factors can contribute to the variability observed, including changes in supply, contraction of an industry due to increased production costs and competition from imports, state of the economy, foreign exchange rates, and price.</a:t>
            </a:r>
          </a:p>
          <a:p>
            <a:r>
              <a:rPr lang="en-US" baseline="0" dirty="0" smtClean="0"/>
              <a:t> </a:t>
            </a:r>
            <a:endParaRPr lang="en-US" dirty="0" smtClean="0"/>
          </a:p>
        </p:txBody>
      </p:sp>
      <p:graphicFrame>
        <p:nvGraphicFramePr>
          <p:cNvPr id="9" name="Chart 8"/>
          <p:cNvGraphicFramePr>
            <a:graphicFrameLocks/>
          </p:cNvGraphicFramePr>
          <p:nvPr>
            <p:extLst>
              <p:ext uri="{D42A27DB-BD31-4B8C-83A1-F6EECF244321}">
                <p14:modId xmlns:p14="http://schemas.microsoft.com/office/powerpoint/2010/main" val="3706510221"/>
              </p:ext>
            </p:extLst>
          </p:nvPr>
        </p:nvGraphicFramePr>
        <p:xfrm>
          <a:off x="0" y="5715000"/>
          <a:ext cx="6858000" cy="34747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BC948CA0-6529-45E1-A8AF-94E1384ECD28}" type="slidenum">
              <a:rPr lang="en-US" sz="1200">
                <a:latin typeface="Arial" charset="0"/>
              </a:rPr>
              <a:pPr eaLnBrk="1" hangingPunct="1"/>
              <a:t>19</a:t>
            </a:fld>
            <a:endParaRPr lang="en-US" sz="1200"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Preferred Product Types of Seafood Consumed in the U.S., 2011 </a:t>
            </a:r>
            <a:r>
              <a:rPr lang="en-US" dirty="0" smtClean="0"/>
              <a:t>(slide 19</a:t>
            </a:r>
            <a:r>
              <a:rPr lang="en-US" dirty="0" smtClean="0"/>
              <a:t>)</a:t>
            </a:r>
          </a:p>
          <a:p>
            <a:endParaRPr lang="en-US" dirty="0" smtClean="0"/>
          </a:p>
          <a:p>
            <a:r>
              <a:rPr lang="en-US" dirty="0" smtClean="0"/>
              <a:t>Per capita consumption of fresh and frozen product was 11.6 pounds in 2011. Fresh and frozen fish accounted for 6.3 pounds and shellfish accounted for 5.3 pounds. Consumption of canned seafood products was 3.9 pounds per capita. Consumption of cured (smoked fish for example) seafood products was 0.3 pounds per capita, the same amount per year since 1980.</a:t>
            </a:r>
          </a:p>
          <a:p>
            <a:endParaRPr lang="en-US" dirty="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b="1" dirty="0" smtClean="0">
                <a:latin typeface="Tw Cen MT" panose="020B0602020104020603" pitchFamily="34" charset="0"/>
              </a:rPr>
              <a:t>Lesson 1:  What Is seafood? </a:t>
            </a:r>
            <a:r>
              <a:rPr lang="en-US" sz="1100" dirty="0" smtClean="0">
                <a:latin typeface="Tw Cen MT" panose="020B0602020104020603" pitchFamily="34" charset="0"/>
              </a:rPr>
              <a:t>(slide 2)</a:t>
            </a:r>
            <a:endParaRPr lang="en-US" sz="1100" b="1" dirty="0" smtClean="0">
              <a:latin typeface="Tw Cen MT" panose="020B0602020104020603"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28476385-1738-4DD5-88F8-A2DD0852DE45}" type="slidenum">
              <a:rPr lang="en-US" sz="1200">
                <a:latin typeface="Arial" charset="0"/>
              </a:rPr>
              <a:pPr eaLnBrk="1" hangingPunct="1"/>
              <a:t>2</a:t>
            </a:fld>
            <a:endParaRPr lang="en-US" sz="1200"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6208BB94-CCB6-4946-8F52-70C5CFC44816}" type="slidenum">
              <a:rPr lang="en-US" sz="1200">
                <a:latin typeface="Arial" charset="0"/>
              </a:rPr>
              <a:pPr eaLnBrk="1" hangingPunct="1"/>
              <a:t>20</a:t>
            </a:fld>
            <a:endParaRPr lang="en-US" sz="1200" dirty="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Where Do We Eat Seafood? </a:t>
            </a:r>
            <a:r>
              <a:rPr lang="en-US" dirty="0" smtClean="0"/>
              <a:t>(slide 20</a:t>
            </a:r>
            <a:r>
              <a:rPr lang="en-US" dirty="0" smtClean="0"/>
              <a:t>)</a:t>
            </a:r>
          </a:p>
          <a:p>
            <a:endParaRPr lang="en-US" dirty="0" smtClean="0"/>
          </a:p>
          <a:p>
            <a:r>
              <a:rPr lang="en-US" dirty="0" smtClean="0"/>
              <a:t>Americans consume most seafood outside the home, with out-of-home expenditures accounting for two-thirds of total seafood expenditures. When the economy is doing poorly seafood consumption decreases, because people eat out less often. Although significant amounts of low-cost, familiar or easily prepared seafood, such as canned tuna, salmon, tilapia and shrimp, are eaten in the home.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22299CC8-5E8E-4124-BA93-D56D9742C600}" type="slidenum">
              <a:rPr lang="en-US" sz="1200">
                <a:latin typeface="Arial" charset="0"/>
              </a:rPr>
              <a:pPr eaLnBrk="1" hangingPunct="1"/>
              <a:t>21</a:t>
            </a:fld>
            <a:endParaRPr lang="en-US" sz="1200" dirty="0">
              <a:latin typeface="Arial" charset="0"/>
            </a:endParaRPr>
          </a:p>
        </p:txBody>
      </p:sp>
      <p:sp>
        <p:nvSpPr>
          <p:cNvPr id="63491" name="Rectangle 2"/>
          <p:cNvSpPr>
            <a:spLocks noGrp="1" noRot="1" noChangeAspect="1" noChangeArrowheads="1" noTextEdit="1"/>
          </p:cNvSpPr>
          <p:nvPr>
            <p:ph type="sldImg"/>
          </p:nvPr>
        </p:nvSpPr>
        <p:spPr>
          <a:xfrm>
            <a:off x="1181100" y="152400"/>
            <a:ext cx="4648200" cy="3486150"/>
          </a:xfrm>
          <a:ln/>
        </p:spPr>
      </p:sp>
      <p:sp>
        <p:nvSpPr>
          <p:cNvPr id="63492" name="Rectangle 3"/>
          <p:cNvSpPr>
            <a:spLocks noGrp="1" noChangeArrowheads="1"/>
          </p:cNvSpPr>
          <p:nvPr>
            <p:ph type="body" idx="1"/>
          </p:nvPr>
        </p:nvSpPr>
        <p:spPr>
          <a:xfrm>
            <a:off x="701675" y="3962400"/>
            <a:ext cx="560705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How Much Money Do We Spend on Seafood? </a:t>
            </a:r>
            <a:r>
              <a:rPr lang="en-US" dirty="0" smtClean="0"/>
              <a:t>(slide 21</a:t>
            </a:r>
            <a:r>
              <a:rPr lang="en-US" dirty="0" smtClean="0"/>
              <a:t>)</a:t>
            </a:r>
          </a:p>
          <a:p>
            <a:endParaRPr lang="en-US" dirty="0" smtClean="0"/>
          </a:p>
          <a:p>
            <a:r>
              <a:rPr lang="en-US" dirty="0" smtClean="0"/>
              <a:t>More than two-thirds of the money Americans spend on seafood was spent away from home at food service establishments such as restaurants, carry-outs, cafeterias/institutions, and caterers.</a:t>
            </a:r>
          </a:p>
          <a:p>
            <a:endParaRPr lang="en-US" dirty="0" smtClean="0"/>
          </a:p>
          <a:p>
            <a:r>
              <a:rPr lang="en-US" dirty="0" smtClean="0"/>
              <a:t>Average household* spending for in-home seafood consumption was $121 for 2011. Total retail sales were $27.6 billion in 2011, about 32% of total dollars spent on seafood. The market share between food service and retail has remained relatively the same over the past several years at a 67-70% to 30-33% split. </a:t>
            </a:r>
          </a:p>
          <a:p>
            <a:endParaRPr lang="en-US" dirty="0" smtClean="0"/>
          </a:p>
          <a:p>
            <a:r>
              <a:rPr lang="en-US" dirty="0" smtClean="0"/>
              <a:t>According to the U.S. Department of Labor, Bureau of Labor Statistics Asian, African and Hispanic Americans spend more money for in-home seafood purchases. In addition, those with higher incomes (generally more than $70,000 per year before taxes) and older households (35-64 years of age) spend more for in-home seafood purchases. Consumers in the northeast and west spend more for in-home seafood than those in the midwest and south.</a:t>
            </a:r>
          </a:p>
          <a:p>
            <a:endParaRPr lang="en-US" dirty="0" smtClean="0"/>
          </a:p>
          <a:p>
            <a:r>
              <a:rPr lang="en-US" dirty="0" smtClean="0"/>
              <a:t>U.S. Department of Labor, Bureau of Labor </a:t>
            </a:r>
            <a:r>
              <a:rPr lang="en-US" dirty="0"/>
              <a:t>Statistics: </a:t>
            </a:r>
            <a:r>
              <a:rPr lang="en-US" dirty="0">
                <a:hlinkClick r:id="rId3"/>
              </a:rPr>
              <a:t>http://www.bls.gov</a:t>
            </a:r>
            <a:r>
              <a:rPr lang="en-US" dirty="0" smtClean="0">
                <a:hlinkClick r:id="rId3"/>
              </a:rPr>
              <a:t>/</a:t>
            </a:r>
            <a:endParaRPr lang="en-US" dirty="0" smtClean="0"/>
          </a:p>
          <a:p>
            <a:r>
              <a:rPr lang="en-US" dirty="0" smtClean="0"/>
              <a:t>* The Bureau of Labor Statistics uses the term consumer unit. </a:t>
            </a:r>
            <a:r>
              <a:rPr lang="en-US" dirty="0"/>
              <a:t>A consumer unit consists of any of the following: (1) All members of a particular household who are related by blood, marriage, adoption, or other legal arrangements; (2) a person living alone or sharing a household with others or living as a roomer in a private home or lodging house or in permanent living quarters in a hotel or motel, but who is financially independent; or (3) two or more persons living together who use their incomes to make joint expenditure decisions. Financial independence is determined by spending behavior with regard to the three major expense categories: Housing, food, and other living expenses. To be considered financially independent, the respondent must provide at least two of the three major expenditure categories, either entirely or in part.</a:t>
            </a:r>
          </a:p>
          <a:p>
            <a:endParaRPr lang="en-US"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4D5B207-B18D-45C8-9485-1FBA244327B9}" type="slidenum">
              <a:rPr lang="en-US" sz="1200">
                <a:latin typeface="Arial" charset="0"/>
              </a:rPr>
              <a:pPr eaLnBrk="1" hangingPunct="1"/>
              <a:t>22</a:t>
            </a:fld>
            <a:endParaRPr lang="en-US" sz="1200" dirty="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Future U.S. Seafood Demand </a:t>
            </a:r>
            <a:r>
              <a:rPr lang="en-US" dirty="0" smtClean="0"/>
              <a:t>(slide 22</a:t>
            </a:r>
            <a:r>
              <a:rPr lang="en-US" dirty="0" smtClean="0"/>
              <a:t>)</a:t>
            </a:r>
          </a:p>
          <a:p>
            <a:endParaRPr lang="en-US" dirty="0" smtClean="0"/>
          </a:p>
          <a:p>
            <a:r>
              <a:rPr lang="en-US" dirty="0" smtClean="0"/>
              <a:t>Predicting future seafood demand is not an exact science. In the early 1990s, the USDA predicted that by 2020 per capita seafood consumption would be 16 pounds. Yet in 2003, per capita consumption already exceeded 16 pounds. It now is estimated, given projected population growth, that by 2020 an additional 4 to 5 billion pounds round or live weight of seafood will be needed to satisfy demand in the 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62324FFE-B677-4BD2-83C0-BC4D1BA5BC70}" type="slidenum">
              <a:rPr lang="en-US" sz="1200">
                <a:latin typeface="Arial" charset="0"/>
              </a:rPr>
              <a:pPr eaLnBrk="1" hangingPunct="1"/>
              <a:t>23</a:t>
            </a:fld>
            <a:endParaRPr lang="en-US" sz="1200" dirty="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mj-lt"/>
              </a:rPr>
              <a:t>Population Demographics Will Influence Seafood Demand </a:t>
            </a:r>
            <a:r>
              <a:rPr lang="en-US" dirty="0" smtClean="0">
                <a:latin typeface="+mj-lt"/>
              </a:rPr>
              <a:t>(slide 23</a:t>
            </a:r>
            <a:r>
              <a:rPr lang="en-US" dirty="0" smtClean="0">
                <a:latin typeface="+mj-lt"/>
              </a:rPr>
              <a:t>)</a:t>
            </a:r>
          </a:p>
          <a:p>
            <a:endParaRPr lang="en-US" dirty="0" smtClean="0">
              <a:latin typeface="+mj-lt"/>
            </a:endParaRPr>
          </a:p>
          <a:p>
            <a:r>
              <a:rPr lang="en-US" dirty="0" smtClean="0">
                <a:latin typeface="+mj-lt"/>
              </a:rPr>
              <a:t>Population demographics will become the driving force behind increased seafood consumption in the U.S. The American population is aging. By 2020, 84 million Americans will be over the age of 60 (2010 U.S. population is 308.7 million—http://www.census.gov/). Older, more health-conscious Americans eat more seafood. That trend will continue. Older Americans also dine out more often and prefer more prepared meals for in-home consumption, which also will increase seafood consumption.</a:t>
            </a:r>
          </a:p>
          <a:p>
            <a:endParaRPr lang="en-US" dirty="0" smtClean="0">
              <a:latin typeface="+mj-lt"/>
            </a:endParaRPr>
          </a:p>
          <a:p>
            <a:r>
              <a:rPr lang="en-US" dirty="0" smtClean="0">
                <a:latin typeface="+mj-lt"/>
              </a:rPr>
              <a:t>The projected U.S. population for 2020 is over 341 million, of which 45% will be between the ages of 35 to 64. This age group spends more money for retail seafood and in general, eats more seafood.</a:t>
            </a:r>
          </a:p>
          <a:p>
            <a:endParaRPr lang="en-US" dirty="0" smtClean="0">
              <a:latin typeface="+mj-lt"/>
            </a:endParaRPr>
          </a:p>
          <a:p>
            <a:r>
              <a:rPr lang="en-US" dirty="0" smtClean="0">
                <a:latin typeface="+mj-lt"/>
              </a:rPr>
              <a:t>The continued growth of minorities, which consume more seafood than the national average, also will contribute to increased seafood demand.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5CB46DA-AE0D-41F9-8808-93D9BE3E1C6A}" type="slidenum">
              <a:rPr lang="en-US" sz="1200">
                <a:latin typeface="Arial" charset="0"/>
              </a:rPr>
              <a:pPr eaLnBrk="1" hangingPunct="1"/>
              <a:t>24</a:t>
            </a:fld>
            <a:endParaRPr lang="en-US" sz="1200" dirty="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Future Seafood Markets </a:t>
            </a:r>
            <a:r>
              <a:rPr lang="en-US" dirty="0" smtClean="0"/>
              <a:t>(slide 24</a:t>
            </a:r>
            <a:r>
              <a:rPr lang="en-US" dirty="0" smtClean="0"/>
              <a:t>)</a:t>
            </a:r>
          </a:p>
          <a:p>
            <a:endParaRPr lang="en-US" dirty="0" smtClean="0"/>
          </a:p>
          <a:p>
            <a:r>
              <a:rPr lang="en-US" dirty="0" smtClean="0"/>
              <a:t>Potential future seafood markets will probably include organic seafood, “functional” seafood, and products that are more convenient. Organic seafood, currently available from other countries, includes such items as salmon, trout, shrimp, and mussels. Efforts are underway to develop USDA-approved organic standards for U.S. aquaculture products.</a:t>
            </a:r>
          </a:p>
          <a:p>
            <a:r>
              <a:rPr lang="en-US" dirty="0" smtClean="0">
                <a:ea typeface="ヒラギノ角ゴ Pro W3" charset="-128"/>
              </a:rPr>
              <a:t>“F</a:t>
            </a:r>
            <a:r>
              <a:rPr lang="en-US" dirty="0" smtClean="0"/>
              <a:t>unctional*” seafood having FDA-approved health claims or added nutrients will probably become more common as scientific research continues to establish the health benefits of seafood.</a:t>
            </a:r>
          </a:p>
          <a:p>
            <a:endParaRPr lang="en-US" dirty="0" smtClean="0"/>
          </a:p>
          <a:p>
            <a:r>
              <a:rPr lang="en-US" dirty="0" smtClean="0"/>
              <a:t>More and more consumers demand greater convenience when it comes to their food purchases. Seafood will be no exception. Heat-and-eat entrees and </a:t>
            </a:r>
            <a:r>
              <a:rPr lang="en-US" dirty="0" smtClean="0">
                <a:ea typeface="ヒラギノ角ゴ Pro W3" charset="-128"/>
              </a:rPr>
              <a:t>“r</a:t>
            </a:r>
            <a:r>
              <a:rPr lang="en-US" dirty="0" smtClean="0"/>
              <a:t>eady to cook” seafood meals will be quite common in the near future.</a:t>
            </a:r>
          </a:p>
          <a:p>
            <a:endParaRPr lang="en-US" dirty="0" smtClean="0"/>
          </a:p>
          <a:p>
            <a:r>
              <a:rPr lang="en-US" dirty="0" smtClean="0"/>
              <a:t>*”Functional foods” – in 2009 the International Food Information </a:t>
            </a:r>
            <a:r>
              <a:rPr lang="en-US" dirty="0"/>
              <a:t>Council Foundation (</a:t>
            </a:r>
            <a:r>
              <a:rPr lang="en-US" dirty="0">
                <a:hlinkClick r:id="rId3"/>
              </a:rPr>
              <a:t>http://www.foodinsight.org</a:t>
            </a:r>
            <a:r>
              <a:rPr lang="en-US" dirty="0" smtClean="0">
                <a:hlinkClick r:id="rId3"/>
              </a:rPr>
              <a:t>/</a:t>
            </a:r>
            <a:r>
              <a:rPr lang="en-US" dirty="0" smtClean="0"/>
              <a:t>) conducted a consumer survey asking consumers to identify the top “functional foods.” Fish, fish oil and seafood were ranked second by consumers after fruits and vegetables. Accordingly, the research showed that consumers are increasingly associating certain foods with specific health benefits.</a:t>
            </a:r>
          </a:p>
          <a:p>
            <a:endParaRPr lang="en-US" dirty="0" smtClean="0"/>
          </a:p>
          <a:p>
            <a:r>
              <a:rPr lang="en-US" dirty="0" smtClean="0"/>
              <a:t>FDA – Food and Drug Administration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Where Will Our Seafood Come From? </a:t>
            </a:r>
            <a:r>
              <a:rPr lang="en-US" dirty="0" smtClean="0"/>
              <a:t>(slide 25</a:t>
            </a:r>
            <a:r>
              <a:rPr lang="en-US" dirty="0" smtClean="0"/>
              <a:t>)</a:t>
            </a:r>
          </a:p>
          <a:p>
            <a:endParaRPr lang="en-US" dirty="0" smtClean="0"/>
          </a:p>
          <a:p>
            <a:r>
              <a:rPr lang="en-US" dirty="0" smtClean="0"/>
              <a:t>But where will the seafood come from to satisfy future demand?</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DB20D749-830F-4F1D-9FAD-B4AE75B6C396}" type="slidenum">
              <a:rPr lang="en-US" sz="1200">
                <a:latin typeface="Arial" charset="0"/>
              </a:rPr>
              <a:pPr eaLnBrk="1" hangingPunct="1"/>
              <a:t>25</a:t>
            </a:fld>
            <a:endParaRPr lang="en-US" sz="1200"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Future Seafood Supply </a:t>
            </a:r>
            <a:r>
              <a:rPr lang="en-US" dirty="0" smtClean="0"/>
              <a:t>(slide 26</a:t>
            </a:r>
            <a:r>
              <a:rPr lang="en-US" dirty="0" smtClean="0"/>
              <a:t>)</a:t>
            </a:r>
          </a:p>
          <a:p>
            <a:endParaRPr lang="en-US" dirty="0" smtClean="0"/>
          </a:p>
          <a:p>
            <a:r>
              <a:rPr lang="en-US" dirty="0" smtClean="0"/>
              <a:t>According to the UN Food and Agriculture Organization (FAO), as the global population increases, demand for seafood products will increase too. Production from capture fisheries has leveled off, and many fishing areas have reached their maximum potential.</a:t>
            </a:r>
          </a:p>
          <a:p>
            <a:endParaRPr lang="en-US" dirty="0" smtClean="0"/>
          </a:p>
          <a:p>
            <a:r>
              <a:rPr lang="en-US" dirty="0" smtClean="0"/>
              <a:t>The FAO estimates global seafood supplies will have to increase by an additional 30 million tons (that’s 60 billion pounds) by 2030 to maintain current global consumption levels. Even now, if the U.S. population increased current consumption to the minimum level recommended by the Dietary Guidelines for American 2010, the current supply of seafood is insufficient to meet the demand. The 2010 edible seafood supply of 5.3 billion pounds would need to increase by about 65%.</a:t>
            </a:r>
          </a:p>
          <a:p>
            <a:endParaRPr lang="en-US" dirty="0" smtClean="0"/>
          </a:p>
          <a:p>
            <a:r>
              <a:rPr lang="en-US" dirty="0" smtClean="0"/>
              <a:t>Aquaculture has the potential to continue to meet a significant portion of the world’s increasing demand for seafood, but faces significant challenges, such as land and water availability, capital, social and policy issues.</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D11DBC3D-BF56-48C3-94D7-84A9696175A1}" type="slidenum">
              <a:rPr lang="en-US" sz="1200">
                <a:latin typeface="Arial" charset="0"/>
              </a:rPr>
              <a:pPr eaLnBrk="1" hangingPunct="1"/>
              <a:t>26</a:t>
            </a:fld>
            <a:endParaRPr lang="en-US" sz="1200"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a:t>
            </a:r>
            <a:r>
              <a:rPr lang="en-US" dirty="0" smtClean="0"/>
              <a:t>(slide 27</a:t>
            </a:r>
            <a:r>
              <a:rPr lang="en-US" dirty="0" smtClean="0"/>
              <a:t>)</a:t>
            </a:r>
          </a:p>
          <a:p>
            <a:endParaRPr lang="en-US" dirty="0"/>
          </a:p>
          <a:p>
            <a:r>
              <a:rPr lang="en-US" dirty="0" smtClean="0"/>
              <a:t>Seafood </a:t>
            </a:r>
            <a:r>
              <a:rPr lang="en-US" dirty="0" smtClean="0"/>
              <a:t>includes all commercially captured or farmed freshwater and saltwater fish, molluscan shellfish, and crustaceans. Molluscan shellfish (or mollusks) and crustaceans (shrimp, lobster, and crayfish) are both commonly referred to as shellfish. The majority of our seafood is imported, which contributes significantly to our national trade deficit.</a:t>
            </a:r>
          </a:p>
          <a:p>
            <a:r>
              <a:rPr lang="en-US" dirty="0" smtClean="0"/>
              <a:t>Worldwide, aquaculture supplies about 48% of the total seafood supply. Aquaculture products are changing the nation’s seafood supply through increased supply, lower prices, and greater seafood choices.</a:t>
            </a:r>
          </a:p>
          <a:p>
            <a:endParaRPr lang="en-US" dirty="0" smtClean="0"/>
          </a:p>
          <a:p>
            <a:r>
              <a:rPr lang="en-US" dirty="0" smtClean="0"/>
              <a:t>Americans eat around 15.5 pounds of seafood each per year, 10.5 pounds less per year than the Dietary Guidelines minimum recommendation of at least 8 ounces per week of a variety of seafood (26 pounds per year total).</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462C36F6-F61D-4540-AF74-B25C3F28D6DC}" type="slidenum">
              <a:rPr lang="en-US" sz="1200">
                <a:latin typeface="Arial" charset="0"/>
              </a:rPr>
              <a:pPr eaLnBrk="1" hangingPunct="1"/>
              <a:t>27</a:t>
            </a:fld>
            <a:endParaRPr lang="en-US" sz="1200"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a:t>
            </a:r>
            <a:r>
              <a:rPr lang="en-US" dirty="0" smtClean="0"/>
              <a:t>(slide </a:t>
            </a:r>
            <a:r>
              <a:rPr lang="en-US" dirty="0"/>
              <a:t>2</a:t>
            </a:r>
            <a:r>
              <a:rPr lang="en-US" dirty="0" smtClean="0"/>
              <a:t>8</a:t>
            </a:r>
            <a:r>
              <a:rPr lang="en-US" dirty="0" smtClean="0"/>
              <a:t>)</a:t>
            </a:r>
          </a:p>
          <a:p>
            <a:endParaRPr lang="en-US" dirty="0" smtClean="0"/>
          </a:p>
          <a:p>
            <a:r>
              <a:rPr lang="en-US" dirty="0" smtClean="0"/>
              <a:t>The three most popular seafoods consumed in the U.S. are shrimp, canned tuna, and salmon. Rounding out the top five seafood choices are tilapia and Alaska pollock. Shrimp, canned tuna, and salmon comprised 58%, by weight, of all seafood consumed in 2011. Aquaculture supplies a significant amount of the shrimp and salmon eaten in the U.S.</a:t>
            </a:r>
          </a:p>
          <a:p>
            <a:endParaRPr lang="en-US" dirty="0" smtClean="0"/>
          </a:p>
          <a:p>
            <a:r>
              <a:rPr lang="en-US" dirty="0" smtClean="0"/>
              <a:t>The majority of seafood products (72%) are fresh and frozen, followed by canned and cured products at 26% and 2%, respectively.</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22368283-098E-4082-9018-D2002A5B784C}" type="slidenum">
              <a:rPr lang="en-US" sz="1200">
                <a:latin typeface="Arial" charset="0"/>
              </a:rPr>
              <a:pPr eaLnBrk="1" hangingPunct="1"/>
              <a:t>28</a:t>
            </a:fld>
            <a:endParaRPr lang="en-US" sz="1200"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a:t>
            </a:r>
            <a:r>
              <a:rPr lang="en-US" dirty="0" smtClean="0"/>
              <a:t>(slide 29</a:t>
            </a:r>
            <a:r>
              <a:rPr lang="en-US" dirty="0" smtClean="0"/>
              <a:t>)</a:t>
            </a:r>
          </a:p>
          <a:p>
            <a:endParaRPr lang="en-US" dirty="0" smtClean="0"/>
          </a:p>
          <a:p>
            <a:r>
              <a:rPr lang="en-US" dirty="0" smtClean="0"/>
              <a:t>Americans eat most seafood away from home, where two-thirds of our seafood dollars are spent. The growth and aging of the American population will have a significant impact on seafood demand. Older Americans, those with higher incomes and minorities tend to eat more seafood than the average American. Aquaculture will continue to grow worldwide and contribute significantly to our seafood supply.</a:t>
            </a:r>
          </a:p>
          <a:p>
            <a:endParaRPr lang="en-US" dirty="0" smtClean="0"/>
          </a:p>
          <a:p>
            <a:r>
              <a:rPr lang="en-US" dirty="0" smtClean="0"/>
              <a:t>Now, let’s take a few minutes to complete the posttest.</a:t>
            </a:r>
          </a:p>
          <a:p>
            <a:endParaRPr lang="en-US" i="1" dirty="0" smtClean="0"/>
          </a:p>
          <a:p>
            <a:r>
              <a:rPr lang="en-US" i="1" dirty="0" smtClean="0"/>
              <a:t>Instructor</a:t>
            </a:r>
            <a:r>
              <a:rPr lang="en-US" i="1" dirty="0" smtClean="0"/>
              <a:t>: Pass out lesson 1 posttest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09B23DA1-B4D8-46FA-8E50-7F848329E94E}" type="slidenum">
              <a:rPr lang="en-US" sz="1200">
                <a:latin typeface="Arial" charset="0"/>
              </a:rPr>
              <a:pPr eaLnBrk="1" hangingPunct="1"/>
              <a:t>29</a:t>
            </a:fld>
            <a:endParaRPr lang="en-US" sz="12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Lesson 1 Goals</a:t>
            </a:r>
            <a:r>
              <a:rPr lang="en-US" b="1" baseline="0" dirty="0" smtClean="0"/>
              <a:t> </a:t>
            </a:r>
            <a:r>
              <a:rPr lang="en-US" dirty="0" smtClean="0"/>
              <a:t>(slide 3</a:t>
            </a:r>
            <a:r>
              <a:rPr lang="en-US" dirty="0" smtClean="0"/>
              <a:t>)</a:t>
            </a:r>
          </a:p>
          <a:p>
            <a:endParaRPr lang="en-US" dirty="0" smtClean="0"/>
          </a:p>
          <a:p>
            <a:r>
              <a:rPr lang="en-US" dirty="0" smtClean="0"/>
              <a:t>The goals of this lesson are to provide a brief introduction to the U.S. seafood industry and to increase participants’ knowledge about seafood. We hope this will lead to better informed consumers.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7387D816-E2AC-4332-8422-A4B08A5E6DDC}" type="slidenum">
              <a:rPr lang="en-US" sz="1200">
                <a:latin typeface="Arial" charset="0"/>
              </a:rPr>
              <a:pPr eaLnBrk="1" hangingPunct="1"/>
              <a:t>3</a:t>
            </a:fld>
            <a:endParaRPr lang="en-US" sz="1200"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Photo credits | The following</a:t>
            </a:r>
            <a:r>
              <a:rPr lang="en-US" b="1" baseline="0" dirty="0" smtClean="0"/>
              <a:t> are </a:t>
            </a:r>
            <a:r>
              <a:rPr lang="en-US" b="1" dirty="0" smtClean="0"/>
              <a:t>licensed under Creative Commons:</a:t>
            </a:r>
          </a:p>
          <a:p>
            <a:endParaRPr lang="en-US" dirty="0" smtClean="0"/>
          </a:p>
          <a:p>
            <a:r>
              <a:rPr lang="en-US" dirty="0" smtClean="0"/>
              <a:t>Slide 20:</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solidFill>
                  <a:schemeClr val="bg1">
                    <a:lumMod val="75000"/>
                  </a:schemeClr>
                </a:solidFill>
                <a:hlinkClick r:id="rId3"/>
              </a:rPr>
              <a:t>“Fisherman’s Wharf” by Katharine Shilcutt</a:t>
            </a:r>
            <a:r>
              <a:rPr lang="en-US" i="1" dirty="0" smtClean="0">
                <a:solidFill>
                  <a:schemeClr val="bg1">
                    <a:lumMod val="75000"/>
                  </a:schemeClr>
                </a:solidFill>
              </a:rPr>
              <a:t> </a:t>
            </a:r>
            <a:r>
              <a:rPr lang="en-US" i="1" dirty="0" smtClean="0"/>
              <a:t>- </a:t>
            </a:r>
            <a:r>
              <a:rPr lang="en-US" i="1" dirty="0" smtClean="0">
                <a:hlinkClick r:id="rId4"/>
              </a:rPr>
              <a:t>CC BY-NC 2.0</a:t>
            </a:r>
            <a:endParaRPr lang="en-US" i="1" dirty="0" smtClean="0">
              <a:solidFill>
                <a:schemeClr val="bg1">
                  <a:lumMod val="7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solidFill>
                  <a:schemeClr val="bg1">
                    <a:lumMod val="50000"/>
                  </a:schemeClr>
                </a:solidFill>
                <a:hlinkClick r:id="rId5"/>
              </a:rPr>
              <a:t>“Smoked Wild Canned Fish (The Fishery)” by Renee S. Suen</a:t>
            </a:r>
            <a:r>
              <a:rPr lang="en-US" i="1" baseline="0" dirty="0" smtClean="0">
                <a:solidFill>
                  <a:schemeClr val="bg1">
                    <a:lumMod val="50000"/>
                  </a:schemeClr>
                </a:solidFill>
              </a:rPr>
              <a:t> </a:t>
            </a:r>
            <a:r>
              <a:rPr lang="en-US" i="1" dirty="0" smtClean="0"/>
              <a:t>-</a:t>
            </a:r>
            <a:r>
              <a:rPr lang="en-US" i="1" dirty="0" smtClean="0">
                <a:solidFill>
                  <a:schemeClr val="bg1">
                    <a:lumMod val="50000"/>
                  </a:schemeClr>
                </a:solidFill>
              </a:rPr>
              <a:t> </a:t>
            </a:r>
            <a:r>
              <a:rPr lang="en-US" i="1" dirty="0" smtClean="0">
                <a:solidFill>
                  <a:schemeClr val="bg1">
                    <a:lumMod val="50000"/>
                  </a:schemeClr>
                </a:solidFill>
                <a:hlinkClick r:id="rId6"/>
              </a:rPr>
              <a:t>CC BY-NC-ND 2.0</a:t>
            </a:r>
            <a:endParaRPr lang="en-US" i="1" dirty="0" smtClean="0">
              <a:solidFill>
                <a:schemeClr val="bg1">
                  <a:lumMod val="50000"/>
                </a:schemeClr>
              </a:solidFill>
            </a:endParaRPr>
          </a:p>
          <a:p>
            <a:endParaRPr lang="en-US" b="1" dirty="0" smtClean="0">
              <a:latin typeface="Franklin Gothic "/>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09B23DA1-B4D8-46FA-8E50-7F848329E94E}" type="slidenum">
              <a:rPr lang="en-US" sz="1200">
                <a:latin typeface="Arial" charset="0"/>
              </a:rPr>
              <a:pPr eaLnBrk="1" hangingPunct="1"/>
              <a:t>30</a:t>
            </a:fld>
            <a:endParaRPr lang="en-US" sz="12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Lesson 1 Objectives </a:t>
            </a:r>
            <a:r>
              <a:rPr lang="en-US" dirty="0" smtClean="0"/>
              <a:t>(slide 4</a:t>
            </a:r>
            <a:r>
              <a:rPr lang="en-US" dirty="0" smtClean="0"/>
              <a:t>)</a:t>
            </a:r>
          </a:p>
          <a:p>
            <a:endParaRPr lang="en-US" dirty="0" smtClean="0"/>
          </a:p>
          <a:p>
            <a:r>
              <a:rPr lang="en-US" dirty="0" smtClean="0"/>
              <a:t>Lesson 1 will define seafood and provide an overview of the sources of our seafood supply. Consumption patterns and future seafood demand will also be discussed.  Before we begin, I would like you to take a few minutes to complete the pretest.</a:t>
            </a:r>
          </a:p>
          <a:p>
            <a:endParaRPr lang="en-US" dirty="0" smtClean="0"/>
          </a:p>
          <a:p>
            <a:r>
              <a:rPr lang="en-US" i="1" dirty="0" smtClean="0"/>
              <a:t>Instructor: Pass out lesson 1 pretest.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D2EAA6FA-F4DB-4A04-A431-DED40BD1ED68}" type="slidenum">
              <a:rPr lang="en-US" sz="1200">
                <a:latin typeface="Arial" charset="0"/>
              </a:rPr>
              <a:pPr eaLnBrk="1" hangingPunct="1"/>
              <a:t>4</a:t>
            </a:fld>
            <a:endParaRPr lang="en-US" sz="1200"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1C84A15D-C2CE-4692-98ED-6E3166FD809C}" type="slidenum">
              <a:rPr lang="en-US" sz="1200">
                <a:latin typeface="Arial" charset="0"/>
              </a:rPr>
              <a:pPr eaLnBrk="1" hangingPunct="1"/>
              <a:t>5</a:t>
            </a:fld>
            <a:endParaRPr lang="en-US" sz="1200" dirty="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Definition of Seafood</a:t>
            </a:r>
            <a:r>
              <a:rPr lang="en-US" dirty="0" smtClean="0"/>
              <a:t> (slide 5</a:t>
            </a:r>
            <a:r>
              <a:rPr lang="en-US" dirty="0" smtClean="0"/>
              <a:t>)</a:t>
            </a:r>
          </a:p>
          <a:p>
            <a:endParaRPr lang="en-US" dirty="0" smtClean="0"/>
          </a:p>
          <a:p>
            <a:r>
              <a:rPr lang="en-US" dirty="0" smtClean="0"/>
              <a:t>Typically, when we think of seafood we think of fish from the oceans. However, seafood is much more than that. According to the Food and Drug Administration (FDA), seafood encompasses all commercially obtained freshwater and saltwater fish, molluscan shellfish, and crustaceans. Molluscan shellfish (or mollusks) and crustaceans are both commonly referred to as shellfish.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09E78FEB-76C5-4619-A88A-A911339A9030}" type="slidenum">
              <a:rPr lang="en-US" sz="1200">
                <a:latin typeface="Arial" charset="0"/>
              </a:rPr>
              <a:pPr eaLnBrk="1" hangingPunct="1"/>
              <a:t>6</a:t>
            </a:fld>
            <a:endParaRPr lang="en-US" sz="1200"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Fish </a:t>
            </a:r>
            <a:r>
              <a:rPr lang="en-US" dirty="0" smtClean="0"/>
              <a:t>(slide 6</a:t>
            </a:r>
            <a:r>
              <a:rPr lang="en-US" dirty="0" smtClean="0"/>
              <a:t>)</a:t>
            </a:r>
          </a:p>
          <a:p>
            <a:endParaRPr lang="en-US" dirty="0" smtClean="0"/>
          </a:p>
          <a:p>
            <a:r>
              <a:rPr lang="en-US" dirty="0" smtClean="0"/>
              <a:t>Fish are aquatic vertebrates (animals with a backbone) having gills, fins, and usually an elongated body covered with scales. Rainbow trout, catfish, tilapia, salmon, flatfish, tuna, and pollock are fish commonly available for consumption. Catfish are one species of fish that do not have scales.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282EA7DB-E107-496A-A548-E56B6D6571EF}" type="slidenum">
              <a:rPr lang="en-US" sz="1200">
                <a:latin typeface="Arial" charset="0"/>
              </a:rPr>
              <a:pPr eaLnBrk="1" hangingPunct="1"/>
              <a:t>7</a:t>
            </a:fld>
            <a:endParaRPr lang="en-US" sz="1200"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Molluscan Shellfish </a:t>
            </a:r>
            <a:r>
              <a:rPr lang="en-US" dirty="0" smtClean="0"/>
              <a:t>(slide 7</a:t>
            </a:r>
            <a:r>
              <a:rPr lang="en-US" dirty="0" smtClean="0"/>
              <a:t>)</a:t>
            </a:r>
          </a:p>
          <a:p>
            <a:endParaRPr lang="en-US" dirty="0" smtClean="0"/>
          </a:p>
          <a:p>
            <a:r>
              <a:rPr lang="en-US" dirty="0" smtClean="0"/>
              <a:t>Molluscan shellfish or mollusks are aquatic invertebrates characterized by a shell (sometimes lacking) of one, two, or more pieces that wholly or partly enclose the soft unsegmented body. Examples include oysters, clams, mussels, squid, and scallops.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83E65B13-C163-4D07-B1E6-FB7DC157A74E}" type="slidenum">
              <a:rPr lang="en-US" sz="1200">
                <a:latin typeface="Arial" charset="0"/>
              </a:rPr>
              <a:pPr eaLnBrk="1" hangingPunct="1"/>
              <a:t>8</a:t>
            </a:fld>
            <a:endParaRPr lang="en-US" sz="1200" dirty="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Crustaceans </a:t>
            </a:r>
            <a:r>
              <a:rPr lang="en-US" dirty="0" smtClean="0"/>
              <a:t>(slide 8</a:t>
            </a:r>
            <a:r>
              <a:rPr lang="en-US" dirty="0" smtClean="0"/>
              <a:t>)</a:t>
            </a:r>
          </a:p>
          <a:p>
            <a:endParaRPr lang="en-US" dirty="0" smtClean="0"/>
          </a:p>
          <a:p>
            <a:r>
              <a:rPr lang="en-US" dirty="0" smtClean="0"/>
              <a:t>Crustaceans, or shellfish, are arthropods (a group of animals that includes insects and spiders) characterized by a hard, close-fitting shell that is shed periodically. Popular crustaceans sold as seafood include shrimp, lobsters, crabs, and crayfish (also known as crawfish).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128"/>
              </a:defRPr>
            </a:lvl1pPr>
            <a:lvl2pPr marL="37931725" indent="-37474525" defTabSz="931863"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08589B90-B7C6-47DE-A7E7-520C510A3FDF}" type="slidenum">
              <a:rPr lang="en-US" sz="1200">
                <a:latin typeface="Arial" charset="0"/>
              </a:rPr>
              <a:pPr eaLnBrk="1" hangingPunct="1"/>
              <a:t>9</a:t>
            </a:fld>
            <a:endParaRPr lang="en-US" sz="1200" dirty="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1675" y="4416425"/>
            <a:ext cx="5607050" cy="442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Imported Seafood </a:t>
            </a:r>
            <a:r>
              <a:rPr lang="en-US" dirty="0" smtClean="0"/>
              <a:t>(slide 9</a:t>
            </a:r>
            <a:r>
              <a:rPr lang="en-US" dirty="0" smtClean="0"/>
              <a:t>)</a:t>
            </a:r>
          </a:p>
          <a:p>
            <a:endParaRPr lang="en-US" dirty="0" smtClean="0"/>
          </a:p>
          <a:p>
            <a:r>
              <a:rPr lang="en-US" dirty="0" smtClean="0"/>
              <a:t>The U.S. is the world’s second-largest importer of seafood. According to the National Marine Fisheries Service, the U.S. imports about 5.3 billion pounds of edible product (average for years 2008-2012). Recently, imports accounted for about 90% of all seafood consumed in the country. U.S. seafood imports result in a trade deficit of about $10.4 billion annually (average for years 2008-2012). In 2012 the U.S. imported 5.38 billion pounds of edible seafood valued at $16,686,785,000 and exported 3.2 billion pounds of edible product valued at $5,464,394,000. </a:t>
            </a:r>
          </a:p>
          <a:p>
            <a:endParaRPr lang="en-US" dirty="0" smtClean="0"/>
          </a:p>
          <a:p>
            <a:r>
              <a:rPr lang="en-US" dirty="0" smtClean="0"/>
              <a:t>In 2011, the countries with the highest volume of seafood exported to the U.S. were China, Thailand, Canada, Indonesia, Ecuador, and Vietnam. Of all U.S. seafood imports, those with the highest value are shrimp, lobster, salmon, and canned tuna. China dominates the export of frozen tilapia fillets, whereas the majority of fresh tilapia fillets originate from Central and South America. The U.S. shrimp market is largely supplied by Asia and Central and South America. Chile, Norway, and Canada export salmon to the U.S. Pangasius*, a recent addition to the top ten seafood list, comes from Vietnam. Thailand supplies the majority of canned tuna and Canada is a major supplier of lobster. </a:t>
            </a:r>
          </a:p>
          <a:p>
            <a:endParaRPr lang="en-US" dirty="0" smtClean="0"/>
          </a:p>
          <a:p>
            <a:r>
              <a:rPr lang="en-US" dirty="0" smtClean="0"/>
              <a:t>*Pangasius is the </a:t>
            </a:r>
            <a:r>
              <a:rPr lang="en-US" dirty="0"/>
              <a:t>scientific family name for certain types of freshwater catfish primarily found in Vietnam, Cambodia and neighboring nations</a:t>
            </a:r>
            <a:r>
              <a:rPr lang="en-US" dirty="0" smtClean="0"/>
              <a:t>. Market names include Basa, Tra, Swai </a:t>
            </a:r>
            <a:r>
              <a:rPr lang="en-US" dirty="0"/>
              <a:t>and </a:t>
            </a:r>
            <a:r>
              <a:rPr lang="en-US" dirty="0" smtClean="0"/>
              <a:t>Sutchi. Pangasius is farm raised.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F788E5C-537E-4EB3-826F-13C75BDBA6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19BA8F-277E-424C-9A74-E99E60682A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5A262-81A7-4393-9104-9431382DE0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b="1" baseline="0">
                <a:solidFill>
                  <a:schemeClr val="accent1"/>
                </a:solidFill>
                <a:effectLst>
                  <a:outerShdw blurRad="50800" dist="50800" dir="5400000" algn="ctr" rotWithShape="0">
                    <a:schemeClr val="tx1"/>
                  </a:outerShdw>
                </a:effectLst>
                <a:latin typeface="Tahoma"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marL="274320" indent="-274320">
              <a:spcBef>
                <a:spcPts val="1200"/>
              </a:spcBef>
              <a:spcAft>
                <a:spcPts val="1200"/>
              </a:spcAft>
              <a:buClr>
                <a:srgbClr val="CC3300"/>
              </a:buClr>
              <a:buSzPct val="100000"/>
              <a:buFont typeface="Arial" pitchFamily="34" charset="0"/>
              <a:buChar char="•"/>
              <a:defRPr sz="2400">
                <a:latin typeface="Tahoma" pitchFamily="34" charset="0"/>
                <a:ea typeface="Tahoma" pitchFamily="34" charset="0"/>
                <a:cs typeface="Tahoma" pitchFamily="34" charset="0"/>
              </a:defRPr>
            </a:lvl1pPr>
            <a:lvl2pPr marL="640080" indent="-246888">
              <a:buClr>
                <a:srgbClr val="FF9900"/>
              </a:buClr>
              <a:buFont typeface="Constantia" pitchFamily="18" charset="0"/>
              <a:buChar char="-"/>
              <a:defRPr sz="22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29600" y="6172201"/>
            <a:ext cx="914400" cy="685800"/>
          </a:xfrm>
        </p:spPr>
        <p:txBody>
          <a:bodyPr anchor="ctr"/>
          <a:lstStyle>
            <a:lvl1pPr algn="ctr">
              <a:defRPr sz="1400">
                <a:solidFill>
                  <a:srgbClr val="0F75BC"/>
                </a:solidFill>
              </a:defRPr>
            </a:lvl1pPr>
          </a:lstStyle>
          <a:p>
            <a:fld id="{C8116E9E-3F84-45D6-BD8A-6BFC86BF81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605CD-C504-463C-869E-68EC3845F66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FDE2B5-2550-494F-9D32-1DB415DFA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48636-BBBF-4A02-875C-686FCBFF9F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BB6FAD-C27E-436C-86B5-99F507E820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4618EF-AF32-4004-971B-C4331CD05C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807B0D-1459-4127-ADBF-51B0B8ACE1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0ECB75D-77B5-49EB-8A54-07EB33A03BB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4D1BC-1376-4CCD-82A1-CDF83D71B0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flic.kr/p/62yrb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flic.kr/p/8Z2muP"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flic.kr/p/62yrbU" TargetMode="External"/><Relationship Id="rId7" Type="http://schemas.openxmlformats.org/officeDocument/2006/relationships/hyperlink" Target="http://creativecommon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nd/2.0/" TargetMode="External"/><Relationship Id="rId5" Type="http://schemas.openxmlformats.org/officeDocument/2006/relationships/hyperlink" Target="https://flic.kr/p/8Z2muP" TargetMode="External"/><Relationship Id="rId4" Type="http://schemas.openxmlformats.org/officeDocument/2006/relationships/hyperlink" Target="https://creativecommons.org/licenses/by-nc/2.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457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dirty="0"/>
          </a:p>
        </p:txBody>
      </p:sp>
      <p:pic>
        <p:nvPicPr>
          <p:cNvPr id="3077" name="Picture 5" descr="Ext-GoldSilver_4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172200"/>
            <a:ext cx="2133600" cy="415925"/>
          </a:xfrm>
          <a:prstGeom prst="rect">
            <a:avLst/>
          </a:prstGeom>
          <a:solidFill>
            <a:srgbClr val="1B75B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806" y="1280557"/>
            <a:ext cx="4782387" cy="4359258"/>
          </a:xfrm>
          <a:prstGeom prst="rect">
            <a:avLst/>
          </a:prstGeom>
        </p:spPr>
      </p:pic>
    </p:spTree>
    <p:extLst>
      <p:ext uri="{BB962C8B-B14F-4D97-AF65-F5344CB8AC3E}">
        <p14:creationId xmlns:p14="http://schemas.microsoft.com/office/powerpoint/2010/main" val="1888351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991600" cy="1619003"/>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Aquaculture </a:t>
            </a:r>
          </a:p>
        </p:txBody>
      </p:sp>
      <p:sp>
        <p:nvSpPr>
          <p:cNvPr id="35844" name="Rectangle 3"/>
          <p:cNvSpPr>
            <a:spLocks noGrp="1" noChangeArrowheads="1"/>
          </p:cNvSpPr>
          <p:nvPr>
            <p:ph idx="1"/>
          </p:nvPr>
        </p:nvSpPr>
        <p:spPr>
          <a:xfrm>
            <a:off x="304800" y="2286000"/>
            <a:ext cx="8610600" cy="3962400"/>
          </a:xfrm>
        </p:spPr>
        <p:txBody>
          <a:bodyPr>
            <a:noAutofit/>
          </a:bodyPr>
          <a:lstStyle/>
          <a:p>
            <a:pPr eaLnBrk="1" hangingPunct="1">
              <a:lnSpc>
                <a:spcPct val="110000"/>
              </a:lnSpc>
              <a:buClr>
                <a:srgbClr val="CC3300"/>
              </a:buClr>
            </a:pPr>
            <a:r>
              <a:rPr lang="en-US" sz="2800" dirty="0" smtClean="0">
                <a:solidFill>
                  <a:srgbClr val="000000"/>
                </a:solidFill>
                <a:effectLst/>
                <a:latin typeface="Tw Cen MT" panose="020B0602020104020603" pitchFamily="34" charset="0"/>
              </a:rPr>
              <a:t>Aquaculture (fish farming) – production of aquatic animals and plants under controlled conditions for all or part of the life cycle </a:t>
            </a:r>
          </a:p>
          <a:p>
            <a:pPr eaLnBrk="1" hangingPunct="1">
              <a:lnSpc>
                <a:spcPct val="110000"/>
              </a:lnSpc>
              <a:buClr>
                <a:srgbClr val="CC3300"/>
              </a:buClr>
            </a:pPr>
            <a:r>
              <a:rPr lang="en-US" sz="2800" dirty="0" smtClean="0">
                <a:solidFill>
                  <a:srgbClr val="000000"/>
                </a:solidFill>
                <a:effectLst/>
                <a:latin typeface="Tw Cen MT" panose="020B0602020104020603" pitchFamily="34" charset="0"/>
              </a:rPr>
              <a:t>Approximately 48% of world seafood supply comes from aquaculture</a:t>
            </a:r>
          </a:p>
          <a:p>
            <a:pPr eaLnBrk="1" hangingPunct="1">
              <a:lnSpc>
                <a:spcPct val="110000"/>
              </a:lnSpc>
              <a:buClr>
                <a:srgbClr val="CC3300"/>
              </a:buClr>
            </a:pPr>
            <a:r>
              <a:rPr lang="en-US" sz="2800" dirty="0" smtClean="0">
                <a:solidFill>
                  <a:srgbClr val="000000"/>
                </a:solidFill>
                <a:effectLst/>
                <a:latin typeface="Tw Cen MT" panose="020B0602020104020603" pitchFamily="34" charset="0"/>
              </a:rPr>
              <a:t>Common aquaculture species include:</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rainbow trout, catfish, salmon, shrimp, clams and oysters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16"/>
          <p:cNvSpPr txBox="1">
            <a:spLocks noChangeArrowheads="1"/>
          </p:cNvSpPr>
          <p:nvPr/>
        </p:nvSpPr>
        <p:spPr bwMode="auto">
          <a:xfrm>
            <a:off x="2057400" y="4572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spcBef>
                <a:spcPct val="50000"/>
              </a:spcBef>
            </a:pPr>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844012575"/>
              </p:ext>
            </p:extLst>
          </p:nvPr>
        </p:nvGraphicFramePr>
        <p:xfrm>
          <a:off x="328084" y="823912"/>
          <a:ext cx="8487832" cy="583935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2"/>
          </p:nvPr>
        </p:nvSpPr>
        <p:spPr>
          <a:xfrm>
            <a:off x="8534400" y="6400800"/>
            <a:ext cx="609600" cy="457200"/>
          </a:xfrm>
        </p:spPr>
        <p:txBody>
          <a:bodyPr anchor="ctr"/>
          <a:lstStyle/>
          <a:p>
            <a:pPr algn="ctr">
              <a:defRPr/>
            </a:pPr>
            <a:fld id="{42299259-C277-4FD9-BB2D-8F50EC497840}" type="slidenum">
              <a:rPr lang="en-US"/>
              <a:pPr algn="ct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457201"/>
            <a:ext cx="9144000" cy="1600200"/>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Advantages of Aquaculture</a:t>
            </a:r>
          </a:p>
        </p:txBody>
      </p:sp>
      <p:sp>
        <p:nvSpPr>
          <p:cNvPr id="287747" name="Rectangle 3"/>
          <p:cNvSpPr>
            <a:spLocks noGrp="1" noChangeArrowheads="1"/>
          </p:cNvSpPr>
          <p:nvPr>
            <p:ph idx="1"/>
          </p:nvPr>
        </p:nvSpPr>
        <p:spPr>
          <a:xfrm>
            <a:off x="762000" y="3098471"/>
            <a:ext cx="4724400" cy="2743200"/>
          </a:xfrm>
        </p:spPr>
        <p:txBody>
          <a:bodyPr>
            <a:noAutofit/>
          </a:bodyPr>
          <a:lstStyle/>
          <a:p>
            <a:pPr marL="609600" indent="-609600" eaLnBrk="1" hangingPunct="1">
              <a:buClr>
                <a:srgbClr val="CC3300"/>
              </a:buClr>
            </a:pPr>
            <a:r>
              <a:rPr lang="en-US" sz="2800" dirty="0" smtClean="0">
                <a:solidFill>
                  <a:srgbClr val="000000"/>
                </a:solidFill>
                <a:effectLst/>
                <a:latin typeface="Tw Cen MT" panose="020B0602020104020603" pitchFamily="34" charset="0"/>
              </a:rPr>
              <a:t>Steady supply</a:t>
            </a:r>
          </a:p>
          <a:p>
            <a:pPr marL="609600" indent="-609600" eaLnBrk="1" hangingPunct="1">
              <a:buClr>
                <a:srgbClr val="CC3300"/>
              </a:buClr>
            </a:pPr>
            <a:r>
              <a:rPr lang="en-US" sz="2800" dirty="0" smtClean="0">
                <a:solidFill>
                  <a:srgbClr val="000000"/>
                </a:solidFill>
                <a:effectLst/>
                <a:latin typeface="Tw Cen MT" panose="020B0602020104020603" pitchFamily="34" charset="0"/>
              </a:rPr>
              <a:t>Consistent quality</a:t>
            </a:r>
          </a:p>
          <a:p>
            <a:pPr marL="609600" indent="-609600" eaLnBrk="1" hangingPunct="1">
              <a:buClr>
                <a:srgbClr val="CC3300"/>
              </a:buClr>
            </a:pPr>
            <a:r>
              <a:rPr lang="en-US" sz="2800" dirty="0" smtClean="0">
                <a:solidFill>
                  <a:srgbClr val="000000"/>
                </a:solidFill>
                <a:effectLst/>
                <a:latin typeface="Tw Cen MT" panose="020B0602020104020603" pitchFamily="34" charset="0"/>
              </a:rPr>
              <a:t>Moderating prices</a:t>
            </a:r>
          </a:p>
          <a:p>
            <a:pPr marL="609600" indent="-609600" eaLnBrk="1" hangingPunct="1">
              <a:buClr>
                <a:srgbClr val="CC3300"/>
              </a:buClr>
            </a:pPr>
            <a:r>
              <a:rPr lang="en-US" sz="2800" dirty="0" smtClean="0">
                <a:solidFill>
                  <a:srgbClr val="000000"/>
                </a:solidFill>
                <a:effectLst/>
                <a:latin typeface="Tw Cen MT" panose="020B0602020104020603" pitchFamily="34" charset="0"/>
              </a:rPr>
              <a:t>Uniform product size</a:t>
            </a:r>
          </a:p>
          <a:p>
            <a:pPr marL="609600" indent="-609600" eaLnBrk="1" hangingPunct="1">
              <a:buFontTx/>
              <a:buNone/>
            </a:pPr>
            <a:endParaRPr lang="en-US" dirty="0" smtClean="0">
              <a:solidFill>
                <a:schemeClr val="bg2"/>
              </a:solidFill>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12</a:t>
            </a:fld>
            <a:endParaRPr lang="en-US" dirty="0"/>
          </a:p>
        </p:txBody>
      </p:sp>
      <p:pic>
        <p:nvPicPr>
          <p:cNvPr id="7" name="Picture 14" descr="fresh_fil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00400"/>
            <a:ext cx="3144838" cy="2362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0" y="0"/>
            <a:ext cx="9144000" cy="1600200"/>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U.S. Aquaculture </a:t>
            </a:r>
          </a:p>
        </p:txBody>
      </p:sp>
      <p:sp>
        <p:nvSpPr>
          <p:cNvPr id="41988" name="Rectangle 3"/>
          <p:cNvSpPr>
            <a:spLocks noGrp="1" noChangeArrowheads="1"/>
          </p:cNvSpPr>
          <p:nvPr>
            <p:ph idx="1"/>
          </p:nvPr>
        </p:nvSpPr>
        <p:spPr>
          <a:xfrm>
            <a:off x="546595" y="1833749"/>
            <a:ext cx="8458200" cy="2116776"/>
          </a:xfrm>
        </p:spPr>
        <p:txBody>
          <a:bodyPr>
            <a:noAutofit/>
          </a:bodyPr>
          <a:lstStyle/>
          <a:p>
            <a:pPr eaLnBrk="1" hangingPunct="1">
              <a:buClr>
                <a:srgbClr val="CC3300"/>
              </a:buClr>
            </a:pPr>
            <a:r>
              <a:rPr lang="en-US" sz="2800" dirty="0" smtClean="0">
                <a:solidFill>
                  <a:srgbClr val="000000"/>
                </a:solidFill>
                <a:effectLst/>
                <a:latin typeface="Tw Cen MT" panose="020B0602020104020603" pitchFamily="34" charset="0"/>
              </a:rPr>
              <a:t>High-quality, safe, wholesome, and affordable seafood</a:t>
            </a:r>
          </a:p>
          <a:p>
            <a:pPr eaLnBrk="1" hangingPunct="1">
              <a:buClr>
                <a:srgbClr val="CC3300"/>
              </a:buClr>
            </a:pPr>
            <a:r>
              <a:rPr lang="en-US" sz="2800" dirty="0" smtClean="0">
                <a:solidFill>
                  <a:srgbClr val="000000"/>
                </a:solidFill>
                <a:effectLst/>
                <a:latin typeface="Tw Cen MT" panose="020B0602020104020603" pitchFamily="34" charset="0"/>
              </a:rPr>
              <a:t>Farm-gate value of over $1 billion</a:t>
            </a:r>
          </a:p>
          <a:p>
            <a:pPr eaLnBrk="1" hangingPunct="1">
              <a:buClr>
                <a:srgbClr val="CC3300"/>
              </a:buClr>
            </a:pPr>
            <a:r>
              <a:rPr lang="en-US" sz="2800" dirty="0" smtClean="0">
                <a:solidFill>
                  <a:srgbClr val="000000"/>
                </a:solidFill>
                <a:effectLst/>
                <a:latin typeface="Tw Cen MT" panose="020B0602020104020603" pitchFamily="34" charset="0"/>
              </a:rPr>
              <a:t>Provides employment in rural areas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3962400"/>
            <a:ext cx="4277480" cy="2468880"/>
          </a:xfrm>
          <a:prstGeom prst="rect">
            <a:avLst/>
          </a:prstGeom>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9" y="3980213"/>
            <a:ext cx="3287859" cy="2468880"/>
          </a:xfrm>
          <a:prstGeom prst="rect">
            <a:avLst/>
          </a:prstGeom>
          <a:ln>
            <a:noFill/>
          </a:ln>
        </p:spPr>
      </p:pic>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685800"/>
            <a:ext cx="9144000" cy="1828800"/>
          </a:xfrm>
          <a:ln w="38100"/>
        </p:spPr>
        <p:txBody>
          <a:bodyPr>
            <a:no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U.S.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Aquaculture </a:t>
            </a: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Catfish</a:t>
            </a:r>
            <a:endParaRPr lang="en-US" sz="32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44036" name="Rectangle 3"/>
          <p:cNvSpPr>
            <a:spLocks noGrp="1" noChangeArrowheads="1"/>
          </p:cNvSpPr>
          <p:nvPr>
            <p:ph idx="1"/>
          </p:nvPr>
        </p:nvSpPr>
        <p:spPr>
          <a:xfrm>
            <a:off x="457200" y="2895600"/>
            <a:ext cx="8077200" cy="3962400"/>
          </a:xfrm>
        </p:spPr>
        <p:txBody>
          <a:bodyPr>
            <a:noAutofit/>
          </a:bodyPr>
          <a:lstStyle/>
          <a:p>
            <a:pPr eaLnBrk="1" hangingPunct="1">
              <a:spcAft>
                <a:spcPts val="0"/>
              </a:spcAft>
              <a:buClr>
                <a:srgbClr val="CC3300"/>
              </a:buClr>
            </a:pPr>
            <a:r>
              <a:rPr lang="en-US" sz="2800" dirty="0" smtClean="0">
                <a:solidFill>
                  <a:srgbClr val="000000"/>
                </a:solidFill>
                <a:effectLst/>
                <a:latin typeface="Tw Cen MT" panose="020B0602020104020603" pitchFamily="34" charset="0"/>
              </a:rPr>
              <a:t>Catfish represents the largest domestic aquaculture industry in the U.S.</a:t>
            </a:r>
          </a:p>
          <a:p>
            <a:pPr eaLnBrk="1" hangingPunct="1">
              <a:spcAft>
                <a:spcPts val="0"/>
              </a:spcAft>
              <a:buClr>
                <a:srgbClr val="CC3300"/>
              </a:buClr>
            </a:pPr>
            <a:r>
              <a:rPr lang="en-US" sz="2800" dirty="0" smtClean="0">
                <a:solidFill>
                  <a:srgbClr val="000000"/>
                </a:solidFill>
                <a:effectLst/>
                <a:latin typeface="Tw Cen MT" panose="020B0602020104020603" pitchFamily="34" charset="0"/>
              </a:rPr>
              <a:t>Approximately 300 million pounds produced in 2012</a:t>
            </a:r>
          </a:p>
          <a:p>
            <a:pPr eaLnBrk="1" hangingPunct="1">
              <a:spcAft>
                <a:spcPts val="0"/>
              </a:spcAft>
              <a:buClr>
                <a:srgbClr val="CC3300"/>
              </a:buClr>
            </a:pPr>
            <a:r>
              <a:rPr lang="en-US" sz="2800" dirty="0" smtClean="0">
                <a:solidFill>
                  <a:srgbClr val="000000"/>
                </a:solidFill>
                <a:effectLst/>
                <a:latin typeface="Tw Cen MT" panose="020B0602020104020603" pitchFamily="34" charset="0"/>
              </a:rPr>
              <a:t>Leading catfish-producing states include Mississippi, Alabama, Arkansas, and Louisiana</a:t>
            </a:r>
          </a:p>
          <a:p>
            <a:pPr eaLnBrk="1" hangingPunct="1">
              <a:spcAft>
                <a:spcPts val="0"/>
              </a:spcAft>
              <a:buClr>
                <a:srgbClr val="CC3300"/>
              </a:buClr>
            </a:pPr>
            <a:r>
              <a:rPr lang="en-US" sz="2800" dirty="0" smtClean="0">
                <a:solidFill>
                  <a:srgbClr val="000000"/>
                </a:solidFill>
                <a:effectLst/>
                <a:latin typeface="Tw Cen MT" panose="020B0602020104020603" pitchFamily="34" charset="0"/>
              </a:rPr>
              <a:t>Catfish are grown in earthen ponds and fed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grain-based feeds</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sz="half" idx="1"/>
          </p:nvPr>
        </p:nvSpPr>
        <p:spPr>
          <a:xfrm>
            <a:off x="3124200" y="2898311"/>
            <a:ext cx="5715000" cy="3657600"/>
          </a:xfrm>
        </p:spPr>
        <p:txBody>
          <a:bodyPr>
            <a:noAutofit/>
          </a:bodyPr>
          <a:lstStyle/>
          <a:p>
            <a:pPr>
              <a:spcBef>
                <a:spcPts val="1200"/>
              </a:spcBef>
              <a:buClr>
                <a:srgbClr val="CC3300"/>
              </a:buClr>
              <a:buSzPct val="100000"/>
              <a:buFont typeface="Arial" pitchFamily="34" charset="0"/>
              <a:buChar char="•"/>
            </a:pPr>
            <a:r>
              <a:rPr lang="en-US" sz="2800" dirty="0">
                <a:solidFill>
                  <a:srgbClr val="000000"/>
                </a:solidFill>
                <a:latin typeface="Tw Cen MT" panose="020B0602020104020603" pitchFamily="34" charset="0"/>
              </a:rPr>
              <a:t>Rainbow trout are grown both for the table and for stocking ponds</a:t>
            </a:r>
          </a:p>
          <a:p>
            <a:pPr>
              <a:spcBef>
                <a:spcPts val="1200"/>
              </a:spcBef>
              <a:buClr>
                <a:srgbClr val="CC3300"/>
              </a:buClr>
              <a:buSzPct val="100000"/>
              <a:buFont typeface="Arial" pitchFamily="34" charset="0"/>
              <a:buChar char="•"/>
            </a:pPr>
            <a:r>
              <a:rPr lang="en-US" sz="2800" dirty="0">
                <a:solidFill>
                  <a:srgbClr val="000000"/>
                </a:solidFill>
                <a:latin typeface="Tw Cen MT" panose="020B0602020104020603" pitchFamily="34" charset="0"/>
              </a:rPr>
              <a:t>Produced in flow-through </a:t>
            </a:r>
            <a:r>
              <a:rPr lang="en-US" sz="2800" dirty="0" smtClean="0">
                <a:solidFill>
                  <a:srgbClr val="000000"/>
                </a:solidFill>
                <a:latin typeface="Tw Cen MT" panose="020B0602020104020603" pitchFamily="34" charset="0"/>
              </a:rPr>
              <a:t>raceways</a:t>
            </a:r>
            <a:endParaRPr lang="en-US" sz="2800" dirty="0">
              <a:solidFill>
                <a:srgbClr val="000000"/>
              </a:solidFill>
              <a:latin typeface="Tw Cen MT" panose="020B0602020104020603" pitchFamily="34" charset="0"/>
            </a:endParaRPr>
          </a:p>
          <a:p>
            <a:pPr>
              <a:spcBef>
                <a:spcPts val="1200"/>
              </a:spcBef>
              <a:buClr>
                <a:srgbClr val="CC3300"/>
              </a:buClr>
              <a:buSzPct val="100000"/>
              <a:buFont typeface="Arial" pitchFamily="34" charset="0"/>
              <a:buChar char="•"/>
            </a:pPr>
            <a:r>
              <a:rPr lang="en-US" sz="2800" dirty="0">
                <a:solidFill>
                  <a:srgbClr val="000000"/>
                </a:solidFill>
                <a:latin typeface="Tw Cen MT" panose="020B0602020104020603" pitchFamily="34" charset="0"/>
              </a:rPr>
              <a:t>Rainbow trout are grown in numerous states</a:t>
            </a:r>
          </a:p>
          <a:p>
            <a:pPr>
              <a:spcBef>
                <a:spcPts val="1200"/>
              </a:spcBef>
              <a:buClr>
                <a:srgbClr val="CC3300"/>
              </a:buClr>
              <a:buSzPct val="100000"/>
              <a:buFont typeface="Arial" pitchFamily="34" charset="0"/>
              <a:buChar char="•"/>
            </a:pPr>
            <a:r>
              <a:rPr lang="en-US" sz="2800" dirty="0">
                <a:solidFill>
                  <a:srgbClr val="000000"/>
                </a:solidFill>
                <a:latin typeface="Tw Cen MT" panose="020B0602020104020603" pitchFamily="34" charset="0"/>
              </a:rPr>
              <a:t>In </a:t>
            </a:r>
            <a:r>
              <a:rPr lang="en-US" sz="2800" dirty="0" smtClean="0">
                <a:solidFill>
                  <a:srgbClr val="000000"/>
                </a:solidFill>
                <a:latin typeface="Tw Cen MT" panose="020B0602020104020603" pitchFamily="34" charset="0"/>
              </a:rPr>
              <a:t>2012, </a:t>
            </a:r>
            <a:r>
              <a:rPr lang="en-US" sz="2800" dirty="0">
                <a:solidFill>
                  <a:srgbClr val="000000"/>
                </a:solidFill>
                <a:latin typeface="Tw Cen MT" panose="020B0602020104020603" pitchFamily="34" charset="0"/>
              </a:rPr>
              <a:t>47.7 million ponds of market-size trout produced</a:t>
            </a:r>
          </a:p>
          <a:p>
            <a:pPr eaLnBrk="1" hangingPunct="1">
              <a:buFontTx/>
              <a:buNone/>
            </a:pPr>
            <a:endParaRPr lang="en-US" dirty="0" smtClean="0">
              <a:solidFill>
                <a:schemeClr val="bg2"/>
              </a:solidFill>
              <a:effectLst/>
              <a:latin typeface="Tahoma" charset="0"/>
            </a:endParaRP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97530"/>
            <a:ext cx="2586136" cy="3459163"/>
          </a:xfrm>
          <a:prstGeom prst="rect">
            <a:avLst/>
          </a:prstGeom>
        </p:spPr>
      </p:pic>
      <p:sp>
        <p:nvSpPr>
          <p:cNvPr id="8" name="Rectangle 2"/>
          <p:cNvSpPr>
            <a:spLocks noGrp="1" noChangeArrowheads="1"/>
          </p:cNvSpPr>
          <p:nvPr>
            <p:ph type="title"/>
          </p:nvPr>
        </p:nvSpPr>
        <p:spPr>
          <a:xfrm>
            <a:off x="0" y="685800"/>
            <a:ext cx="9144000" cy="1828800"/>
          </a:xfrm>
          <a:ln w="38100"/>
        </p:spPr>
        <p:txBody>
          <a:bodyPr>
            <a:noAutofit/>
          </a:bodyPr>
          <a:lstStyle/>
          <a:p>
            <a:pPr algn="ctr" fontAlgn="base">
              <a:spcAft>
                <a:spcPct val="0"/>
              </a:spcAft>
            </a:pPr>
            <a:r>
              <a:rPr lang="en-US" sz="44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U.S. </a:t>
            </a:r>
            <a:r>
              <a:rPr lang="en-US" sz="44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Aquaculture </a:t>
            </a: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b="1"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rainbow trout</a:t>
            </a:r>
            <a:endParaRPr lang="en-US" sz="3200" b="1"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051465"/>
            <a:ext cx="3048000" cy="2286000"/>
          </a:xfrm>
          <a:prstGeom prst="rect">
            <a:avLst/>
          </a:prstGeom>
          <a:ln>
            <a:noFill/>
          </a:ln>
        </p:spPr>
      </p:pic>
      <p:sp>
        <p:nvSpPr>
          <p:cNvPr id="295938" name="Rectangle 2"/>
          <p:cNvSpPr>
            <a:spLocks noGrp="1" noChangeArrowheads="1"/>
          </p:cNvSpPr>
          <p:nvPr>
            <p:ph type="title"/>
          </p:nvPr>
        </p:nvSpPr>
        <p:spPr>
          <a:xfrm>
            <a:off x="0" y="685800"/>
            <a:ext cx="9144000" cy="1828800"/>
          </a:xfrm>
          <a:ln w="38100"/>
        </p:spPr>
        <p:txBody>
          <a:bodyPr>
            <a:no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U.S. </a:t>
            </a: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Aquaculture </a:t>
            </a: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Other </a:t>
            </a:r>
            <a:r>
              <a:rPr lang="en-US" sz="32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Species</a:t>
            </a:r>
          </a:p>
        </p:txBody>
      </p:sp>
      <p:sp>
        <p:nvSpPr>
          <p:cNvPr id="48132" name="Rectangle 3"/>
          <p:cNvSpPr>
            <a:spLocks noGrp="1" noChangeArrowheads="1"/>
          </p:cNvSpPr>
          <p:nvPr>
            <p:ph idx="1"/>
          </p:nvPr>
        </p:nvSpPr>
        <p:spPr>
          <a:xfrm>
            <a:off x="457200" y="2895600"/>
            <a:ext cx="8305800" cy="1219200"/>
          </a:xfrm>
        </p:spPr>
        <p:txBody>
          <a:bodyPr>
            <a:noAutofit/>
          </a:bodyPr>
          <a:lstStyle/>
          <a:p>
            <a:pPr marL="0" indent="0" eaLnBrk="1" hangingPunct="1">
              <a:buClr>
                <a:srgbClr val="CC3300"/>
              </a:buClr>
              <a:buNone/>
            </a:pPr>
            <a:r>
              <a:rPr lang="en-US" sz="2400" dirty="0" smtClean="0">
                <a:solidFill>
                  <a:srgbClr val="000000"/>
                </a:solidFill>
                <a:effectLst/>
                <a:latin typeface="Tw Cen MT" panose="020B0602020104020603" pitchFamily="34" charset="0"/>
              </a:rPr>
              <a:t>Other species grown for food include salmon, hybrid striped bass, tilapia, sturgeon, crayfish, shrimp, oysters, clams and mussels</a:t>
            </a:r>
          </a:p>
          <a:p>
            <a:pPr eaLnBrk="1" hangingPunct="1">
              <a:buFontTx/>
              <a:buNone/>
            </a:pPr>
            <a:endParaRPr lang="en-US" dirty="0" smtClean="0">
              <a:solidFill>
                <a:schemeClr val="bg2"/>
              </a:solidFill>
              <a:effectLst/>
              <a:latin typeface="Tahoma"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051465"/>
            <a:ext cx="3048000" cy="2286000"/>
          </a:xfrm>
          <a:prstGeom prst="rect">
            <a:avLst/>
          </a:prstGeom>
          <a:ln>
            <a:noFill/>
          </a:ln>
        </p:spPr>
      </p:pic>
      <p:sp>
        <p:nvSpPr>
          <p:cNvPr id="11"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16</a:t>
            </a:fld>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9961"/>
          <a:stretch/>
        </p:blipFill>
        <p:spPr>
          <a:xfrm>
            <a:off x="6323412" y="4051465"/>
            <a:ext cx="2744388" cy="2286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97358438"/>
              </p:ext>
            </p:extLst>
          </p:nvPr>
        </p:nvGraphicFramePr>
        <p:xfrm>
          <a:off x="152400" y="838200"/>
          <a:ext cx="8869680" cy="57816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17</a:t>
            </a:fld>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0782" y="838200"/>
            <a:ext cx="9144000" cy="1828800"/>
          </a:xfrm>
          <a:ln w="38100"/>
        </p:spPr>
        <p:txBody>
          <a:bodyPr>
            <a:no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Top 10 Species Consumed</a:t>
            </a:r>
            <a:r>
              <a:rPr lang="en-US" sz="16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r>
              <a:rPr lang="en-US" sz="1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1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1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1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28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U.S</a:t>
            </a:r>
            <a: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 Per Capita </a:t>
            </a:r>
            <a:r>
              <a:rPr lang="en-US" sz="28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(lbs.)</a:t>
            </a:r>
            <a: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28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br>
            <a:endParaRPr lang="en-US" sz="32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2295071"/>
              </p:ext>
            </p:extLst>
          </p:nvPr>
        </p:nvGraphicFramePr>
        <p:xfrm>
          <a:off x="381000" y="2362200"/>
          <a:ext cx="8229600" cy="4389120"/>
        </p:xfrm>
        <a:graphic>
          <a:graphicData uri="http://schemas.openxmlformats.org/drawingml/2006/table">
            <a:tbl>
              <a:tblPr firstRow="1" bandRow="1">
                <a:tableStyleId>{2D5ABB26-0587-4C30-8999-92F81FD0307C}</a:tableStyleId>
              </a:tblPr>
              <a:tblGrid>
                <a:gridCol w="2057400"/>
                <a:gridCol w="2057400"/>
                <a:gridCol w="2057400"/>
                <a:gridCol w="2057400"/>
              </a:tblGrid>
              <a:tr h="330200">
                <a:tc gridSpan="2">
                  <a:txBody>
                    <a:bodyPr/>
                    <a:lstStyle/>
                    <a:p>
                      <a:pPr algn="ctr"/>
                      <a:r>
                        <a:rPr lang="en-US" sz="1800" b="1" dirty="0" smtClean="0">
                          <a:solidFill>
                            <a:schemeClr val="tx1"/>
                          </a:solidFill>
                          <a:effectLst/>
                          <a:latin typeface="Tw Cen MT" panose="020B0602020104020603" pitchFamily="34" charset="0"/>
                          <a:cs typeface="Tahoma" pitchFamily="34" charset="0"/>
                        </a:rPr>
                        <a:t>2001</a:t>
                      </a:r>
                      <a:endParaRPr lang="en-US" sz="1800" b="1" dirty="0">
                        <a:solidFill>
                          <a:schemeClr val="tx1"/>
                        </a:solidFill>
                        <a:effectLst/>
                        <a:latin typeface="Tw Cen MT" panose="020B0602020104020603" pitchFamily="34" charset="0"/>
                        <a:cs typeface="Tahoma"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1800" b="1" dirty="0" smtClean="0">
                          <a:solidFill>
                            <a:schemeClr val="tx1"/>
                          </a:solidFill>
                          <a:effectLst/>
                          <a:latin typeface="Tw Cen MT" panose="020B0602020104020603" pitchFamily="34" charset="0"/>
                          <a:cs typeface="Tahoma" pitchFamily="34" charset="0"/>
                        </a:rPr>
                        <a:t>2011</a:t>
                      </a:r>
                      <a:endParaRPr lang="en-US" sz="1800" b="1" dirty="0">
                        <a:solidFill>
                          <a:schemeClr val="tx1"/>
                        </a:solidFill>
                        <a:effectLst/>
                        <a:latin typeface="Tw Cen MT" panose="020B0602020104020603" pitchFamily="34" charset="0"/>
                        <a:cs typeface="Tahoma"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r>
              <a:tr h="330200">
                <a:tc>
                  <a:txBody>
                    <a:bodyPr/>
                    <a:lstStyle/>
                    <a:p>
                      <a:pPr algn="ctr"/>
                      <a:r>
                        <a:rPr lang="en-US" sz="1800" b="1" dirty="0" smtClean="0">
                          <a:solidFill>
                            <a:schemeClr val="tx1"/>
                          </a:solidFill>
                          <a:effectLst/>
                          <a:latin typeface="Tw Cen MT" panose="020B0602020104020603" pitchFamily="34" charset="0"/>
                          <a:cs typeface="Tahoma" pitchFamily="34" charset="0"/>
                        </a:rPr>
                        <a:t>Species</a:t>
                      </a:r>
                      <a:endParaRPr lang="en-US" sz="1800" b="1" dirty="0">
                        <a:solidFill>
                          <a:schemeClr val="tx1"/>
                        </a:solidFill>
                        <a:effectLst/>
                        <a:latin typeface="Tw Cen MT" panose="020B0602020104020603" pitchFamily="34" charset="0"/>
                        <a:cs typeface="Tahoma" pitchFamily="34" charset="0"/>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1800" b="1" dirty="0" smtClean="0">
                          <a:solidFill>
                            <a:schemeClr val="tx1"/>
                          </a:solidFill>
                          <a:effectLst/>
                          <a:latin typeface="Tw Cen MT" panose="020B0602020104020603" pitchFamily="34" charset="0"/>
                          <a:cs typeface="Tahoma" pitchFamily="34" charset="0"/>
                        </a:rPr>
                        <a:t>Pounds</a:t>
                      </a:r>
                      <a:endParaRPr lang="en-US" sz="1800" b="1"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1800" b="1" dirty="0" smtClean="0">
                          <a:solidFill>
                            <a:schemeClr val="tx1"/>
                          </a:solidFill>
                          <a:effectLst/>
                          <a:latin typeface="Tw Cen MT" panose="020B0602020104020603" pitchFamily="34" charset="0"/>
                          <a:cs typeface="Tahoma" pitchFamily="34" charset="0"/>
                        </a:rPr>
                        <a:t>Species</a:t>
                      </a:r>
                      <a:endParaRPr lang="en-US" sz="1800" b="1"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lang="en-US" sz="1800" b="1" dirty="0" smtClean="0">
                          <a:solidFill>
                            <a:schemeClr val="tx1"/>
                          </a:solidFill>
                          <a:effectLst/>
                          <a:latin typeface="Tw Cen MT" panose="020B0602020104020603" pitchFamily="34" charset="0"/>
                          <a:cs typeface="Tahoma" pitchFamily="34" charset="0"/>
                        </a:rPr>
                        <a:t>Pounds</a:t>
                      </a:r>
                      <a:endParaRPr lang="en-US" sz="1800" b="1" dirty="0">
                        <a:solidFill>
                          <a:schemeClr val="tx1"/>
                        </a:solidFill>
                        <a:effectLst/>
                        <a:latin typeface="Tw Cen MT" panose="020B0602020104020603" pitchFamily="34" charset="0"/>
                        <a:cs typeface="Tahoma" pitchFamily="34" charset="0"/>
                      </a:endParaRPr>
                    </a:p>
                  </a:txBody>
                  <a:tcPr>
                    <a:lnT w="12700" cap="flat" cmpd="sng" algn="ctr">
                      <a:solidFill>
                        <a:schemeClr val="tx1"/>
                      </a:solidFill>
                      <a:prstDash val="solid"/>
                      <a:round/>
                      <a:headEnd type="none" w="med" len="med"/>
                      <a:tailEnd type="none" w="med" len="med"/>
                    </a:lnT>
                    <a:solidFill>
                      <a:schemeClr val="accent1">
                        <a:lumMod val="60000"/>
                        <a:lumOff val="40000"/>
                      </a:schemeClr>
                    </a:solidFill>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Shrimp</a:t>
                      </a:r>
                      <a:endParaRPr lang="en-US" sz="1800" dirty="0">
                        <a:solidFill>
                          <a:schemeClr val="tx1"/>
                        </a:solidFill>
                        <a:effectLst/>
                        <a:latin typeface="Tw Cen MT" panose="020B0602020104020603" pitchFamily="34" charset="0"/>
                        <a:cs typeface="Tahoma" pitchFamily="34" charset="0"/>
                      </a:endParaRPr>
                    </a:p>
                  </a:txBody>
                  <a:tcPr/>
                </a:tc>
                <a:tc>
                  <a:txBody>
                    <a:bodyPr/>
                    <a:lstStyle/>
                    <a:p>
                      <a:pPr algn="ctr"/>
                      <a:r>
                        <a:rPr lang="en-US" sz="1800" dirty="0" smtClean="0">
                          <a:solidFill>
                            <a:schemeClr val="tx1"/>
                          </a:solidFill>
                          <a:effectLst/>
                          <a:latin typeface="Tw Cen MT" panose="020B0602020104020603" pitchFamily="34" charset="0"/>
                          <a:cs typeface="Tahoma" pitchFamily="34" charset="0"/>
                        </a:rPr>
                        <a:t>3.40</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effectLst/>
                          <a:latin typeface="Tw Cen MT" panose="020B0602020104020603" pitchFamily="34" charset="0"/>
                          <a:cs typeface="Tahoma" pitchFamily="34" charset="0"/>
                        </a:rPr>
                        <a:t>Shrimp </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effectLst/>
                          <a:latin typeface="Tw Cen MT" panose="020B0602020104020603" pitchFamily="34" charset="0"/>
                          <a:cs typeface="Tahoma" pitchFamily="34" charset="0"/>
                        </a:rPr>
                        <a:t>4.20</a:t>
                      </a:r>
                      <a:endParaRPr lang="en-US" sz="1800" dirty="0">
                        <a:solidFill>
                          <a:schemeClr val="tx1"/>
                        </a:solidFill>
                        <a:effectLst/>
                        <a:latin typeface="Tw Cen MT" panose="020B0602020104020603" pitchFamily="34" charset="0"/>
                        <a:cs typeface="Tahoma" pitchFamily="34" charset="0"/>
                      </a:endParaRPr>
                    </a:p>
                  </a:txBody>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Canned Tuna</a:t>
                      </a:r>
                    </a:p>
                  </a:txBody>
                  <a:tcP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2.90</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Canned Tuna</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2.60</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Salmon</a:t>
                      </a:r>
                      <a:endParaRPr lang="en-US" sz="1800" dirty="0">
                        <a:solidFill>
                          <a:schemeClr val="tx1"/>
                        </a:solidFill>
                        <a:effectLst/>
                        <a:latin typeface="Tw Cen MT" panose="020B0602020104020603" pitchFamily="34" charset="0"/>
                        <a:cs typeface="Tahoma" pitchFamily="34" charset="0"/>
                      </a:endParaRPr>
                    </a:p>
                  </a:txBody>
                  <a:tcPr/>
                </a:tc>
                <a:tc>
                  <a:txBody>
                    <a:bodyPr/>
                    <a:lstStyle/>
                    <a:p>
                      <a:pPr algn="ctr"/>
                      <a:r>
                        <a:rPr lang="en-US" sz="1800" dirty="0" smtClean="0">
                          <a:solidFill>
                            <a:schemeClr val="tx1"/>
                          </a:solidFill>
                          <a:effectLst/>
                          <a:latin typeface="Tw Cen MT" panose="020B0602020104020603" pitchFamily="34" charset="0"/>
                          <a:cs typeface="Tahoma" pitchFamily="34" charset="0"/>
                        </a:rPr>
                        <a:t>2.02</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effectLst/>
                          <a:latin typeface="Tw Cen MT" panose="020B0602020104020603" pitchFamily="34" charset="0"/>
                          <a:cs typeface="Tahoma" pitchFamily="34" charset="0"/>
                        </a:rPr>
                        <a:t>Salmon</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effectLst/>
                          <a:latin typeface="Tw Cen MT" panose="020B0602020104020603" pitchFamily="34" charset="0"/>
                          <a:cs typeface="Tahoma" pitchFamily="34" charset="0"/>
                        </a:rPr>
                        <a:t>1.95</a:t>
                      </a:r>
                      <a:endParaRPr lang="en-US" sz="1800" dirty="0">
                        <a:solidFill>
                          <a:schemeClr val="tx1"/>
                        </a:solidFill>
                        <a:effectLst/>
                        <a:latin typeface="Tw Cen MT" panose="020B0602020104020603" pitchFamily="34" charset="0"/>
                        <a:cs typeface="Tahoma" pitchFamily="34" charset="0"/>
                      </a:endParaRPr>
                    </a:p>
                  </a:txBody>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Alaska Pollock</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1.21</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Alaska Pollock</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1.31</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Catfish</a:t>
                      </a:r>
                      <a:endParaRPr lang="en-US" sz="1800" dirty="0">
                        <a:solidFill>
                          <a:schemeClr val="tx1"/>
                        </a:solidFill>
                        <a:effectLst/>
                        <a:latin typeface="Tw Cen MT" panose="020B0602020104020603" pitchFamily="34" charset="0"/>
                        <a:cs typeface="Tahoma" pitchFamily="34" charset="0"/>
                      </a:endParaRPr>
                    </a:p>
                  </a:txBody>
                  <a:tcPr/>
                </a:tc>
                <a:tc>
                  <a:txBody>
                    <a:bodyPr/>
                    <a:lstStyle/>
                    <a:p>
                      <a:pPr algn="ctr"/>
                      <a:r>
                        <a:rPr lang="en-US" sz="1800" dirty="0" smtClean="0">
                          <a:solidFill>
                            <a:schemeClr val="tx1"/>
                          </a:solidFill>
                          <a:effectLst/>
                          <a:latin typeface="Tw Cen MT" panose="020B0602020104020603" pitchFamily="34" charset="0"/>
                          <a:cs typeface="Tahoma" pitchFamily="34" charset="0"/>
                        </a:rPr>
                        <a:t>1.15</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effectLst/>
                          <a:latin typeface="Tw Cen MT" panose="020B0602020104020603" pitchFamily="34" charset="0"/>
                          <a:cs typeface="Tahoma" pitchFamily="34" charset="0"/>
                        </a:rPr>
                        <a:t>Tilapia</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effectLst/>
                          <a:latin typeface="Tw Cen MT" panose="020B0602020104020603" pitchFamily="34" charset="0"/>
                          <a:cs typeface="Tahoma" pitchFamily="34" charset="0"/>
                        </a:rPr>
                        <a:t>1.29</a:t>
                      </a:r>
                      <a:endParaRPr lang="en-US" sz="1800" dirty="0">
                        <a:solidFill>
                          <a:schemeClr val="tx1"/>
                        </a:solidFill>
                        <a:effectLst/>
                        <a:latin typeface="Tw Cen MT" panose="020B0602020104020603" pitchFamily="34" charset="0"/>
                        <a:cs typeface="Tahoma" pitchFamily="34" charset="0"/>
                      </a:endParaRPr>
                    </a:p>
                  </a:txBody>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Cod</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0.56</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Pangasius</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0.63</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Clams</a:t>
                      </a:r>
                      <a:endParaRPr lang="en-US" sz="1800" dirty="0">
                        <a:solidFill>
                          <a:schemeClr val="tx1"/>
                        </a:solidFill>
                        <a:effectLst/>
                        <a:latin typeface="Tw Cen MT" panose="020B0602020104020603" pitchFamily="34" charset="0"/>
                        <a:cs typeface="Tahoma" pitchFamily="34" charset="0"/>
                      </a:endParaRPr>
                    </a:p>
                  </a:txBody>
                  <a:tcPr/>
                </a:tc>
                <a:tc>
                  <a:txBody>
                    <a:bodyPr/>
                    <a:lstStyle/>
                    <a:p>
                      <a:pPr algn="ctr"/>
                      <a:r>
                        <a:rPr lang="en-US" sz="1800" dirty="0" smtClean="0">
                          <a:solidFill>
                            <a:schemeClr val="tx1"/>
                          </a:solidFill>
                          <a:effectLst/>
                          <a:latin typeface="Tw Cen MT" panose="020B0602020104020603" pitchFamily="34" charset="0"/>
                          <a:cs typeface="Tahoma" pitchFamily="34" charset="0"/>
                        </a:rPr>
                        <a:t>0.47</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effectLst/>
                          <a:latin typeface="Tw Cen MT" panose="020B0602020104020603" pitchFamily="34" charset="0"/>
                          <a:cs typeface="Tahoma" pitchFamily="34" charset="0"/>
                        </a:rPr>
                        <a:t>Catfish</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effectLst/>
                          <a:latin typeface="Tw Cen MT" panose="020B0602020104020603" pitchFamily="34" charset="0"/>
                          <a:cs typeface="Tahoma" pitchFamily="34" charset="0"/>
                        </a:rPr>
                        <a:t>0.56</a:t>
                      </a:r>
                      <a:endParaRPr lang="en-US" sz="1800" dirty="0">
                        <a:solidFill>
                          <a:schemeClr val="tx1"/>
                        </a:solidFill>
                        <a:effectLst/>
                        <a:latin typeface="Tw Cen MT" panose="020B0602020104020603" pitchFamily="34" charset="0"/>
                        <a:cs typeface="Tahoma" pitchFamily="34" charset="0"/>
                      </a:endParaRPr>
                    </a:p>
                  </a:txBody>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Crab</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0.44</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Crab</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0.52</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Flatfish</a:t>
                      </a:r>
                      <a:endParaRPr lang="en-US" sz="1800" dirty="0">
                        <a:solidFill>
                          <a:schemeClr val="tx1"/>
                        </a:solidFill>
                        <a:effectLst/>
                        <a:latin typeface="Tw Cen MT" panose="020B0602020104020603" pitchFamily="34" charset="0"/>
                        <a:cs typeface="Tahoma" pitchFamily="34" charset="0"/>
                      </a:endParaRPr>
                    </a:p>
                  </a:txBody>
                  <a:tcPr/>
                </a:tc>
                <a:tc>
                  <a:txBody>
                    <a:bodyPr/>
                    <a:lstStyle/>
                    <a:p>
                      <a:pPr algn="ctr"/>
                      <a:r>
                        <a:rPr lang="en-US" sz="1800" dirty="0" smtClean="0">
                          <a:solidFill>
                            <a:schemeClr val="tx1"/>
                          </a:solidFill>
                          <a:effectLst/>
                          <a:latin typeface="Tw Cen MT" panose="020B0602020104020603" pitchFamily="34" charset="0"/>
                          <a:cs typeface="Tahoma" pitchFamily="34" charset="0"/>
                        </a:rPr>
                        <a:t>0.39</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dirty="0" smtClean="0">
                          <a:solidFill>
                            <a:schemeClr val="tx1"/>
                          </a:solidFill>
                          <a:effectLst/>
                          <a:latin typeface="Tw Cen MT" panose="020B0602020104020603" pitchFamily="34" charset="0"/>
                          <a:cs typeface="Tahoma" pitchFamily="34" charset="0"/>
                        </a:rPr>
                        <a:t>Cod</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800" dirty="0" smtClean="0">
                          <a:solidFill>
                            <a:schemeClr val="tx1"/>
                          </a:solidFill>
                          <a:effectLst/>
                          <a:latin typeface="Tw Cen MT" panose="020B0602020104020603" pitchFamily="34" charset="0"/>
                          <a:cs typeface="Tahoma" pitchFamily="34" charset="0"/>
                        </a:rPr>
                        <a:t>0.50</a:t>
                      </a:r>
                      <a:endParaRPr lang="en-US" sz="1800" dirty="0">
                        <a:solidFill>
                          <a:schemeClr val="tx1"/>
                        </a:solidFill>
                        <a:effectLst/>
                        <a:latin typeface="Tw Cen MT" panose="020B0602020104020603" pitchFamily="34" charset="0"/>
                        <a:cs typeface="Tahoma" pitchFamily="34" charset="0"/>
                      </a:endParaRPr>
                    </a:p>
                  </a:txBody>
                  <a:tcPr/>
                </a:tc>
              </a:tr>
              <a:tr h="330200">
                <a:tc>
                  <a:txBody>
                    <a:bodyPr/>
                    <a:lstStyle/>
                    <a:p>
                      <a:pPr algn="ctr"/>
                      <a:r>
                        <a:rPr lang="en-US" sz="1800" dirty="0" smtClean="0">
                          <a:solidFill>
                            <a:schemeClr val="tx1"/>
                          </a:solidFill>
                          <a:effectLst/>
                          <a:latin typeface="Tw Cen MT" panose="020B0602020104020603" pitchFamily="34" charset="0"/>
                          <a:cs typeface="Tahoma" pitchFamily="34" charset="0"/>
                        </a:rPr>
                        <a:t>Scallops</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0.35</a:t>
                      </a:r>
                      <a:endParaRPr lang="en-US" sz="1800" dirty="0">
                        <a:solidFill>
                          <a:schemeClr val="tx1"/>
                        </a:solidFill>
                        <a:effectLst/>
                        <a:latin typeface="Tw Cen MT" panose="020B0602020104020603" pitchFamily="34" charset="0"/>
                        <a:cs typeface="Tahoma" pitchFamily="34" charset="0"/>
                      </a:endParaRPr>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Clams</a:t>
                      </a:r>
                      <a:endParaRPr lang="en-US" sz="1800" dirty="0">
                        <a:solidFill>
                          <a:schemeClr val="tx1"/>
                        </a:solidFill>
                        <a:effectLst/>
                        <a:latin typeface="Tw Cen MT" panose="020B0602020104020603" pitchFamily="34" charset="0"/>
                        <a:cs typeface="Tahoma" pitchFamily="34" charset="0"/>
                      </a:endParaRPr>
                    </a:p>
                  </a:txBody>
                  <a:tcP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dirty="0" smtClean="0">
                          <a:solidFill>
                            <a:schemeClr val="tx1"/>
                          </a:solidFill>
                          <a:effectLst/>
                          <a:latin typeface="Tw Cen MT" panose="020B0602020104020603" pitchFamily="34" charset="0"/>
                          <a:cs typeface="Tahoma" pitchFamily="34" charset="0"/>
                        </a:rPr>
                        <a:t>0.33</a:t>
                      </a:r>
                      <a:endParaRPr lang="en-US" sz="1800" dirty="0">
                        <a:solidFill>
                          <a:schemeClr val="tx1"/>
                        </a:solidFill>
                        <a:effectLst/>
                        <a:latin typeface="Tw Cen MT" panose="020B0602020104020603" pitchFamily="34" charset="0"/>
                        <a:cs typeface="Tahoma" pitchFamily="34" charset="0"/>
                      </a:endParaRPr>
                    </a:p>
                  </a:txBody>
                  <a:tcPr>
                    <a:solidFill>
                      <a:srgbClr val="FFFF00"/>
                    </a:solidFill>
                  </a:tcPr>
                </a:tc>
              </a:tr>
            </a:tbl>
          </a:graphicData>
        </a:graphic>
      </p:graphicFrame>
      <p:sp>
        <p:nvSpPr>
          <p:cNvPr id="6" name="Slide Number Placeholder 3"/>
          <p:cNvSpPr>
            <a:spLocks noGrp="1"/>
          </p:cNvSpPr>
          <p:nvPr>
            <p:ph type="sldNum" sz="quarter" idx="12"/>
          </p:nvPr>
        </p:nvSpPr>
        <p:spPr>
          <a:xfrm>
            <a:off x="8458200" y="6248400"/>
            <a:ext cx="685800" cy="609600"/>
          </a:xfrm>
        </p:spPr>
        <p:txBody>
          <a:bodyPr anchor="ctr"/>
          <a:lstStyle/>
          <a:p>
            <a:pPr algn="ctr">
              <a:defRPr/>
            </a:pPr>
            <a:fld id="{42299259-C277-4FD9-BB2D-8F50EC497840}" type="slidenum">
              <a:rPr lang="en-US"/>
              <a:pPr algn="ct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7"/>
          <p:cNvSpPr>
            <a:spLocks noChangeArrowheads="1"/>
          </p:cNvSpPr>
          <p:nvPr/>
        </p:nvSpPr>
        <p:spPr bwMode="auto">
          <a:xfrm>
            <a:off x="5322888" y="5010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p>
        </p:txBody>
      </p:sp>
      <p:sp>
        <p:nvSpPr>
          <p:cNvPr id="26" name="Rectangle 2"/>
          <p:cNvSpPr>
            <a:spLocks noChangeArrowheads="1"/>
          </p:cNvSpPr>
          <p:nvPr/>
        </p:nvSpPr>
        <p:spPr bwMode="auto">
          <a:xfrm>
            <a:off x="990" y="0"/>
            <a:ext cx="8610600" cy="1066800"/>
          </a:xfrm>
          <a:prstGeom prst="rect">
            <a:avLst/>
          </a:prstGeom>
          <a:noFill/>
          <a:ln w="38100">
            <a:noFill/>
            <a:miter lim="800000"/>
            <a:headEnd/>
            <a:tailEnd/>
          </a:ln>
        </p:spPr>
        <p:txBody>
          <a:bodyPr anchor="ctr"/>
          <a:lstStyle/>
          <a:p>
            <a:pPr algn="ctr"/>
            <a:endParaRPr lang="en-US" sz="4400" b="1" dirty="0">
              <a:solidFill>
                <a:srgbClr val="00B0F0"/>
              </a:solidFill>
              <a:effectLst>
                <a:outerShdw blurRad="38100" dist="38100" dir="2700000" algn="tl">
                  <a:srgbClr val="000000"/>
                </a:outerShdw>
              </a:effectLst>
            </a:endParaRPr>
          </a:p>
        </p:txBody>
      </p:sp>
      <p:graphicFrame>
        <p:nvGraphicFramePr>
          <p:cNvPr id="9" name="Chart 8"/>
          <p:cNvGraphicFramePr>
            <a:graphicFrameLocks/>
          </p:cNvGraphicFramePr>
          <p:nvPr>
            <p:extLst>
              <p:ext uri="{D42A27DB-BD31-4B8C-83A1-F6EECF244321}">
                <p14:modId xmlns:p14="http://schemas.microsoft.com/office/powerpoint/2010/main" val="661870394"/>
              </p:ext>
            </p:extLst>
          </p:nvPr>
        </p:nvGraphicFramePr>
        <p:xfrm>
          <a:off x="960912" y="3048000"/>
          <a:ext cx="7162800" cy="37195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19</a:t>
            </a:fld>
            <a:endParaRPr lang="en-US" sz="1400" dirty="0"/>
          </a:p>
        </p:txBody>
      </p:sp>
      <p:sp>
        <p:nvSpPr>
          <p:cNvPr id="2" name="Rectangle 1"/>
          <p:cNvSpPr/>
          <p:nvPr/>
        </p:nvSpPr>
        <p:spPr>
          <a:xfrm>
            <a:off x="-29688" y="682079"/>
            <a:ext cx="9144000" cy="1754326"/>
          </a:xfrm>
          <a:prstGeom prst="rect">
            <a:avLst/>
          </a:prstGeom>
        </p:spPr>
        <p:txBody>
          <a:bodyPr wrap="square">
            <a:spAutoFit/>
          </a:bodyPr>
          <a:lstStyle/>
          <a:p>
            <a:pPr algn="ctr">
              <a:defRPr sz="2400" b="1" i="0" u="none" strike="noStrike" kern="1200" baseline="0">
                <a:solidFill>
                  <a:prstClr val="black"/>
                </a:solidFill>
                <a:latin typeface="Tahoma" pitchFamily="34" charset="0"/>
                <a:ea typeface="+mn-ea"/>
                <a:cs typeface="Tahoma" pitchFamily="34" charset="0"/>
              </a:defRPr>
            </a:pPr>
            <a:r>
              <a:rPr lang="en-US" sz="44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Preferred Product Type </a:t>
            </a:r>
            <a:endParaRPr lang="en-US" sz="4400" b="1"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endParaRPr>
          </a:p>
          <a:p>
            <a:pPr algn="ctr">
              <a:defRPr sz="2400" b="1" i="0" u="none" strike="noStrike" kern="1200" baseline="0">
                <a:solidFill>
                  <a:prstClr val="black"/>
                </a:solidFill>
                <a:latin typeface="Tahoma" pitchFamily="34" charset="0"/>
                <a:ea typeface="+mn-ea"/>
                <a:cs typeface="Tahoma" pitchFamily="34" charset="0"/>
              </a:defRPr>
            </a:pPr>
            <a:endParaRPr lang="en-US" sz="3200" b="1" kern="0" dirty="0" smtClean="0">
              <a:effectLst>
                <a:outerShdw blurRad="38100" dist="38100" dir="2700000" algn="tl">
                  <a:srgbClr val="000000"/>
                </a:outerShdw>
              </a:effectLst>
              <a:latin typeface="Trajan Pro" pitchFamily="18" charset="0"/>
              <a:ea typeface="Tahoma" pitchFamily="34" charset="0"/>
              <a:cs typeface="Tahoma" pitchFamily="34" charset="0"/>
            </a:endParaRPr>
          </a:p>
          <a:p>
            <a:pPr algn="ctr">
              <a:defRPr sz="2400" b="1" i="0" u="none" strike="noStrike" kern="1200" baseline="0">
                <a:solidFill>
                  <a:prstClr val="black"/>
                </a:solidFill>
                <a:latin typeface="Tahoma" pitchFamily="34" charset="0"/>
                <a:ea typeface="+mn-ea"/>
                <a:cs typeface="Tahoma" pitchFamily="34" charset="0"/>
              </a:defRPr>
            </a:pPr>
            <a:r>
              <a:rPr lang="en-US" sz="3200" b="1" kern="0" dirty="0" smtClean="0">
                <a:effectLst>
                  <a:outerShdw blurRad="38100" dist="38100" dir="2700000" algn="tl">
                    <a:srgbClr val="000000"/>
                  </a:outerShdw>
                </a:effectLst>
                <a:latin typeface="Trajan Pro" pitchFamily="18" charset="0"/>
                <a:ea typeface="Tahoma" pitchFamily="34" charset="0"/>
                <a:cs typeface="Tahoma" pitchFamily="34" charset="0"/>
              </a:rPr>
              <a:t>2011</a:t>
            </a:r>
            <a:endParaRPr lang="en-US" sz="3200" b="1" kern="0" dirty="0">
              <a:effectLst>
                <a:outerShdw blurRad="38100" dist="38100" dir="2700000" algn="tl">
                  <a:srgbClr val="000000"/>
                </a:outerShdw>
              </a:effectLst>
              <a:latin typeface="Trajan Pro"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subTitle" idx="1"/>
          </p:nvPr>
        </p:nvSpPr>
        <p:spPr>
          <a:xfrm>
            <a:off x="0" y="2057400"/>
            <a:ext cx="9144000" cy="1371600"/>
          </a:xfrm>
        </p:spPr>
        <p:txBody>
          <a:bodyPr>
            <a:normAutofit/>
          </a:bodyPr>
          <a:lstStyle/>
          <a:p>
            <a:pPr algn="ctr" eaLnBrk="1" hangingPunct="1">
              <a:lnSpc>
                <a:spcPct val="90000"/>
              </a:lnSpc>
              <a:spcBef>
                <a:spcPts val="0"/>
              </a:spcBef>
              <a:spcAft>
                <a:spcPts val="2400"/>
              </a:spcAft>
            </a:pPr>
            <a:r>
              <a:rPr lang="en-US" sz="2400" b="1" kern="0" dirty="0">
                <a:latin typeface="Trajan Pro" pitchFamily="18" charset="0"/>
                <a:ea typeface="Tahoma" pitchFamily="34" charset="0"/>
                <a:cs typeface="Tahoma" pitchFamily="34" charset="0"/>
              </a:rPr>
              <a:t>Lesson </a:t>
            </a:r>
            <a:r>
              <a:rPr lang="en-US" sz="2400" b="1" kern="0" dirty="0" smtClean="0">
                <a:latin typeface="Trajan Pro" pitchFamily="18" charset="0"/>
                <a:ea typeface="Tahoma" pitchFamily="34" charset="0"/>
                <a:cs typeface="Tahoma" pitchFamily="34" charset="0"/>
              </a:rPr>
              <a:t>1</a:t>
            </a:r>
          </a:p>
          <a:p>
            <a:pPr algn="ctr" eaLnBrk="1" hangingPunct="1">
              <a:lnSpc>
                <a:spcPct val="90000"/>
              </a:lnSpc>
            </a:pPr>
            <a:r>
              <a:rPr lang="en-US" sz="3200" b="1" dirty="0" smtClean="0">
                <a:effectLst>
                  <a:outerShdw blurRad="38100" dist="38100" dir="2700000" algn="tl">
                    <a:srgbClr val="000000">
                      <a:alpha val="43137"/>
                    </a:srgbClr>
                  </a:outerShdw>
                </a:effectLst>
                <a:latin typeface="Trajan Pro" pitchFamily="18" charset="0"/>
                <a:ea typeface="Tahoma" pitchFamily="34" charset="0"/>
                <a:cs typeface="Tahoma" pitchFamily="34" charset="0"/>
              </a:rPr>
              <a:t>What Is Seafood?</a:t>
            </a:r>
          </a:p>
        </p:txBody>
      </p:sp>
      <p:sp>
        <p:nvSpPr>
          <p:cNvPr id="5" name="Rectangle 2"/>
          <p:cNvSpPr txBox="1">
            <a:spLocks noChangeArrowheads="1"/>
          </p:cNvSpPr>
          <p:nvPr/>
        </p:nvSpPr>
        <p:spPr bwMode="auto">
          <a:xfrm>
            <a:off x="0" y="0"/>
            <a:ext cx="9144000" cy="1600200"/>
          </a:xfrm>
          <a:prstGeom prst="rect">
            <a:avLst/>
          </a:prstGeom>
          <a:noFill/>
          <a:ln w="38100">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ＭＳ Ｐゴシック" charset="-128"/>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charset="0"/>
                <a:ea typeface="ＭＳ Ｐゴシック" charset="-128"/>
              </a:defRPr>
            </a:lvl5pPr>
            <a:lvl6pPr marL="4572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b="1">
                <a:solidFill>
                  <a:srgbClr val="FFFF00"/>
                </a:solidFill>
                <a:effectLst>
                  <a:outerShdw blurRad="38100" dist="38100" dir="2700000" algn="tl">
                    <a:srgbClr val="000000"/>
                  </a:outerShdw>
                </a:effectLst>
                <a:latin typeface="Arial" charset="0"/>
              </a:defRPr>
            </a:lvl9pPr>
          </a:lstStyle>
          <a:p>
            <a:pPr eaLnBrk="1" hangingPunct="1"/>
            <a:r>
              <a:rPr lang="en-US" sz="4800" kern="0" dirty="0" smtClean="0">
                <a:solidFill>
                  <a:srgbClr val="CC0000"/>
                </a:solidFill>
                <a:latin typeface="Trajan Pro" pitchFamily="18" charset="0"/>
                <a:ea typeface="Tahoma" pitchFamily="34" charset="0"/>
                <a:cs typeface="Tahoma" pitchFamily="34" charset="0"/>
              </a:rPr>
              <a:t>S</a:t>
            </a:r>
            <a:r>
              <a:rPr lang="en-US" sz="4000" kern="0" dirty="0" smtClean="0">
                <a:solidFill>
                  <a:srgbClr val="CC0000"/>
                </a:solidFill>
                <a:latin typeface="Trajan Pro" pitchFamily="18" charset="0"/>
                <a:ea typeface="Tahoma" pitchFamily="34" charset="0"/>
                <a:cs typeface="Tahoma" pitchFamily="34" charset="0"/>
              </a:rPr>
              <a:t>eafood at </a:t>
            </a:r>
            <a:r>
              <a:rPr lang="en-US" sz="4800" kern="0" dirty="0" smtClean="0">
                <a:solidFill>
                  <a:srgbClr val="CC0000"/>
                </a:solidFill>
                <a:latin typeface="Trajan Pro" pitchFamily="18" charset="0"/>
                <a:ea typeface="Tahoma" pitchFamily="34" charset="0"/>
                <a:cs typeface="Tahoma" pitchFamily="34" charset="0"/>
              </a:rPr>
              <a:t>I</a:t>
            </a:r>
            <a:r>
              <a:rPr lang="en-US" sz="4000" kern="0" dirty="0" smtClean="0">
                <a:solidFill>
                  <a:srgbClr val="CC0000"/>
                </a:solidFill>
                <a:latin typeface="Trajan Pro" pitchFamily="18" charset="0"/>
                <a:ea typeface="Tahoma" pitchFamily="34" charset="0"/>
                <a:cs typeface="Tahoma" pitchFamily="34" charset="0"/>
              </a:rPr>
              <a:t>ts </a:t>
            </a:r>
            <a:r>
              <a:rPr lang="en-US" sz="4800" kern="0" dirty="0" smtClean="0">
                <a:solidFill>
                  <a:srgbClr val="CC0000"/>
                </a:solidFill>
                <a:latin typeface="Trajan Pro" pitchFamily="18" charset="0"/>
                <a:ea typeface="Tahoma" pitchFamily="34" charset="0"/>
                <a:cs typeface="Tahoma" pitchFamily="34" charset="0"/>
              </a:rPr>
              <a:t>B</a:t>
            </a:r>
            <a:r>
              <a:rPr lang="en-US" sz="4000" kern="0" dirty="0" smtClean="0">
                <a:solidFill>
                  <a:srgbClr val="CC0000"/>
                </a:solidFill>
                <a:latin typeface="Trajan Pro" pitchFamily="18" charset="0"/>
                <a:ea typeface="Tahoma" pitchFamily="34" charset="0"/>
                <a:cs typeface="Tahoma" pitchFamily="34" charset="0"/>
              </a:rPr>
              <a:t>est</a:t>
            </a:r>
          </a:p>
        </p:txBody>
      </p:sp>
      <p:pic>
        <p:nvPicPr>
          <p:cNvPr id="7" name="Picture 4" descr="msotw9_temp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66900" y="3581400"/>
            <a:ext cx="5410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0" y="0"/>
            <a:ext cx="9144000" cy="1600200"/>
          </a:xfrm>
          <a:ln w="38100"/>
        </p:spPr>
        <p:txBody>
          <a:bodyPr>
            <a:noAutofit/>
          </a:bodyPr>
          <a:lstStyle/>
          <a:p>
            <a:pPr fontAlgn="base">
              <a:spcAft>
                <a:spcPct val="0"/>
              </a:spcAft>
              <a:defRPr sz="2400" b="1" i="0" u="none" strike="noStrike" kern="1200" baseline="0">
                <a:solidFill>
                  <a:prstClr val="black"/>
                </a:solidFill>
                <a:latin typeface="Tahoma" pitchFamily="34" charset="0"/>
                <a:ea typeface="+mn-ea"/>
                <a:cs typeface="Tahoma" pitchFamily="34" charset="0"/>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Where Do We Eat Seafood?</a:t>
            </a:r>
          </a:p>
        </p:txBody>
      </p:sp>
      <p:sp>
        <p:nvSpPr>
          <p:cNvPr id="311299" name="Rectangle 3"/>
          <p:cNvSpPr>
            <a:spLocks noGrp="1" noChangeArrowheads="1"/>
          </p:cNvSpPr>
          <p:nvPr>
            <p:ph idx="1"/>
          </p:nvPr>
        </p:nvSpPr>
        <p:spPr>
          <a:xfrm>
            <a:off x="457200" y="1935480"/>
            <a:ext cx="8229600" cy="2331720"/>
          </a:xfrm>
        </p:spPr>
        <p:txBody>
          <a:bodyPr>
            <a:noAutofit/>
          </a:bodyPr>
          <a:lstStyle/>
          <a:p>
            <a:pPr eaLnBrk="1" hangingPunct="1">
              <a:spcAft>
                <a:spcPts val="0"/>
              </a:spcAft>
              <a:buClr>
                <a:srgbClr val="CC3300"/>
              </a:buClr>
            </a:pPr>
            <a:r>
              <a:rPr lang="en-US" sz="2800" dirty="0" smtClean="0">
                <a:solidFill>
                  <a:srgbClr val="000000"/>
                </a:solidFill>
                <a:effectLst/>
                <a:latin typeface="Tw Cen MT" panose="020B0602020104020603" pitchFamily="34" charset="0"/>
              </a:rPr>
              <a:t>Americans eat most seafood away from home at food service establishments such as restaurants</a:t>
            </a:r>
          </a:p>
          <a:p>
            <a:pPr eaLnBrk="1" hangingPunct="1">
              <a:spcAft>
                <a:spcPts val="0"/>
              </a:spcAft>
              <a:buClr>
                <a:srgbClr val="CC3300"/>
              </a:buClr>
            </a:pPr>
            <a:r>
              <a:rPr lang="en-US" sz="2800" dirty="0" smtClean="0">
                <a:solidFill>
                  <a:srgbClr val="000000"/>
                </a:solidFill>
                <a:effectLst/>
                <a:latin typeface="Tw Cen MT" panose="020B0602020104020603" pitchFamily="34" charset="0"/>
              </a:rPr>
              <a:t>Significant amounts of low-cost, familiar, or easily prepared items such as canned tuna, salmon, tilapia, and shrimp are consumed</a:t>
            </a:r>
            <a:r>
              <a:rPr lang="en-US" sz="2800" dirty="0" smtClean="0">
                <a:solidFill>
                  <a:srgbClr val="000000"/>
                </a:solidFill>
                <a:latin typeface="Tw Cen MT" panose="020B0602020104020603" pitchFamily="34" charset="0"/>
              </a:rPr>
              <a:t> </a:t>
            </a:r>
            <a:r>
              <a:rPr lang="en-US" sz="2800" dirty="0" smtClean="0">
                <a:solidFill>
                  <a:srgbClr val="000000"/>
                </a:solidFill>
                <a:effectLst/>
                <a:latin typeface="Tw Cen MT" panose="020B0602020104020603" pitchFamily="34" charset="0"/>
              </a:rPr>
              <a:t>at home</a:t>
            </a:r>
          </a:p>
          <a:p>
            <a:pPr eaLnBrk="1" hangingPunct="1">
              <a:spcAft>
                <a:spcPts val="0"/>
              </a:spcAft>
              <a:buClr>
                <a:srgbClr val="CC3300"/>
              </a:buClr>
              <a:buSzPct val="111000"/>
              <a:buFontTx/>
              <a:buNone/>
            </a:pPr>
            <a:r>
              <a:rPr lang="en-US" sz="2800" dirty="0" smtClean="0">
                <a:solidFill>
                  <a:srgbClr val="000000"/>
                </a:solidFill>
                <a:effectLst/>
                <a:latin typeface="Tahoma" charset="0"/>
              </a:rPr>
              <a:t> </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20</a:t>
            </a:fld>
            <a:endParaRPr lang="en-US" dirty="0"/>
          </a:p>
        </p:txBody>
      </p:sp>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499559"/>
            <a:ext cx="3304480" cy="220406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122" y="4499559"/>
            <a:ext cx="3304481" cy="2204063"/>
          </a:xfrm>
          <a:prstGeom prst="rect">
            <a:avLst/>
          </a:prstGeom>
        </p:spPr>
      </p:pic>
      <p:sp>
        <p:nvSpPr>
          <p:cNvPr id="8" name="TextBox 7"/>
          <p:cNvSpPr txBox="1"/>
          <p:nvPr/>
        </p:nvSpPr>
        <p:spPr>
          <a:xfrm>
            <a:off x="838200" y="6673332"/>
            <a:ext cx="2204064" cy="184668"/>
          </a:xfrm>
          <a:prstGeom prst="rect">
            <a:avLst/>
          </a:prstGeom>
          <a:noFill/>
        </p:spPr>
        <p:txBody>
          <a:bodyPr wrap="square" rtlCol="0">
            <a:spAutoFit/>
          </a:bodyPr>
          <a:lstStyle/>
          <a:p>
            <a:r>
              <a:rPr lang="en-US" sz="600" i="1" dirty="0" smtClean="0">
                <a:solidFill>
                  <a:schemeClr val="bg1">
                    <a:lumMod val="75000"/>
                  </a:schemeClr>
                </a:solidFill>
                <a:hlinkClick r:id="rId3"/>
              </a:rPr>
              <a:t>“Fisherman’s Wharf” by Katharine Shilcutt</a:t>
            </a:r>
            <a:endParaRPr lang="en-US" sz="600" i="1" dirty="0">
              <a:solidFill>
                <a:schemeClr val="bg1">
                  <a:lumMod val="75000"/>
                </a:schemeClr>
              </a:solidFill>
            </a:endParaRPr>
          </a:p>
        </p:txBody>
      </p:sp>
      <p:sp>
        <p:nvSpPr>
          <p:cNvPr id="9" name="TextBox 8"/>
          <p:cNvSpPr txBox="1"/>
          <p:nvPr/>
        </p:nvSpPr>
        <p:spPr>
          <a:xfrm>
            <a:off x="5791200" y="6673332"/>
            <a:ext cx="2358442" cy="184666"/>
          </a:xfrm>
          <a:prstGeom prst="rect">
            <a:avLst/>
          </a:prstGeom>
          <a:noFill/>
        </p:spPr>
        <p:txBody>
          <a:bodyPr wrap="square" rtlCol="0">
            <a:spAutoFit/>
          </a:bodyPr>
          <a:lstStyle/>
          <a:p>
            <a:pPr algn="r"/>
            <a:r>
              <a:rPr lang="en-US" sz="600" i="1" smtClean="0">
                <a:solidFill>
                  <a:schemeClr val="bg1">
                    <a:lumMod val="50000"/>
                  </a:schemeClr>
                </a:solidFill>
                <a:hlinkClick r:id="rId6"/>
              </a:rPr>
              <a:t>”</a:t>
            </a:r>
            <a:r>
              <a:rPr lang="en-US" sz="600" i="1" dirty="0" smtClean="0">
                <a:solidFill>
                  <a:schemeClr val="bg1">
                    <a:lumMod val="50000"/>
                  </a:schemeClr>
                </a:solidFill>
                <a:hlinkClick r:id="rId6"/>
              </a:rPr>
              <a:t>Smoked Wild Canned Fish (The Fishery) by Renee </a:t>
            </a:r>
            <a:r>
              <a:rPr lang="en-US" sz="600" i="1" dirty="0">
                <a:solidFill>
                  <a:schemeClr val="bg1">
                    <a:lumMod val="50000"/>
                  </a:schemeClr>
                </a:solidFill>
                <a:hlinkClick r:id="rId6"/>
              </a:rPr>
              <a:t>S. Suen</a:t>
            </a:r>
            <a:endParaRPr lang="en-US" sz="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0"/>
            <a:ext cx="9144000" cy="2070100"/>
          </a:xfrm>
          <a:ln w="38100"/>
        </p:spPr>
        <p:txBody>
          <a:bodyPr>
            <a:noAutofit/>
          </a:bodyPr>
          <a:lstStyle/>
          <a:p>
            <a:pPr fontAlgn="base">
              <a:spcAft>
                <a:spcPct val="0"/>
              </a:spcAft>
              <a:defRPr sz="2400" b="1" i="0" u="none" strike="noStrike" kern="1200" baseline="0">
                <a:solidFill>
                  <a:prstClr val="black"/>
                </a:solidFill>
                <a:latin typeface="Tahoma" pitchFamily="34" charset="0"/>
                <a:ea typeface="+mn-ea"/>
                <a:cs typeface="Tahoma" pitchFamily="34" charset="0"/>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How Much Money Do We </a:t>
            </a:r>
            <a:b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Spend on Seafood?</a:t>
            </a:r>
          </a:p>
        </p:txBody>
      </p:sp>
      <p:sp>
        <p:nvSpPr>
          <p:cNvPr id="62468" name="Rectangle 3"/>
          <p:cNvSpPr>
            <a:spLocks noGrp="1" noChangeArrowheads="1"/>
          </p:cNvSpPr>
          <p:nvPr>
            <p:ph idx="1"/>
          </p:nvPr>
        </p:nvSpPr>
        <p:spPr>
          <a:xfrm>
            <a:off x="457200" y="2743200"/>
            <a:ext cx="8305800" cy="3810000"/>
          </a:xfrm>
        </p:spPr>
        <p:txBody>
          <a:bodyPr>
            <a:noAutofit/>
          </a:bodyPr>
          <a:lstStyle/>
          <a:p>
            <a:pPr eaLnBrk="1" hangingPunct="1">
              <a:spcAft>
                <a:spcPts val="0"/>
              </a:spcAft>
              <a:buClr>
                <a:srgbClr val="CC3300"/>
              </a:buClr>
              <a:buSzPct val="100000"/>
            </a:pPr>
            <a:r>
              <a:rPr lang="en-US" sz="2800" dirty="0" smtClean="0">
                <a:solidFill>
                  <a:srgbClr val="000000"/>
                </a:solidFill>
                <a:effectLst/>
                <a:latin typeface="Tw Cen MT" panose="020B0602020104020603" pitchFamily="34" charset="0"/>
              </a:rPr>
              <a:t>In 2011 – $57.7 billion at food service establishments (restaurants, carry-outs, caterers, etc.)</a:t>
            </a:r>
          </a:p>
          <a:p>
            <a:pPr eaLnBrk="1" hangingPunct="1">
              <a:spcAft>
                <a:spcPts val="0"/>
              </a:spcAft>
              <a:buClr>
                <a:srgbClr val="CC3300"/>
              </a:buClr>
              <a:buSzPct val="100000"/>
            </a:pPr>
            <a:r>
              <a:rPr lang="en-US" sz="2800" dirty="0" smtClean="0">
                <a:solidFill>
                  <a:srgbClr val="000000"/>
                </a:solidFill>
                <a:effectLst/>
                <a:latin typeface="Tw Cen MT" panose="020B0602020104020603" pitchFamily="34" charset="0"/>
              </a:rPr>
              <a:t>In 2011 – $27.6 billion in retail sales for home consumption</a:t>
            </a:r>
          </a:p>
          <a:p>
            <a:pPr eaLnBrk="1" hangingPunct="1">
              <a:spcAft>
                <a:spcPts val="0"/>
              </a:spcAft>
              <a:buClr>
                <a:srgbClr val="CC3300"/>
              </a:buClr>
              <a:buSzPct val="100000"/>
            </a:pPr>
            <a:r>
              <a:rPr lang="en-US" sz="2800" dirty="0" smtClean="0">
                <a:solidFill>
                  <a:srgbClr val="000000"/>
                </a:solidFill>
                <a:effectLst/>
                <a:latin typeface="Tw Cen MT" panose="020B0602020104020603" pitchFamily="34" charset="0"/>
              </a:rPr>
              <a:t>Average household spending for in-home seafood purchases in 2011 was $117</a:t>
            </a:r>
          </a:p>
          <a:p>
            <a:pPr eaLnBrk="1" hangingPunct="1">
              <a:spcAft>
                <a:spcPts val="0"/>
              </a:spcAft>
              <a:buClr>
                <a:srgbClr val="CC3300"/>
              </a:buClr>
              <a:buSzPct val="100000"/>
            </a:pPr>
            <a:r>
              <a:rPr lang="en-US" sz="2800" dirty="0" smtClean="0">
                <a:solidFill>
                  <a:srgbClr val="000000"/>
                </a:solidFill>
                <a:effectLst/>
                <a:latin typeface="Tw Cen MT" panose="020B0602020104020603" pitchFamily="34" charset="0"/>
              </a:rPr>
              <a:t>Asian, African &amp; Hispanic Americans; higher income</a:t>
            </a:r>
            <a:r>
              <a:rPr lang="en-US" sz="2800" dirty="0">
                <a:solidFill>
                  <a:srgbClr val="000000"/>
                </a:solidFill>
                <a:effectLst/>
                <a:latin typeface="Tw Cen MT" panose="020B0602020104020603" pitchFamily="34" charset="0"/>
              </a:rPr>
              <a:t>;</a:t>
            </a:r>
            <a:r>
              <a:rPr lang="en-US" sz="2800" dirty="0" smtClean="0">
                <a:solidFill>
                  <a:srgbClr val="000000"/>
                </a:solidFill>
                <a:effectLst/>
                <a:latin typeface="Tw Cen MT" panose="020B0602020104020603" pitchFamily="34" charset="0"/>
              </a:rPr>
              <a:t> and older households spend more on seafood</a:t>
            </a:r>
          </a:p>
          <a:p>
            <a:pPr eaLnBrk="1" hangingPunct="1">
              <a:lnSpc>
                <a:spcPct val="90000"/>
              </a:lnSpc>
              <a:buClr>
                <a:srgbClr val="CC3300"/>
              </a:buClr>
            </a:pPr>
            <a:endParaRPr lang="en-US" sz="2800" dirty="0" smtClean="0">
              <a:solidFill>
                <a:schemeClr val="bg2"/>
              </a:solidFill>
              <a:effectLst/>
              <a:latin typeface="Tahoma"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0" y="0"/>
            <a:ext cx="9144000" cy="1612900"/>
          </a:xfrm>
          <a:ln w="38100"/>
        </p:spPr>
        <p:txBody>
          <a:bodyPr>
            <a:normAutofit/>
          </a:bodyPr>
          <a:lstStyle/>
          <a:p>
            <a:pPr fontAlgn="base">
              <a:spcAft>
                <a:spcPct val="0"/>
              </a:spcAft>
              <a:defRPr sz="2400" b="1" i="0" u="none" strike="noStrike" kern="1200" baseline="0">
                <a:solidFill>
                  <a:prstClr val="black"/>
                </a:solidFill>
                <a:latin typeface="Tahoma" pitchFamily="34" charset="0"/>
                <a:ea typeface="+mn-ea"/>
                <a:cs typeface="Tahoma" pitchFamily="34" charset="0"/>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Future U.S. Seafood Demand</a:t>
            </a:r>
          </a:p>
        </p:txBody>
      </p:sp>
      <p:sp>
        <p:nvSpPr>
          <p:cNvPr id="64516" name="Rectangle 3"/>
          <p:cNvSpPr>
            <a:spLocks noGrp="1" noChangeArrowheads="1"/>
          </p:cNvSpPr>
          <p:nvPr>
            <p:ph idx="1"/>
          </p:nvPr>
        </p:nvSpPr>
        <p:spPr>
          <a:xfrm>
            <a:off x="381000" y="2514600"/>
            <a:ext cx="4267201" cy="3276600"/>
          </a:xfrm>
        </p:spPr>
        <p:txBody>
          <a:bodyPr>
            <a:noAutofit/>
          </a:bodyPr>
          <a:lstStyle/>
          <a:p>
            <a:r>
              <a:rPr lang="en-US" sz="2800" dirty="0">
                <a:solidFill>
                  <a:srgbClr val="000000"/>
                </a:solidFill>
                <a:latin typeface="Tw Cen MT" panose="020B0602020104020603" pitchFamily="34" charset="0"/>
              </a:rPr>
              <a:t>USDA predicted per capita consumption would be </a:t>
            </a:r>
            <a:r>
              <a:rPr lang="en-US" sz="2800" dirty="0" smtClean="0">
                <a:solidFill>
                  <a:srgbClr val="000000"/>
                </a:solidFill>
                <a:latin typeface="Tw Cen MT" panose="020B0602020104020603" pitchFamily="34" charset="0"/>
              </a:rPr>
              <a:t>16 </a:t>
            </a:r>
            <a:r>
              <a:rPr lang="en-US" sz="2800" dirty="0">
                <a:solidFill>
                  <a:srgbClr val="000000"/>
                </a:solidFill>
                <a:latin typeface="Tw Cen MT" panose="020B0602020104020603" pitchFamily="34" charset="0"/>
              </a:rPr>
              <a:t>pounds by 2020</a:t>
            </a:r>
          </a:p>
          <a:p>
            <a:r>
              <a:rPr lang="en-US" sz="2800" dirty="0">
                <a:solidFill>
                  <a:srgbClr val="000000"/>
                </a:solidFill>
                <a:latin typeface="Tw Cen MT" panose="020B0602020104020603" pitchFamily="34" charset="0"/>
              </a:rPr>
              <a:t>There is a potential need by </a:t>
            </a:r>
            <a:r>
              <a:rPr lang="en-US" sz="2800" dirty="0" smtClean="0">
                <a:solidFill>
                  <a:srgbClr val="000000"/>
                </a:solidFill>
                <a:latin typeface="Tw Cen MT" panose="020B0602020104020603" pitchFamily="34" charset="0"/>
              </a:rPr>
              <a:t>2020 </a:t>
            </a:r>
            <a:r>
              <a:rPr lang="en-US" sz="2800" dirty="0">
                <a:solidFill>
                  <a:srgbClr val="000000"/>
                </a:solidFill>
                <a:latin typeface="Tw Cen MT" panose="020B0602020104020603" pitchFamily="34" charset="0"/>
              </a:rPr>
              <a:t>of an additional </a:t>
            </a:r>
            <a:r>
              <a:rPr lang="en-US" sz="2800" dirty="0" smtClean="0">
                <a:solidFill>
                  <a:srgbClr val="000000"/>
                </a:solidFill>
                <a:latin typeface="Tw Cen MT" panose="020B0602020104020603" pitchFamily="34" charset="0"/>
              </a:rPr>
              <a:t/>
            </a:r>
            <a:br>
              <a:rPr lang="en-US" sz="2800" dirty="0" smtClean="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4 </a:t>
            </a:r>
            <a:r>
              <a:rPr lang="en-US" sz="2800" dirty="0">
                <a:solidFill>
                  <a:srgbClr val="000000"/>
                </a:solidFill>
                <a:latin typeface="Tw Cen MT" panose="020B0602020104020603" pitchFamily="34" charset="0"/>
              </a:rPr>
              <a:t>to 5 billion pounds </a:t>
            </a:r>
            <a:r>
              <a:rPr lang="en-US" sz="2800" dirty="0" smtClean="0">
                <a:solidFill>
                  <a:srgbClr val="000000"/>
                </a:solidFill>
                <a:latin typeface="Tw Cen MT" panose="020B0602020104020603" pitchFamily="34" charset="0"/>
              </a:rPr>
              <a:t/>
            </a:r>
            <a:br>
              <a:rPr lang="en-US" sz="2800" dirty="0" smtClean="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a:t>
            </a:r>
            <a:r>
              <a:rPr lang="en-US" sz="2800" dirty="0">
                <a:solidFill>
                  <a:srgbClr val="000000"/>
                </a:solidFill>
                <a:latin typeface="Tw Cen MT" panose="020B0602020104020603" pitchFamily="34" charset="0"/>
              </a:rPr>
              <a:t>round weight) to satisfy </a:t>
            </a:r>
            <a:r>
              <a:rPr lang="en-US" sz="2800" dirty="0" smtClean="0">
                <a:solidFill>
                  <a:srgbClr val="000000"/>
                </a:solidFill>
                <a:latin typeface="Tw Cen MT" panose="020B0602020104020603" pitchFamily="34" charset="0"/>
              </a:rPr>
              <a:t/>
            </a:r>
            <a:br>
              <a:rPr lang="en-US" sz="2800" dirty="0" smtClean="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demand</a:t>
            </a:r>
            <a:endParaRPr lang="en-US" sz="2800" dirty="0">
              <a:solidFill>
                <a:srgbClr val="000000"/>
              </a:solidFill>
              <a:latin typeface="Tw Cen MT" panose="020B0602020104020603"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22</a:t>
            </a:fld>
            <a:endParaRPr lang="en-US" dirty="0"/>
          </a:p>
        </p:txBody>
      </p:sp>
      <p:pic>
        <p:nvPicPr>
          <p:cNvPr id="4098" name="Picture 2" descr="http://www.aurochsbrewing.com/wp-content/uploads/2013/02/Celiac-on-the-R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548" y="2590800"/>
            <a:ext cx="3935819" cy="3038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0" y="685800"/>
            <a:ext cx="9144000" cy="1828800"/>
          </a:xfrm>
          <a:ln w="38100"/>
        </p:spPr>
        <p:txBody>
          <a:bodyPr>
            <a:noAutofit/>
          </a:bodyPr>
          <a:lstStyle/>
          <a:p>
            <a:pPr fontAlgn="base">
              <a:spcAft>
                <a:spcPct val="0"/>
              </a:spcAft>
              <a:defRPr sz="2400" b="1" i="0" u="none" strike="noStrike" kern="1200" baseline="0">
                <a:solidFill>
                  <a:prstClr val="black"/>
                </a:solidFill>
                <a:latin typeface="Tahoma" pitchFamily="34" charset="0"/>
                <a:ea typeface="+mn-ea"/>
                <a:cs typeface="Tahoma" pitchFamily="34" charset="0"/>
              </a:defRPr>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Population Demographics Will Influence Seafood Demand</a:t>
            </a:r>
          </a:p>
        </p:txBody>
      </p:sp>
      <p:sp>
        <p:nvSpPr>
          <p:cNvPr id="66564" name="Rectangle 3"/>
          <p:cNvSpPr>
            <a:spLocks noGrp="1" noChangeArrowheads="1"/>
          </p:cNvSpPr>
          <p:nvPr>
            <p:ph idx="1"/>
          </p:nvPr>
        </p:nvSpPr>
        <p:spPr>
          <a:xfrm>
            <a:off x="381000" y="2971800"/>
            <a:ext cx="8305800" cy="3581400"/>
          </a:xfrm>
        </p:spPr>
        <p:txBody>
          <a:bodyPr>
            <a:noAutofit/>
          </a:bodyPr>
          <a:lstStyle/>
          <a:p>
            <a:pPr eaLnBrk="1" hangingPunct="1">
              <a:buClr>
                <a:srgbClr val="CC3300"/>
              </a:buClr>
              <a:buSzPct val="100000"/>
            </a:pPr>
            <a:r>
              <a:rPr lang="en-US" sz="2800" dirty="0" smtClean="0">
                <a:solidFill>
                  <a:srgbClr val="000000"/>
                </a:solidFill>
                <a:effectLst/>
                <a:latin typeface="Tw Cen MT" panose="020B0602020104020603" pitchFamily="34" charset="0"/>
              </a:rPr>
              <a:t>By 2020, 84 million Americans will be over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the age of 60</a:t>
            </a:r>
          </a:p>
          <a:p>
            <a:pPr eaLnBrk="1" hangingPunct="1">
              <a:buClr>
                <a:srgbClr val="CC3300"/>
              </a:buClr>
              <a:buSzPct val="100000"/>
            </a:pPr>
            <a:r>
              <a:rPr lang="en-US" sz="2800" dirty="0" smtClean="0">
                <a:solidFill>
                  <a:srgbClr val="000000"/>
                </a:solidFill>
                <a:effectLst/>
                <a:latin typeface="Tw Cen MT" panose="020B0602020104020603" pitchFamily="34" charset="0"/>
              </a:rPr>
              <a:t>They will eat more seafood, dine out more often, and prefer prepared meals for in-home consumption</a:t>
            </a:r>
          </a:p>
          <a:p>
            <a:pPr eaLnBrk="1" hangingPunct="1">
              <a:buClr>
                <a:srgbClr val="CC3300"/>
              </a:buClr>
              <a:buSzPct val="100000"/>
            </a:pPr>
            <a:r>
              <a:rPr lang="en-US" sz="2800" dirty="0" smtClean="0">
                <a:solidFill>
                  <a:srgbClr val="000000"/>
                </a:solidFill>
                <a:effectLst/>
                <a:latin typeface="Tw Cen MT" panose="020B0602020104020603" pitchFamily="34" charset="0"/>
              </a:rPr>
              <a:t>Continued growth of minority population</a:t>
            </a:r>
          </a:p>
          <a:p>
            <a:pPr eaLnBrk="1" hangingPunct="1">
              <a:buClr>
                <a:srgbClr val="CC3300"/>
              </a:buClr>
              <a:buSzPct val="100000"/>
            </a:pPr>
            <a:r>
              <a:rPr lang="en-US" sz="2800" dirty="0" smtClean="0">
                <a:solidFill>
                  <a:srgbClr val="000000"/>
                </a:solidFill>
                <a:effectLst/>
                <a:latin typeface="Tw Cen MT" panose="020B0602020104020603" pitchFamily="34" charset="0"/>
              </a:rPr>
              <a:t>Minorities eat more seafood than the national average</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0" y="0"/>
            <a:ext cx="9144000" cy="1600200"/>
          </a:xfrm>
          <a:ln w="38100"/>
        </p:spPr>
        <p:txBody>
          <a:bodyPr>
            <a:normAutofit/>
          </a:bodyPr>
          <a:lstStyle/>
          <a:p>
            <a:pPr eaLnBrk="1" hangingPunct="1"/>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Future Seafood Markets </a:t>
            </a:r>
          </a:p>
        </p:txBody>
      </p:sp>
      <p:sp>
        <p:nvSpPr>
          <p:cNvPr id="68612" name="Rectangle 3"/>
          <p:cNvSpPr>
            <a:spLocks noGrp="1" noChangeArrowheads="1"/>
          </p:cNvSpPr>
          <p:nvPr>
            <p:ph idx="1"/>
          </p:nvPr>
        </p:nvSpPr>
        <p:spPr>
          <a:xfrm>
            <a:off x="4267200" y="2286000"/>
            <a:ext cx="4724400" cy="4343400"/>
          </a:xfrm>
        </p:spPr>
        <p:txBody>
          <a:bodyPr>
            <a:noAutofit/>
          </a:bodyPr>
          <a:lstStyle/>
          <a:p>
            <a:pPr eaLnBrk="1" hangingPunct="1">
              <a:buClr>
                <a:srgbClr val="CC3300"/>
              </a:buClr>
            </a:pPr>
            <a:r>
              <a:rPr lang="en-US" sz="2800" dirty="0" smtClean="0">
                <a:solidFill>
                  <a:srgbClr val="000000"/>
                </a:solidFill>
                <a:effectLst/>
                <a:latin typeface="Tw Cen MT" panose="020B0602020104020603" pitchFamily="34" charset="0"/>
              </a:rPr>
              <a:t>Organic seafood: small volume, high value</a:t>
            </a:r>
          </a:p>
          <a:p>
            <a:pPr eaLnBrk="1" hangingPunct="1">
              <a:buClr>
                <a:srgbClr val="CC3300"/>
              </a:buClr>
            </a:pPr>
            <a:r>
              <a:rPr lang="en-US" sz="2800" dirty="0" smtClean="0">
                <a:solidFill>
                  <a:srgbClr val="000000"/>
                </a:solidFill>
                <a:effectLst/>
                <a:latin typeface="Tw Cen MT" panose="020B0602020104020603" pitchFamily="34" charset="0"/>
              </a:rPr>
              <a:t>“Functional” seafood with FDA-approved health claims and/or added nutrients</a:t>
            </a:r>
          </a:p>
          <a:p>
            <a:pPr eaLnBrk="1" hangingPunct="1">
              <a:buClr>
                <a:srgbClr val="CC3300"/>
              </a:buClr>
            </a:pPr>
            <a:r>
              <a:rPr lang="en-US" sz="2800" dirty="0" smtClean="0">
                <a:solidFill>
                  <a:srgbClr val="000000"/>
                </a:solidFill>
                <a:effectLst/>
                <a:latin typeface="Tw Cen MT" panose="020B0602020104020603" pitchFamily="34" charset="0"/>
              </a:rPr>
              <a:t>Greater convenience: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heat-and-eat entrees,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“ready to cook” meals</a:t>
            </a:r>
          </a:p>
        </p:txBody>
      </p:sp>
      <p:sp>
        <p:nvSpPr>
          <p:cNvPr id="6" name="Slide Number Placeholder 3"/>
          <p:cNvSpPr>
            <a:spLocks noGrp="1"/>
          </p:cNvSpPr>
          <p:nvPr>
            <p:ph type="sldNum" sz="quarter" idx="12"/>
          </p:nvPr>
        </p:nvSpPr>
        <p:spPr/>
        <p:txBody>
          <a:bodyPr anchor="ctr"/>
          <a:lstStyle/>
          <a:p>
            <a:pPr algn="ctr">
              <a:defRPr/>
            </a:pPr>
            <a:fld id="{42299259-C277-4FD9-BB2D-8F50EC497840}" type="slidenum">
              <a:rPr lang="en-US"/>
              <a:pPr algn="ctr">
                <a:defRPr/>
              </a:pPr>
              <a:t>24</a:t>
            </a:fld>
            <a:endParaRPr lang="en-US" dirty="0"/>
          </a:p>
        </p:txBody>
      </p:sp>
      <p:pic>
        <p:nvPicPr>
          <p:cNvPr id="1026" name="Picture 2" descr="http://onechicklette.files.wordpress.com/2012/06/meat-without-feet-wp_00057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75" r="24445"/>
          <a:stretch/>
        </p:blipFill>
        <p:spPr bwMode="auto">
          <a:xfrm>
            <a:off x="685800" y="2057400"/>
            <a:ext cx="3352800" cy="4314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rot="21480000">
            <a:off x="1448687" y="4986954"/>
            <a:ext cx="1290472" cy="1881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subTitle" idx="1"/>
          </p:nvPr>
        </p:nvSpPr>
        <p:spPr>
          <a:xfrm>
            <a:off x="1295400" y="3683890"/>
            <a:ext cx="3200400" cy="1981200"/>
          </a:xfrm>
        </p:spPr>
        <p:txBody>
          <a:bodyPr/>
          <a:lstStyle/>
          <a:p>
            <a:pPr eaLnBrk="1" hangingPunct="1"/>
            <a:r>
              <a:rPr lang="en-US" sz="9600" b="1" dirty="0" smtClean="0">
                <a:solidFill>
                  <a:srgbClr val="000000"/>
                </a:solidFill>
                <a:effectLst/>
                <a:cs typeface="Tahoma" pitchFamily="34" charset="0"/>
              </a:rPr>
              <a:t>?</a:t>
            </a:r>
          </a:p>
        </p:txBody>
      </p:sp>
      <p:sp>
        <p:nvSpPr>
          <p:cNvPr id="5"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r" eaLnBrk="1" hangingPunct="1"/>
            <a:endParaRPr lang="en-US" sz="1400" dirty="0">
              <a:solidFill>
                <a:srgbClr val="0000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813" y="2514599"/>
            <a:ext cx="2774987" cy="3730626"/>
          </a:xfrm>
          <a:prstGeom prst="rect">
            <a:avLst/>
          </a:prstGeom>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14598"/>
            <a:ext cx="4717730" cy="3730625"/>
          </a:xfrm>
          <a:prstGeom prst="rect">
            <a:avLst/>
          </a:prstGeom>
          <a:ln>
            <a:noFill/>
          </a:ln>
        </p:spPr>
      </p:pic>
      <p:sp>
        <p:nvSpPr>
          <p:cNvPr id="8" name="Rectangle 2"/>
          <p:cNvSpPr txBox="1">
            <a:spLocks noChangeArrowheads="1"/>
          </p:cNvSpPr>
          <p:nvPr/>
        </p:nvSpPr>
        <p:spPr>
          <a:xfrm>
            <a:off x="0" y="0"/>
            <a:ext cx="9144000" cy="1981200"/>
          </a:xfrm>
          <a:prstGeom prst="rect">
            <a:avLst/>
          </a:prstGeom>
          <a:ln w="38100"/>
        </p:spPr>
        <p:txBody>
          <a:bodyPr vert="horz" lIns="0" rIns="0" bIns="0" anchor="b">
            <a:noAutofit/>
          </a:bodyPr>
          <a:lstStyle>
            <a:lvl1pPr algn="ctr" rtl="0" eaLnBrk="1" latinLnBrk="0" hangingPunct="1">
              <a:spcBef>
                <a:spcPct val="0"/>
              </a:spcBef>
              <a:buNone/>
              <a:defRPr kumimoji="0" sz="4400" b="1" kern="1200" baseline="0">
                <a:ln>
                  <a:noFill/>
                </a:ln>
                <a:solidFill>
                  <a:srgbClr val="00B0F0"/>
                </a:solidFill>
                <a:effectLst>
                  <a:outerShdw blurRad="50800" dist="50800" dir="5400000" algn="ctr" rotWithShape="0">
                    <a:schemeClr val="tx1"/>
                  </a:outerShdw>
                </a:effectLst>
                <a:latin typeface="Tahoma" pitchFamily="34" charset="0"/>
                <a:ea typeface="+mj-ea"/>
                <a:cs typeface="+mj-cs"/>
              </a:defRPr>
            </a:lvl1pPr>
          </a:lstStyle>
          <a:p>
            <a:pPr fontAlgn="auto">
              <a:spcAft>
                <a:spcPts val="0"/>
              </a:spcAft>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Where Will Our</a:t>
            </a:r>
          </a:p>
          <a:p>
            <a:pPr fontAlgn="auto">
              <a:spcAft>
                <a:spcPts val="0"/>
              </a:spcAft>
            </a:pPr>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Seafood Come From?</a:t>
            </a:r>
          </a:p>
        </p:txBody>
      </p:sp>
      <p:sp>
        <p:nvSpPr>
          <p:cNvPr id="7"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25</a:t>
            </a:fld>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0" y="0"/>
            <a:ext cx="9144000" cy="1600200"/>
          </a:xfrm>
        </p:spPr>
        <p:txBody>
          <a:bodyPr>
            <a:normAutofit/>
          </a:bodyPr>
          <a:lstStyle/>
          <a:p>
            <a:pPr algn="ctr"/>
            <a:r>
              <a:rPr lang="en-US" sz="4000" b="1"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Future Seafood Supply</a:t>
            </a:r>
          </a:p>
        </p:txBody>
      </p:sp>
      <p:sp>
        <p:nvSpPr>
          <p:cNvPr id="322618" name="Rectangle 58"/>
          <p:cNvSpPr>
            <a:spLocks noChangeArrowheads="1"/>
          </p:cNvSpPr>
          <p:nvPr/>
        </p:nvSpPr>
        <p:spPr bwMode="auto">
          <a:xfrm>
            <a:off x="762000" y="282575"/>
            <a:ext cx="7924800" cy="1219200"/>
          </a:xfrm>
          <a:prstGeom prst="rect">
            <a:avLst/>
          </a:prstGeom>
          <a:noFill/>
          <a:ln w="38100">
            <a:noFill/>
            <a:miter lim="800000"/>
            <a:headEnd/>
            <a:tailEnd/>
          </a:ln>
          <a:effectLst/>
        </p:spPr>
        <p:txBody>
          <a:bodyPr anchor="ctr"/>
          <a:lstStyle/>
          <a:p>
            <a:pPr algn="ctr"/>
            <a:endParaRPr lang="en-US" sz="4000" b="1" dirty="0">
              <a:solidFill>
                <a:srgbClr val="FFFF00"/>
              </a:solidFill>
              <a:effectLst>
                <a:outerShdw blurRad="38100" dist="38100" dir="2700000" algn="tl">
                  <a:srgbClr val="000000"/>
                </a:outerShdw>
              </a:effectLst>
              <a:latin typeface="Arial" charset="0"/>
            </a:endParaRPr>
          </a:p>
        </p:txBody>
      </p:sp>
      <p:sp>
        <p:nvSpPr>
          <p:cNvPr id="72709" name="Rectangle 60"/>
          <p:cNvSpPr>
            <a:spLocks noChangeArrowheads="1"/>
          </p:cNvSpPr>
          <p:nvPr/>
        </p:nvSpPr>
        <p:spPr bwMode="auto">
          <a:xfrm>
            <a:off x="457200" y="25146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1200"/>
              </a:spcBef>
              <a:spcAft>
                <a:spcPts val="1200"/>
              </a:spcAft>
              <a:buClr>
                <a:srgbClr val="CC3300"/>
              </a:buClr>
              <a:buFontTx/>
              <a:buChar char="•"/>
            </a:pPr>
            <a:r>
              <a:rPr lang="en-US" sz="2800" dirty="0">
                <a:solidFill>
                  <a:srgbClr val="000000"/>
                </a:solidFill>
                <a:latin typeface="Tw Cen MT" panose="020B0602020104020603" pitchFamily="34" charset="0"/>
              </a:rPr>
              <a:t>Production from capture fisheries has leveled off, and most fishing areas have reached maximum potential</a:t>
            </a:r>
          </a:p>
          <a:p>
            <a:pPr marL="342900" indent="-342900">
              <a:spcBef>
                <a:spcPts val="1200"/>
              </a:spcBef>
              <a:spcAft>
                <a:spcPts val="1200"/>
              </a:spcAft>
              <a:buClr>
                <a:srgbClr val="CC3300"/>
              </a:buClr>
              <a:buFontTx/>
              <a:buChar char="•"/>
            </a:pPr>
            <a:r>
              <a:rPr lang="en-US" sz="2800" dirty="0">
                <a:solidFill>
                  <a:srgbClr val="000000"/>
                </a:solidFill>
                <a:latin typeface="Tw Cen MT" panose="020B0602020104020603" pitchFamily="34" charset="0"/>
              </a:rPr>
              <a:t>Estimate: at current consumption levels, global </a:t>
            </a:r>
            <a:r>
              <a:rPr lang="en-US" sz="2800" dirty="0" smtClean="0">
                <a:solidFill>
                  <a:srgbClr val="000000"/>
                </a:solidFill>
                <a:latin typeface="Tw Cen MT" panose="020B0602020104020603" pitchFamily="34" charset="0"/>
              </a:rPr>
              <a:t>seafood supplies </a:t>
            </a:r>
            <a:r>
              <a:rPr lang="en-US" sz="2800" dirty="0">
                <a:solidFill>
                  <a:srgbClr val="000000"/>
                </a:solidFill>
                <a:latin typeface="Tw Cen MT" panose="020B0602020104020603" pitchFamily="34" charset="0"/>
              </a:rPr>
              <a:t>will need to </a:t>
            </a:r>
            <a:r>
              <a:rPr lang="en-US" sz="2800" dirty="0" smtClean="0">
                <a:solidFill>
                  <a:srgbClr val="000000"/>
                </a:solidFill>
                <a:latin typeface="Tw Cen MT" panose="020B0602020104020603" pitchFamily="34" charset="0"/>
              </a:rPr>
              <a:t>increase by </a:t>
            </a:r>
            <a:r>
              <a:rPr lang="en-US" sz="2800" dirty="0">
                <a:solidFill>
                  <a:srgbClr val="000000"/>
                </a:solidFill>
                <a:latin typeface="Tw Cen MT" panose="020B0602020104020603" pitchFamily="34" charset="0"/>
              </a:rPr>
              <a:t>~ </a:t>
            </a:r>
            <a:r>
              <a:rPr lang="en-US" sz="2800" dirty="0" smtClean="0">
                <a:solidFill>
                  <a:srgbClr val="000000"/>
                </a:solidFill>
                <a:latin typeface="Tw Cen MT" panose="020B0602020104020603" pitchFamily="34" charset="0"/>
              </a:rPr>
              <a:t>30 </a:t>
            </a:r>
            <a:r>
              <a:rPr lang="en-US" sz="2800" dirty="0">
                <a:solidFill>
                  <a:srgbClr val="000000"/>
                </a:solidFill>
                <a:latin typeface="Tw Cen MT" panose="020B0602020104020603" pitchFamily="34" charset="0"/>
              </a:rPr>
              <a:t>million tons </a:t>
            </a:r>
            <a:r>
              <a:rPr lang="en-US" sz="2800" dirty="0" smtClean="0">
                <a:solidFill>
                  <a:srgbClr val="000000"/>
                </a:solidFill>
                <a:latin typeface="Tw Cen MT" panose="020B0602020104020603" pitchFamily="34" charset="0"/>
              </a:rPr>
              <a:t/>
            </a:r>
            <a:br>
              <a:rPr lang="en-US" sz="2800" dirty="0" smtClean="0">
                <a:solidFill>
                  <a:srgbClr val="000000"/>
                </a:solidFill>
                <a:latin typeface="Tw Cen MT" panose="020B0602020104020603" pitchFamily="34" charset="0"/>
              </a:rPr>
            </a:br>
            <a:r>
              <a:rPr lang="en-US" sz="2800" dirty="0" smtClean="0">
                <a:solidFill>
                  <a:srgbClr val="000000"/>
                </a:solidFill>
                <a:latin typeface="Tw Cen MT" panose="020B0602020104020603" pitchFamily="34" charset="0"/>
              </a:rPr>
              <a:t>by 2030</a:t>
            </a:r>
            <a:endParaRPr lang="en-US" sz="2800" dirty="0">
              <a:solidFill>
                <a:srgbClr val="000000"/>
              </a:solidFill>
              <a:latin typeface="Tw Cen MT" panose="020B0602020104020603" pitchFamily="34" charset="0"/>
            </a:endParaRPr>
          </a:p>
          <a:p>
            <a:pPr marL="342900" indent="-342900">
              <a:spcBef>
                <a:spcPts val="1200"/>
              </a:spcBef>
              <a:spcAft>
                <a:spcPts val="1200"/>
              </a:spcAft>
              <a:buClr>
                <a:srgbClr val="CC3300"/>
              </a:buClr>
              <a:buFontTx/>
              <a:buChar char="•"/>
            </a:pPr>
            <a:r>
              <a:rPr lang="en-US" sz="2800" dirty="0">
                <a:solidFill>
                  <a:srgbClr val="000000"/>
                </a:solidFill>
                <a:latin typeface="Tw Cen MT" panose="020B0602020104020603" pitchFamily="34" charset="0"/>
              </a:rPr>
              <a:t>Aquaculture will continue to be an important source of seafood</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sz="1400"/>
              <a:pPr algn="ctr">
                <a:defRPr/>
              </a:pPr>
              <a:t>26</a:t>
            </a:fld>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0" y="0"/>
            <a:ext cx="9144000" cy="1600200"/>
          </a:xfrm>
          <a:ln w="38100"/>
        </p:spPr>
        <p:txBody>
          <a:bodyPr>
            <a:normAutofit/>
          </a:bodyPr>
          <a:lstStyle/>
          <a:p>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Summary</a:t>
            </a:r>
          </a:p>
        </p:txBody>
      </p:sp>
      <p:sp>
        <p:nvSpPr>
          <p:cNvPr id="74756" name="Rectangle 3"/>
          <p:cNvSpPr>
            <a:spLocks noGrp="1" noChangeArrowheads="1"/>
          </p:cNvSpPr>
          <p:nvPr>
            <p:ph idx="1"/>
          </p:nvPr>
        </p:nvSpPr>
        <p:spPr>
          <a:xfrm>
            <a:off x="457200" y="2362200"/>
            <a:ext cx="8229600" cy="3962400"/>
          </a:xfrm>
        </p:spPr>
        <p:txBody>
          <a:bodyPr>
            <a:noAutofit/>
          </a:bodyPr>
          <a:lstStyle/>
          <a:p>
            <a:pPr eaLnBrk="1" hangingPunct="1">
              <a:buClr>
                <a:srgbClr val="CC3300"/>
              </a:buClr>
            </a:pPr>
            <a:r>
              <a:rPr lang="en-US" sz="2800" dirty="0" smtClean="0">
                <a:solidFill>
                  <a:srgbClr val="000000"/>
                </a:solidFill>
                <a:effectLst/>
                <a:latin typeface="Tw Cen MT" panose="020B0602020104020603" pitchFamily="34" charset="0"/>
              </a:rPr>
              <a:t>Seafood includes freshwater &amp; saltwater fish, molluscan shellfish, and crustaceans</a:t>
            </a:r>
          </a:p>
          <a:p>
            <a:pPr eaLnBrk="1" hangingPunct="1">
              <a:buClr>
                <a:srgbClr val="CC3300"/>
              </a:buClr>
            </a:pPr>
            <a:r>
              <a:rPr lang="en-US" sz="2800" dirty="0" smtClean="0">
                <a:solidFill>
                  <a:srgbClr val="000000"/>
                </a:solidFill>
                <a:effectLst/>
                <a:latin typeface="Tw Cen MT" panose="020B0602020104020603" pitchFamily="34" charset="0"/>
              </a:rPr>
              <a:t>Almost all of our seafood is imported</a:t>
            </a:r>
          </a:p>
          <a:p>
            <a:pPr eaLnBrk="1" hangingPunct="1">
              <a:buClr>
                <a:srgbClr val="CC3300"/>
              </a:buClr>
            </a:pPr>
            <a:r>
              <a:rPr lang="en-US" sz="2800" dirty="0" smtClean="0">
                <a:solidFill>
                  <a:srgbClr val="000000"/>
                </a:solidFill>
                <a:effectLst/>
                <a:latin typeface="Tw Cen MT" panose="020B0602020104020603" pitchFamily="34" charset="0"/>
              </a:rPr>
              <a:t>Aquaculture supplies about 48% of all seafood worldwide</a:t>
            </a:r>
          </a:p>
          <a:p>
            <a:pPr eaLnBrk="1" hangingPunct="1">
              <a:buClr>
                <a:srgbClr val="CC3300"/>
              </a:buClr>
            </a:pPr>
            <a:r>
              <a:rPr lang="en-US" sz="2800" dirty="0" smtClean="0">
                <a:solidFill>
                  <a:srgbClr val="000000"/>
                </a:solidFill>
                <a:effectLst/>
                <a:latin typeface="Tw Cen MT" panose="020B0602020104020603" pitchFamily="34" charset="0"/>
              </a:rPr>
              <a:t>Americans consume around 15 </a:t>
            </a:r>
            <a:r>
              <a:rPr lang="en-US" sz="2800" baseline="30000" dirty="0" smtClean="0">
                <a:solidFill>
                  <a:srgbClr val="000000"/>
                </a:solidFill>
                <a:effectLst/>
                <a:latin typeface="Tw Cen MT" panose="020B0602020104020603" pitchFamily="34" charset="0"/>
              </a:rPr>
              <a:t>1</a:t>
            </a:r>
            <a:r>
              <a:rPr lang="en-US" sz="2800" dirty="0" smtClean="0">
                <a:solidFill>
                  <a:srgbClr val="000000"/>
                </a:solidFill>
                <a:effectLst/>
                <a:latin typeface="Tw Cen MT" panose="020B0602020104020603" pitchFamily="34" charset="0"/>
              </a:rPr>
              <a:t>/</a:t>
            </a:r>
            <a:r>
              <a:rPr lang="en-US" sz="2800" baseline="-25000" dirty="0" smtClean="0">
                <a:solidFill>
                  <a:srgbClr val="000000"/>
                </a:solidFill>
                <a:effectLst/>
                <a:latin typeface="Tw Cen MT" panose="020B0602020104020603" pitchFamily="34" charset="0"/>
              </a:rPr>
              <a:t>2</a:t>
            </a:r>
            <a:r>
              <a:rPr lang="en-US" sz="2800" dirty="0" smtClean="0">
                <a:solidFill>
                  <a:srgbClr val="000000"/>
                </a:solidFill>
                <a:effectLst/>
                <a:latin typeface="Tw Cen MT" panose="020B0602020104020603" pitchFamily="34" charset="0"/>
              </a:rPr>
              <a:t> pounds of seafood each per year</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0" y="0"/>
            <a:ext cx="9144000" cy="1600200"/>
          </a:xfrm>
          <a:ln w="38100"/>
        </p:spPr>
        <p:txBody>
          <a:bodyPr>
            <a:noAutofit/>
          </a:bodyPr>
          <a:lstStyle/>
          <a:p>
            <a:pPr eaLnBrk="1" hangingPunct="1"/>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Summary</a:t>
            </a:r>
          </a:p>
        </p:txBody>
      </p:sp>
      <p:sp>
        <p:nvSpPr>
          <p:cNvPr id="331779" name="Rectangle 3"/>
          <p:cNvSpPr>
            <a:spLocks noGrp="1" noChangeArrowheads="1"/>
          </p:cNvSpPr>
          <p:nvPr>
            <p:ph idx="1"/>
          </p:nvPr>
        </p:nvSpPr>
        <p:spPr>
          <a:xfrm>
            <a:off x="457200" y="2362200"/>
            <a:ext cx="8305800" cy="4038600"/>
          </a:xfrm>
        </p:spPr>
        <p:txBody>
          <a:bodyPr>
            <a:normAutofit/>
          </a:bodyPr>
          <a:lstStyle/>
          <a:p>
            <a:pPr eaLnBrk="1" hangingPunct="1">
              <a:buClr>
                <a:srgbClr val="CC3300"/>
              </a:buClr>
            </a:pPr>
            <a:r>
              <a:rPr lang="en-US" sz="2800" dirty="0" smtClean="0">
                <a:solidFill>
                  <a:srgbClr val="000000"/>
                </a:solidFill>
                <a:effectLst/>
                <a:latin typeface="Tw Cen MT" panose="020B0602020104020603" pitchFamily="34" charset="0"/>
              </a:rPr>
              <a:t>The three most popular sea foods are:</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Shrimp, canned tuna, and salmon</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They comprised 58% by weight of the seafood we </a:t>
            </a:r>
            <a:r>
              <a:rPr lang="en-US" sz="2400" dirty="0" smtClean="0">
                <a:solidFill>
                  <a:srgbClr val="000000"/>
                </a:solidFill>
                <a:latin typeface="Tw Cen MT" panose="020B0602020104020603" pitchFamily="34" charset="0"/>
              </a:rPr>
              <a:t>          consumed in </a:t>
            </a:r>
            <a:r>
              <a:rPr lang="en-US" sz="2400" dirty="0">
                <a:solidFill>
                  <a:srgbClr val="000000"/>
                </a:solidFill>
                <a:latin typeface="Tw Cen MT" panose="020B0602020104020603" pitchFamily="34" charset="0"/>
              </a:rPr>
              <a:t>2011</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Aquaculture supplies a significant amount of shrimp and salmon</a:t>
            </a:r>
          </a:p>
          <a:p>
            <a:pPr eaLnBrk="1" hangingPunct="1">
              <a:spcBef>
                <a:spcPts val="2400"/>
              </a:spcBef>
              <a:buClr>
                <a:srgbClr val="CC3300"/>
              </a:buClr>
            </a:pPr>
            <a:r>
              <a:rPr lang="en-US" sz="2800" dirty="0" smtClean="0">
                <a:solidFill>
                  <a:srgbClr val="000000"/>
                </a:solidFill>
                <a:effectLst/>
                <a:latin typeface="Tw Cen MT" panose="020B0602020104020603" pitchFamily="34" charset="0"/>
              </a:rPr>
              <a:t>Majority of seafood products (72%) are fresh and frozen and the balance canned or cured</a:t>
            </a:r>
            <a:endParaRPr lang="en-US" sz="2800" dirty="0" smtClean="0">
              <a:solidFill>
                <a:srgbClr val="000000"/>
              </a:solidFill>
              <a:latin typeface="Tw Cen MT" panose="020B0602020104020603"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0" y="0"/>
            <a:ext cx="9144000" cy="1600200"/>
          </a:xfrm>
          <a:ln w="38100"/>
        </p:spPr>
        <p:txBody>
          <a:bodyPr>
            <a:normAutofit/>
          </a:bodyPr>
          <a:lstStyle/>
          <a:p>
            <a:r>
              <a:rPr lang="en-US" sz="4000"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Summary</a:t>
            </a:r>
          </a:p>
        </p:txBody>
      </p:sp>
      <p:sp>
        <p:nvSpPr>
          <p:cNvPr id="78852" name="Rectangle 3"/>
          <p:cNvSpPr>
            <a:spLocks noGrp="1" noChangeArrowheads="1"/>
          </p:cNvSpPr>
          <p:nvPr>
            <p:ph idx="1"/>
          </p:nvPr>
        </p:nvSpPr>
        <p:spPr>
          <a:xfrm>
            <a:off x="457200" y="2286000"/>
            <a:ext cx="8229600" cy="3124200"/>
          </a:xfrm>
        </p:spPr>
        <p:txBody>
          <a:bodyPr>
            <a:normAutofit/>
          </a:bodyPr>
          <a:lstStyle/>
          <a:p>
            <a:pPr eaLnBrk="1" hangingPunct="1">
              <a:buClr>
                <a:srgbClr val="CC3300"/>
              </a:buClr>
            </a:pPr>
            <a:r>
              <a:rPr lang="en-US" sz="2800" dirty="0" smtClean="0">
                <a:solidFill>
                  <a:srgbClr val="000000"/>
                </a:solidFill>
                <a:effectLst/>
                <a:latin typeface="Tw Cen MT" panose="020B0602020104020603" pitchFamily="34" charset="0"/>
              </a:rPr>
              <a:t>Most seafood is consumed away from home, where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two-thirds of our seafood dollars are spent</a:t>
            </a:r>
          </a:p>
          <a:p>
            <a:pPr eaLnBrk="1" hangingPunct="1">
              <a:buClr>
                <a:srgbClr val="CC3300"/>
              </a:buClr>
            </a:pPr>
            <a:r>
              <a:rPr lang="en-US" sz="2800" dirty="0" smtClean="0">
                <a:solidFill>
                  <a:srgbClr val="000000"/>
                </a:solidFill>
                <a:effectLst/>
                <a:latin typeface="Tw Cen MT" panose="020B0602020104020603" pitchFamily="34" charset="0"/>
              </a:rPr>
              <a:t>Population demographics will impact seafood demand</a:t>
            </a:r>
          </a:p>
          <a:p>
            <a:pPr eaLnBrk="1" hangingPunct="1">
              <a:buClr>
                <a:srgbClr val="CC3300"/>
              </a:buClr>
            </a:pPr>
            <a:r>
              <a:rPr lang="en-US" sz="2800" dirty="0" smtClean="0">
                <a:solidFill>
                  <a:srgbClr val="000000"/>
                </a:solidFill>
                <a:effectLst/>
                <a:latin typeface="Tw Cen MT" panose="020B0602020104020603" pitchFamily="34" charset="0"/>
              </a:rPr>
              <a:t>Aquaculture will be a major supplier of seafood in the future </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0" y="685800"/>
            <a:ext cx="9144000" cy="1828800"/>
          </a:xfrm>
          <a:ln w="38100"/>
        </p:spPr>
        <p:txBody>
          <a:bodyPr>
            <a:noAutofit/>
          </a:bodyPr>
          <a:lstStyle/>
          <a:p>
            <a:pPr fontAlgn="base">
              <a:spcAft>
                <a:spcPct val="0"/>
              </a:spcAft>
            </a:pP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1</a:t>
            </a:r>
            <a:b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Goals</a:t>
            </a:r>
            <a:endParaRPr lang="en-US" sz="32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
        <p:nvSpPr>
          <p:cNvPr id="21508" name="Rectangle 3"/>
          <p:cNvSpPr>
            <a:spLocks noGrp="1" noChangeArrowheads="1"/>
          </p:cNvSpPr>
          <p:nvPr>
            <p:ph idx="1"/>
          </p:nvPr>
        </p:nvSpPr>
        <p:spPr>
          <a:xfrm>
            <a:off x="609600" y="3048000"/>
            <a:ext cx="8001000" cy="3657600"/>
          </a:xfrm>
        </p:spPr>
        <p:txBody>
          <a:bodyPr>
            <a:noAutofit/>
          </a:bodyPr>
          <a:lstStyle/>
          <a:p>
            <a:pPr eaLnBrk="1" hangingPunct="1">
              <a:buClr>
                <a:srgbClr val="CC3300"/>
              </a:buClr>
            </a:pPr>
            <a:r>
              <a:rPr lang="en-US" sz="2800" dirty="0" smtClean="0">
                <a:solidFill>
                  <a:srgbClr val="000000"/>
                </a:solidFill>
                <a:latin typeface="Tw Cen MT" panose="020B0602020104020603" pitchFamily="34" charset="0"/>
              </a:rPr>
              <a:t>Provide a brief introduction to the U.S. seafood industry</a:t>
            </a:r>
          </a:p>
          <a:p>
            <a:pPr eaLnBrk="1" hangingPunct="1">
              <a:buClr>
                <a:srgbClr val="CC3300"/>
              </a:buClr>
            </a:pPr>
            <a:r>
              <a:rPr lang="en-US" sz="2800" dirty="0" smtClean="0">
                <a:solidFill>
                  <a:srgbClr val="000000"/>
                </a:solidFill>
                <a:latin typeface="Tw Cen MT" panose="020B0602020104020603" pitchFamily="34" charset="0"/>
              </a:rPr>
              <a:t>Participants will gain a better understanding of the large variety of seafood products available.</a:t>
            </a:r>
            <a:endParaRPr lang="en-US" sz="2800" dirty="0" smtClean="0">
              <a:solidFill>
                <a:srgbClr val="000000"/>
              </a:solidFill>
              <a:effectLst/>
              <a:latin typeface="Tw Cen MT" panose="020B0602020104020603" pitchFamily="34" charset="0"/>
            </a:endParaRPr>
          </a:p>
        </p:txBody>
      </p:sp>
      <p:sp>
        <p:nvSpPr>
          <p:cNvPr id="5" name="Slide Number Placeholder 5"/>
          <p:cNvSpPr>
            <a:spLocks noGrp="1"/>
          </p:cNvSpPr>
          <p:nvPr>
            <p:ph type="sldNum" sz="quarter" idx="12"/>
          </p:nvPr>
        </p:nvSpPr>
        <p:spPr/>
        <p:txBody>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6D4430BB-4827-48CF-8776-38C702D79F39}" type="slidenum">
              <a:rPr lang="en-US" sz="1400" smtClean="0">
                <a:solidFill>
                  <a:srgbClr val="0F75BC"/>
                </a:solidFill>
                <a:effectLst/>
                <a:latin typeface="Arial" charset="0"/>
              </a:rPr>
              <a:t>3</a:t>
            </a:fld>
            <a:endParaRPr lang="en-US" sz="1400" dirty="0">
              <a:solidFill>
                <a:srgbClr val="0F75BC"/>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6114983"/>
            <a:ext cx="8458200" cy="584775"/>
            <a:chOff x="304800" y="6243935"/>
            <a:chExt cx="8458200" cy="584775"/>
          </a:xfrm>
        </p:grpSpPr>
        <p:sp>
          <p:nvSpPr>
            <p:cNvPr id="2" name="TextBox 1"/>
            <p:cNvSpPr txBox="1"/>
            <p:nvPr/>
          </p:nvSpPr>
          <p:spPr>
            <a:xfrm>
              <a:off x="304800" y="6243935"/>
              <a:ext cx="8458200" cy="584775"/>
            </a:xfrm>
            <a:prstGeom prst="rect">
              <a:avLst/>
            </a:prstGeom>
            <a:noFill/>
          </p:spPr>
          <p:txBody>
            <a:bodyPr wrap="square" rtlCol="0">
              <a:spAutoFit/>
            </a:bodyPr>
            <a:lstStyle/>
            <a:p>
              <a:r>
                <a:rPr lang="en-US" sz="800" dirty="0" smtClean="0"/>
                <a:t>Photo credits | licensed under Creative Commons </a:t>
              </a:r>
            </a:p>
            <a:p>
              <a:endParaRPr lang="en-US" sz="800" dirty="0" smtClean="0"/>
            </a:p>
            <a:p>
              <a:r>
                <a:rPr lang="en-US" sz="800" i="1" dirty="0" smtClean="0">
                  <a:hlinkClick r:id="rId3"/>
                </a:rPr>
                <a:t>“Fisherman’s Wharf”</a:t>
              </a:r>
              <a:r>
                <a:rPr lang="en-US" sz="800" i="1" dirty="0" smtClean="0"/>
                <a:t> - </a:t>
              </a:r>
              <a:r>
                <a:rPr lang="en-US" sz="800" i="1" dirty="0" smtClean="0">
                  <a:hlinkClick r:id="rId4"/>
                </a:rPr>
                <a:t>CC BY-NC 2.0</a:t>
              </a:r>
              <a:endParaRPr lang="en-US" sz="800" i="1" dirty="0" smtClean="0"/>
            </a:p>
            <a:p>
              <a:r>
                <a:rPr lang="en-US" sz="800" i="1" dirty="0" smtClean="0">
                  <a:solidFill>
                    <a:schemeClr val="bg1">
                      <a:lumMod val="50000"/>
                    </a:schemeClr>
                  </a:solidFill>
                  <a:hlinkClick r:id="rId5"/>
                </a:rPr>
                <a:t>“Smoked </a:t>
              </a:r>
              <a:r>
                <a:rPr lang="en-US" sz="800" i="1" dirty="0">
                  <a:solidFill>
                    <a:schemeClr val="bg1">
                      <a:lumMod val="50000"/>
                    </a:schemeClr>
                  </a:solidFill>
                  <a:hlinkClick r:id="rId5"/>
                </a:rPr>
                <a:t>Wild Canned Fish (The </a:t>
              </a:r>
              <a:r>
                <a:rPr lang="en-US" sz="800" i="1" dirty="0" smtClean="0">
                  <a:solidFill>
                    <a:schemeClr val="bg1">
                      <a:lumMod val="50000"/>
                    </a:schemeClr>
                  </a:solidFill>
                  <a:hlinkClick r:id="rId5"/>
                </a:rPr>
                <a:t>Fishery)” </a:t>
              </a:r>
              <a:r>
                <a:rPr lang="en-US" sz="800" i="1" dirty="0" smtClean="0"/>
                <a:t>-</a:t>
              </a:r>
              <a:r>
                <a:rPr lang="en-US" sz="800" i="1" dirty="0" smtClean="0">
                  <a:solidFill>
                    <a:schemeClr val="bg1">
                      <a:lumMod val="50000"/>
                    </a:schemeClr>
                  </a:solidFill>
                </a:rPr>
                <a:t> </a:t>
              </a:r>
              <a:r>
                <a:rPr lang="en-US" sz="800" i="1" dirty="0" smtClean="0">
                  <a:solidFill>
                    <a:schemeClr val="bg1">
                      <a:lumMod val="50000"/>
                    </a:schemeClr>
                  </a:solidFill>
                  <a:hlinkClick r:id="rId6"/>
                </a:rPr>
                <a:t>CC BY-NC-ND 2.0</a:t>
              </a:r>
              <a:endParaRPr lang="en-US" sz="800" i="1" dirty="0">
                <a:solidFill>
                  <a:schemeClr val="bg1">
                    <a:lumMod val="50000"/>
                  </a:schemeClr>
                </a:solidFill>
              </a:endParaRPr>
            </a:p>
          </p:txBody>
        </p:sp>
        <p:pic>
          <p:nvPicPr>
            <p:cNvPr id="1030" name="Picture 6" descr="https://creativecommons.org/images/deed/cc-logo.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3038" y="6310195"/>
              <a:ext cx="97176" cy="97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617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457200" y="2987634"/>
            <a:ext cx="8229600" cy="3886200"/>
          </a:xfrm>
        </p:spPr>
        <p:txBody>
          <a:bodyPr>
            <a:normAutofit/>
          </a:bodyPr>
          <a:lstStyle/>
          <a:p>
            <a:pPr marL="0" indent="0" eaLnBrk="1" hangingPunct="1">
              <a:buClr>
                <a:srgbClr val="CC3300"/>
              </a:buClr>
              <a:buNone/>
            </a:pPr>
            <a:r>
              <a:rPr lang="en-US" sz="2800" dirty="0" smtClean="0">
                <a:solidFill>
                  <a:srgbClr val="000000"/>
                </a:solidFill>
                <a:effectLst/>
                <a:latin typeface="Tw Cen MT" panose="020B0602020104020603" pitchFamily="34" charset="0"/>
              </a:rPr>
              <a:t>Increase knowledge of the following:</a:t>
            </a:r>
          </a:p>
          <a:p>
            <a:pPr marL="1097280" lvl="4" indent="-274320">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rPr>
              <a:t>What is seafood?</a:t>
            </a:r>
          </a:p>
          <a:p>
            <a:pPr marL="1097280" lvl="4" indent="-274320">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rPr>
              <a:t>Where does our seafood come from?</a:t>
            </a:r>
          </a:p>
          <a:p>
            <a:pPr marL="1097280" lvl="4" indent="-274320">
              <a:lnSpc>
                <a:spcPct val="90000"/>
              </a:lnSpc>
              <a:spcBef>
                <a:spcPts val="1200"/>
              </a:spcBef>
              <a:spcAft>
                <a:spcPts val="1200"/>
              </a:spcAft>
              <a:buClr>
                <a:srgbClr val="CC3300"/>
              </a:buClr>
              <a:buSzPct val="100000"/>
              <a:buFont typeface="Arial" pitchFamily="34" charset="0"/>
              <a:buChar char="•"/>
            </a:pPr>
            <a:r>
              <a:rPr lang="en-US" sz="2800" dirty="0">
                <a:solidFill>
                  <a:srgbClr val="000000"/>
                </a:solidFill>
                <a:latin typeface="Tw Cen MT" panose="020B0602020104020603" pitchFamily="34" charset="0"/>
              </a:rPr>
              <a:t>Consumer </a:t>
            </a:r>
            <a:r>
              <a:rPr lang="en-US" sz="2800" dirty="0" smtClean="0">
                <a:solidFill>
                  <a:srgbClr val="000000"/>
                </a:solidFill>
                <a:latin typeface="Tw Cen MT" panose="020B0602020104020603" pitchFamily="34" charset="0"/>
              </a:rPr>
              <a:t>preferences</a:t>
            </a:r>
          </a:p>
          <a:p>
            <a:pPr marL="1097280" lvl="4" indent="-274320">
              <a:lnSpc>
                <a:spcPct val="90000"/>
              </a:lnSpc>
              <a:spcBef>
                <a:spcPts val="1200"/>
              </a:spcBef>
              <a:spcAft>
                <a:spcPts val="1200"/>
              </a:spcAft>
              <a:buClr>
                <a:srgbClr val="CC3300"/>
              </a:buClr>
              <a:buSzPct val="100000"/>
              <a:buFont typeface="Arial" pitchFamily="34" charset="0"/>
              <a:buChar char="•"/>
            </a:pPr>
            <a:r>
              <a:rPr lang="en-US" sz="2800" dirty="0" smtClean="0">
                <a:solidFill>
                  <a:srgbClr val="000000"/>
                </a:solidFill>
                <a:latin typeface="Tw Cen MT" panose="020B0602020104020603" pitchFamily="34" charset="0"/>
              </a:rPr>
              <a:t>Future seafood supply and demand</a:t>
            </a:r>
            <a:endParaRPr lang="en-US" sz="2800" dirty="0">
              <a:solidFill>
                <a:srgbClr val="000000"/>
              </a:solidFill>
              <a:latin typeface="Tw Cen MT" panose="020B0602020104020603" pitchFamily="34" charset="0"/>
            </a:endParaRP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4</a:t>
            </a:fld>
            <a:endParaRPr lang="en-US" dirty="0"/>
          </a:p>
        </p:txBody>
      </p:sp>
      <p:sp>
        <p:nvSpPr>
          <p:cNvPr id="5" name="Rectangle 2"/>
          <p:cNvSpPr txBox="1">
            <a:spLocks noChangeArrowheads="1"/>
          </p:cNvSpPr>
          <p:nvPr/>
        </p:nvSpPr>
        <p:spPr>
          <a:xfrm>
            <a:off x="0" y="685800"/>
            <a:ext cx="9144000" cy="1828800"/>
          </a:xfrm>
          <a:prstGeom prst="rect">
            <a:avLst/>
          </a:prstGeom>
          <a:ln w="38100"/>
        </p:spPr>
        <p:txBody>
          <a:bodyPr vert="horz" lIns="0" rIns="0" bIns="0" anchor="b">
            <a:noAutofit/>
          </a:bodyPr>
          <a:lstStyle>
            <a:lvl1pPr algn="ctr" rtl="0" eaLnBrk="1" latinLnBrk="0" hangingPunct="1">
              <a:spcBef>
                <a:spcPct val="0"/>
              </a:spcBef>
              <a:buNone/>
              <a:defRPr kumimoji="0" sz="4400" b="1" kern="1200" baseline="0">
                <a:ln>
                  <a:noFill/>
                </a:ln>
                <a:solidFill>
                  <a:schemeClr val="accent1"/>
                </a:solidFill>
                <a:effectLst>
                  <a:outerShdw blurRad="50800" dist="50800" dir="5400000" algn="ctr" rotWithShape="0">
                    <a:schemeClr val="tx1"/>
                  </a:outerShdw>
                </a:effectLst>
                <a:latin typeface="Tahoma" pitchFamily="34" charset="0"/>
                <a:ea typeface="+mj-ea"/>
                <a:cs typeface="+mj-cs"/>
              </a:defRPr>
            </a:lvl1pPr>
          </a:lstStyle>
          <a:p>
            <a:pPr fontAlgn="base">
              <a:spcAft>
                <a:spcPct val="0"/>
              </a:spcAft>
            </a:pPr>
            <a:r>
              <a:rPr lang="en-US"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Lesson 1</a:t>
            </a:r>
            <a:r>
              <a:rPr lang="en-US" sz="36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t>
            </a:r>
          </a:p>
          <a:p>
            <a:pPr fontAlgn="base">
              <a:spcAft>
                <a:spcPct val="0"/>
              </a:spcAft>
            </a:pPr>
            <a: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
            </a:r>
            <a:br>
              <a:rPr lang="en-US" sz="3200" kern="0" dirty="0" smtClean="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br>
            <a:r>
              <a:rPr lang="en-US" sz="3200" kern="0" dirty="0" smtClean="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rPr>
              <a:t>Objectives</a:t>
            </a:r>
            <a:endParaRPr lang="en-US" sz="3200" kern="0" dirty="0">
              <a:solidFill>
                <a:schemeClr val="tx1"/>
              </a:solidFill>
              <a:effectLst>
                <a:outerShdw blurRad="38100" dist="38100" dir="2700000" algn="tl">
                  <a:srgbClr val="000000"/>
                </a:outerShdw>
              </a:effectLst>
              <a:latin typeface="Trajan Pro"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0"/>
            <a:ext cx="9144000" cy="1600200"/>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Definition of Seafood </a:t>
            </a:r>
          </a:p>
        </p:txBody>
      </p:sp>
      <p:sp>
        <p:nvSpPr>
          <p:cNvPr id="25604" name="Rectangle 3"/>
          <p:cNvSpPr>
            <a:spLocks noGrp="1" noChangeArrowheads="1"/>
          </p:cNvSpPr>
          <p:nvPr>
            <p:ph idx="1"/>
          </p:nvPr>
        </p:nvSpPr>
        <p:spPr>
          <a:xfrm>
            <a:off x="381000" y="2438400"/>
            <a:ext cx="4495800" cy="3657600"/>
          </a:xfrm>
        </p:spPr>
        <p:txBody>
          <a:bodyPr>
            <a:normAutofit/>
          </a:bodyPr>
          <a:lstStyle/>
          <a:p>
            <a:pPr eaLnBrk="1" hangingPunct="1">
              <a:lnSpc>
                <a:spcPct val="90000"/>
              </a:lnSpc>
              <a:buClr>
                <a:srgbClr val="CC3300"/>
              </a:buClr>
            </a:pPr>
            <a:r>
              <a:rPr lang="en-US" sz="2800" dirty="0" smtClean="0">
                <a:solidFill>
                  <a:srgbClr val="000000"/>
                </a:solidFill>
                <a:effectLst/>
                <a:latin typeface="Tw Cen MT" panose="020B0602020104020603" pitchFamily="34" charset="0"/>
              </a:rPr>
              <a:t>Seafood includes freshwater and saltwater:</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Fish</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Molluscan shellfish</a:t>
            </a:r>
          </a:p>
          <a:p>
            <a:pPr lvl="1" fontAlgn="base">
              <a:lnSpc>
                <a:spcPct val="90000"/>
              </a:lnSpc>
              <a:spcAft>
                <a:spcPct val="0"/>
              </a:spcAft>
              <a:buFont typeface="Wingdings" panose="05000000000000000000" pitchFamily="2" charset="2"/>
              <a:buChar char=""/>
              <a:defRPr/>
            </a:pPr>
            <a:r>
              <a:rPr lang="en-US" sz="2400" dirty="0">
                <a:solidFill>
                  <a:srgbClr val="000000"/>
                </a:solidFill>
                <a:latin typeface="Tw Cen MT" panose="020B0602020104020603" pitchFamily="34" charset="0"/>
              </a:rPr>
              <a:t>Crustaceans</a:t>
            </a:r>
          </a:p>
          <a:p>
            <a:pPr>
              <a:lnSpc>
                <a:spcPct val="90000"/>
              </a:lnSpc>
              <a:spcBef>
                <a:spcPts val="2400"/>
              </a:spcBef>
            </a:pPr>
            <a:r>
              <a:rPr lang="en-US" sz="2800" dirty="0" smtClean="0">
                <a:solidFill>
                  <a:srgbClr val="000000"/>
                </a:solidFill>
                <a:effectLst/>
                <a:latin typeface="Tw Cen MT" panose="020B0602020104020603" pitchFamily="34" charset="0"/>
              </a:rPr>
              <a:t>Commercially caught or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farm raised</a:t>
            </a:r>
          </a:p>
        </p:txBody>
      </p:sp>
      <p:pic>
        <p:nvPicPr>
          <p:cNvPr id="25605"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21234" y="2819400"/>
            <a:ext cx="3497580" cy="24688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0"/>
            <a:ext cx="9144000" cy="1600200"/>
          </a:xfrm>
          <a:ln w="38100"/>
        </p:spPr>
        <p:txBody>
          <a:bodyPr>
            <a:normAutofit/>
          </a:bodyPr>
          <a:lstStyle/>
          <a:p>
            <a:pPr algn="ct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Fish</a:t>
            </a:r>
          </a:p>
        </p:txBody>
      </p:sp>
      <p:sp>
        <p:nvSpPr>
          <p:cNvPr id="271363" name="Rectangle 3"/>
          <p:cNvSpPr>
            <a:spLocks noGrp="1" noChangeArrowheads="1"/>
          </p:cNvSpPr>
          <p:nvPr>
            <p:ph idx="1"/>
          </p:nvPr>
        </p:nvSpPr>
        <p:spPr>
          <a:xfrm>
            <a:off x="457200" y="2133600"/>
            <a:ext cx="8153400" cy="2471386"/>
          </a:xfrm>
        </p:spPr>
        <p:txBody>
          <a:bodyPr>
            <a:normAutofit/>
          </a:bodyPr>
          <a:lstStyle/>
          <a:p>
            <a:pPr eaLnBrk="1" hangingPunct="1">
              <a:lnSpc>
                <a:spcPct val="80000"/>
              </a:lnSpc>
              <a:buClr>
                <a:srgbClr val="CC3300"/>
              </a:buClr>
            </a:pPr>
            <a:r>
              <a:rPr lang="en-US" sz="2800" dirty="0" smtClean="0">
                <a:solidFill>
                  <a:srgbClr val="000000"/>
                </a:solidFill>
                <a:effectLst/>
                <a:latin typeface="Tw Cen MT" panose="020B0602020104020603" pitchFamily="34" charset="0"/>
              </a:rPr>
              <a:t>Aquatic vertebrates that have gills, fins, and usually an elongated body covered with scales</a:t>
            </a:r>
          </a:p>
          <a:p>
            <a:pPr eaLnBrk="1" hangingPunct="1">
              <a:lnSpc>
                <a:spcPct val="80000"/>
              </a:lnSpc>
              <a:buClr>
                <a:srgbClr val="CC3300"/>
              </a:buClr>
            </a:pPr>
            <a:r>
              <a:rPr lang="en-US" sz="2800" dirty="0" smtClean="0">
                <a:solidFill>
                  <a:srgbClr val="000000"/>
                </a:solidFill>
                <a:effectLst/>
                <a:latin typeface="Tw Cen MT" panose="020B0602020104020603" pitchFamily="34" charset="0"/>
              </a:rPr>
              <a:t>Rainbow trout, catfish, tilapia, flatfish, pollock, salmon, tuna</a:t>
            </a:r>
            <a:endParaRPr lang="en-US" dirty="0" smtClean="0">
              <a:solidFill>
                <a:srgbClr val="000000"/>
              </a:solidFill>
              <a:latin typeface="Tw Cen MT" panose="020B0602020104020603" pitchFamily="34" charset="0"/>
            </a:endParaRPr>
          </a:p>
        </p:txBody>
      </p:sp>
      <p:sp>
        <p:nvSpPr>
          <p:cNvPr id="12"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6</a:t>
            </a:fld>
            <a:endParaRPr lang="en-US" dirty="0"/>
          </a:p>
        </p:txBody>
      </p:sp>
      <p:pic>
        <p:nvPicPr>
          <p:cNvPr id="1040" name="Picture 16" descr="http://www.rampapish.com/photos/retro%20rainbow%20trou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6942" flipH="1">
            <a:off x="1142489" y="92129"/>
            <a:ext cx="2439420" cy="20328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41464" y="3871684"/>
            <a:ext cx="8580595" cy="2748863"/>
            <a:chOff x="273132" y="3905331"/>
            <a:chExt cx="8580595" cy="2748863"/>
          </a:xfrm>
        </p:grpSpPr>
        <p:pic>
          <p:nvPicPr>
            <p:cNvPr id="1032" name="Picture 8" descr="http://fishgame.idaho.gov/ifwis/fishingplanner/images/FishID/channel_catfish.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73132" y="5396399"/>
              <a:ext cx="3446013" cy="12577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pload.wikimedia.org/wikipedia/commons/0/0f/Atlantic_salmon_fish.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304" t="10889" r="11137" b="22013"/>
            <a:stretch/>
          </p:blipFill>
          <p:spPr bwMode="auto">
            <a:xfrm flipH="1">
              <a:off x="321623" y="4119415"/>
              <a:ext cx="2978563" cy="96421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upload.wikimedia.org/wikipedia/commons/thumb/1/18/Bluefin-big.jpg/1024px-Bluefin-bi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01" b="13186"/>
            <a:stretch/>
          </p:blipFill>
          <p:spPr bwMode="auto">
            <a:xfrm flipH="1">
              <a:off x="5785782" y="3905331"/>
              <a:ext cx="3067945" cy="1392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quaponicsmadeeasy.biz/wp-content/uploads/2013/05/Best-Fish-For-Aquaponics-System-Tilap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581909" y="3921824"/>
              <a:ext cx="2149987" cy="13758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hisfish.info/projects/thisfish/data/user/CN_Atlantic_Pollock_560.jpg"/>
            <p:cNvPicPr>
              <a:picLocks noChangeAspect="1" noChangeArrowheads="1"/>
            </p:cNvPicPr>
            <p:nvPr/>
          </p:nvPicPr>
          <p:blipFill rotWithShape="1">
            <a:blip r:embed="rId8">
              <a:clrChange>
                <a:clrFrom>
                  <a:srgbClr val="FBFCF7"/>
                </a:clrFrom>
                <a:clrTo>
                  <a:srgbClr val="FBFCF7">
                    <a:alpha val="0"/>
                  </a:srgbClr>
                </a:clrTo>
              </a:clrChange>
              <a:extLst>
                <a:ext uri="{28A0092B-C50C-407E-A947-70E740481C1C}">
                  <a14:useLocalDpi xmlns:a14="http://schemas.microsoft.com/office/drawing/2010/main" val="0"/>
                </a:ext>
              </a:extLst>
            </a:blip>
            <a:srcRect b="8114"/>
            <a:stretch/>
          </p:blipFill>
          <p:spPr bwMode="auto">
            <a:xfrm>
              <a:off x="6172200" y="5536430"/>
              <a:ext cx="2590800" cy="97773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cottagefishandchips.co.uk/images/Fish_Turbot.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4903" y="5458801"/>
              <a:ext cx="1524000" cy="11329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0"/>
            <a:ext cx="9144000" cy="1600200"/>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Molluscan Shellfish</a:t>
            </a:r>
          </a:p>
        </p:txBody>
      </p:sp>
      <p:sp>
        <p:nvSpPr>
          <p:cNvPr id="273411" name="Rectangle 3"/>
          <p:cNvSpPr>
            <a:spLocks noGrp="1" noChangeArrowheads="1"/>
          </p:cNvSpPr>
          <p:nvPr>
            <p:ph idx="1"/>
          </p:nvPr>
        </p:nvSpPr>
        <p:spPr>
          <a:xfrm>
            <a:off x="457200" y="2057400"/>
            <a:ext cx="8229600" cy="3429000"/>
          </a:xfrm>
        </p:spPr>
        <p:txBody>
          <a:bodyPr/>
          <a:lstStyle/>
          <a:p>
            <a:pPr>
              <a:lnSpc>
                <a:spcPct val="80000"/>
              </a:lnSpc>
            </a:pPr>
            <a:r>
              <a:rPr lang="en-US" sz="2800" dirty="0">
                <a:solidFill>
                  <a:srgbClr val="000000"/>
                </a:solidFill>
                <a:latin typeface="Tw Cen MT" panose="020B0602020104020603" pitchFamily="34" charset="0"/>
              </a:rPr>
              <a:t>Aquatic invertebrates characterized by a shell </a:t>
            </a:r>
            <a:r>
              <a:rPr lang="en-US" sz="2800" dirty="0" smtClean="0">
                <a:solidFill>
                  <a:srgbClr val="000000"/>
                </a:solidFill>
                <a:latin typeface="Tw Cen MT" panose="020B0602020104020603" pitchFamily="34" charset="0"/>
              </a:rPr>
              <a:t>          (</a:t>
            </a:r>
            <a:r>
              <a:rPr lang="en-US" sz="2800" dirty="0">
                <a:solidFill>
                  <a:srgbClr val="000000"/>
                </a:solidFill>
                <a:latin typeface="Tw Cen MT" panose="020B0602020104020603" pitchFamily="34" charset="0"/>
              </a:rPr>
              <a:t>sometimes lacking) of one or more pieces that wholly or </a:t>
            </a:r>
            <a:r>
              <a:rPr lang="en-US" sz="2800" dirty="0" smtClean="0">
                <a:solidFill>
                  <a:srgbClr val="000000"/>
                </a:solidFill>
                <a:latin typeface="Tw Cen MT" panose="020B0602020104020603" pitchFamily="34" charset="0"/>
              </a:rPr>
              <a:t>partly </a:t>
            </a:r>
            <a:r>
              <a:rPr lang="en-US" sz="2800" dirty="0">
                <a:solidFill>
                  <a:srgbClr val="000000"/>
                </a:solidFill>
                <a:latin typeface="Tw Cen MT" panose="020B0602020104020603" pitchFamily="34" charset="0"/>
              </a:rPr>
              <a:t>enclose the soft, unsegmented body</a:t>
            </a:r>
          </a:p>
          <a:p>
            <a:pPr>
              <a:lnSpc>
                <a:spcPct val="80000"/>
              </a:lnSpc>
            </a:pPr>
            <a:r>
              <a:rPr lang="en-US" sz="2800" dirty="0">
                <a:solidFill>
                  <a:srgbClr val="000000"/>
                </a:solidFill>
                <a:latin typeface="Tw Cen MT" panose="020B0602020104020603" pitchFamily="34" charset="0"/>
              </a:rPr>
              <a:t>Oysters, clams, mussels, scallops</a:t>
            </a:r>
          </a:p>
          <a:p>
            <a:pPr marL="609600" indent="-609600" eaLnBrk="1" hangingPunct="1">
              <a:buFontTx/>
              <a:buNone/>
            </a:pPr>
            <a:endParaRPr lang="en-US" dirty="0" smtClean="0">
              <a:solidFill>
                <a:schemeClr val="bg2"/>
              </a:solidFill>
              <a:latin typeface="Tahoma" charset="0"/>
            </a:endParaRPr>
          </a:p>
        </p:txBody>
      </p:sp>
      <p:sp>
        <p:nvSpPr>
          <p:cNvPr id="10"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7</a:t>
            </a:fld>
            <a:endParaRPr lang="en-US" dirty="0"/>
          </a:p>
        </p:txBody>
      </p:sp>
      <p:pic>
        <p:nvPicPr>
          <p:cNvPr id="2050" name="Picture 2" descr="http://www.inlandseafood.com/upload/Shellfish/Mussels_5653444Medium_pg28.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900"/>
          <a:stretch/>
        </p:blipFill>
        <p:spPr bwMode="auto">
          <a:xfrm>
            <a:off x="5105400" y="5257800"/>
            <a:ext cx="3353055" cy="17549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redorbit.com/media/uploads/2013/04/Clams_04191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3935120"/>
            <a:ext cx="282367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399491"/>
            <a:ext cx="2540380" cy="166802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926" y="4599346"/>
            <a:ext cx="1704874" cy="1005609"/>
          </a:xfrm>
          <a:prstGeom prst="rect">
            <a:avLst/>
          </a:prstGeom>
        </p:spPr>
      </p:pic>
      <p:pic>
        <p:nvPicPr>
          <p:cNvPr id="4" name="Picture 3"/>
          <p:cNvPicPr>
            <a:picLocks noChangeAspect="1"/>
          </p:cNvPicPr>
          <p:nvPr/>
        </p:nvPicPr>
        <p:blipFill>
          <a:blip r:embed="rId7">
            <a:clrChange>
              <a:clrFrom>
                <a:srgbClr val="F8F9FE"/>
              </a:clrFrom>
              <a:clrTo>
                <a:srgbClr val="F8F9FE">
                  <a:alpha val="0"/>
                </a:srgbClr>
              </a:clrTo>
            </a:clrChange>
            <a:extLst>
              <a:ext uri="{28A0092B-C50C-407E-A947-70E740481C1C}">
                <a14:useLocalDpi xmlns:a14="http://schemas.microsoft.com/office/drawing/2010/main" val="0"/>
              </a:ext>
            </a:extLst>
          </a:blip>
          <a:stretch>
            <a:fillRect/>
          </a:stretch>
        </p:blipFill>
        <p:spPr>
          <a:xfrm rot="1555379">
            <a:off x="457200" y="5153266"/>
            <a:ext cx="1447800" cy="10100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lobsterhousesunrise.com/yahoo_site_admin/assets/images/812lobster.142182414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62600" y="2909266"/>
            <a:ext cx="3399328" cy="2500934"/>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p:cNvSpPr>
            <a:spLocks noGrp="1" noChangeArrowheads="1"/>
          </p:cNvSpPr>
          <p:nvPr>
            <p:ph type="title"/>
          </p:nvPr>
        </p:nvSpPr>
        <p:spPr>
          <a:xfrm>
            <a:off x="0" y="0"/>
            <a:ext cx="9144000" cy="1600200"/>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Crustaceans</a:t>
            </a:r>
          </a:p>
        </p:txBody>
      </p:sp>
      <p:sp>
        <p:nvSpPr>
          <p:cNvPr id="31748" name="Rectangle 3"/>
          <p:cNvSpPr>
            <a:spLocks noGrp="1" noChangeArrowheads="1"/>
          </p:cNvSpPr>
          <p:nvPr>
            <p:ph idx="1"/>
          </p:nvPr>
        </p:nvSpPr>
        <p:spPr>
          <a:xfrm>
            <a:off x="533400" y="2057400"/>
            <a:ext cx="8229600" cy="3124200"/>
          </a:xfrm>
        </p:spPr>
        <p:txBody>
          <a:bodyPr>
            <a:normAutofit/>
          </a:bodyPr>
          <a:lstStyle/>
          <a:p>
            <a:pPr eaLnBrk="1" hangingPunct="1">
              <a:buClr>
                <a:srgbClr val="CC3300"/>
              </a:buClr>
            </a:pPr>
            <a:r>
              <a:rPr lang="en-US" sz="2800" dirty="0" smtClean="0">
                <a:solidFill>
                  <a:srgbClr val="000000"/>
                </a:solidFill>
                <a:effectLst/>
                <a:latin typeface="Tw Cen MT" panose="020B0602020104020603" pitchFamily="34" charset="0"/>
              </a:rPr>
              <a:t>Arthropod animals characterized by a hard, close-fitting shell that is shed periodically</a:t>
            </a:r>
          </a:p>
          <a:p>
            <a:pPr eaLnBrk="1" hangingPunct="1">
              <a:buClr>
                <a:srgbClr val="CC3300"/>
              </a:buClr>
            </a:pPr>
            <a:r>
              <a:rPr lang="en-US" sz="2800" dirty="0" smtClean="0">
                <a:solidFill>
                  <a:srgbClr val="000000"/>
                </a:solidFill>
                <a:effectLst/>
                <a:latin typeface="Tw Cen MT" panose="020B0602020104020603" pitchFamily="34" charset="0"/>
              </a:rPr>
              <a:t>Crabs, lobsters, shrimp, crayfish</a:t>
            </a:r>
          </a:p>
        </p:txBody>
      </p:sp>
      <p:sp>
        <p:nvSpPr>
          <p:cNvPr id="10"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8</a:t>
            </a:fld>
            <a:endParaRPr lang="en-US" dirty="0"/>
          </a:p>
        </p:txBody>
      </p:sp>
      <p:pic>
        <p:nvPicPr>
          <p:cNvPr id="3078" name="Picture 6" descr="http://savorsa.zippykid.netdna-cdn.com/wp-content/uploads/2010/02/Shri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470" y="5248739"/>
            <a:ext cx="1384098" cy="103807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finecooking.com/CMS/uploadedImages/Images/Cooking/Articles/Issues_71-80/fc80kt075-06_x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81000" y="3799329"/>
            <a:ext cx="3441498" cy="28679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io200.nsm.buffalo.edu/labs/tutor/Crayfish/Crayfish03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799329"/>
            <a:ext cx="1752600" cy="1304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0"/>
            <a:ext cx="9144000" cy="1558925"/>
          </a:xfrm>
          <a:ln w="38100"/>
        </p:spPr>
        <p:txBody>
          <a:bodyPr>
            <a:normAutofit/>
          </a:bodyPr>
          <a:lstStyle/>
          <a:p>
            <a:pPr fontAlgn="base">
              <a:spcAft>
                <a:spcPct val="0"/>
              </a:spcAft>
            </a:pPr>
            <a:r>
              <a:rPr lang="en-US" kern="0" dirty="0">
                <a:solidFill>
                  <a:srgbClr val="CC0000"/>
                </a:solidFill>
                <a:effectLst>
                  <a:outerShdw blurRad="38100" dist="38100" dir="2700000" algn="tl">
                    <a:srgbClr val="000000"/>
                  </a:outerShdw>
                </a:effectLst>
                <a:latin typeface="Trajan Pro" pitchFamily="18" charset="0"/>
                <a:ea typeface="Tahoma" pitchFamily="34" charset="0"/>
                <a:cs typeface="Tahoma" pitchFamily="34" charset="0"/>
              </a:rPr>
              <a:t>Imported Seafood</a:t>
            </a:r>
          </a:p>
        </p:txBody>
      </p:sp>
      <p:sp>
        <p:nvSpPr>
          <p:cNvPr id="33796" name="Rectangle 3"/>
          <p:cNvSpPr>
            <a:spLocks noGrp="1" noChangeArrowheads="1"/>
          </p:cNvSpPr>
          <p:nvPr>
            <p:ph idx="1"/>
          </p:nvPr>
        </p:nvSpPr>
        <p:spPr>
          <a:xfrm>
            <a:off x="457200" y="2133600"/>
            <a:ext cx="8229600" cy="4038600"/>
          </a:xfrm>
        </p:spPr>
        <p:txBody>
          <a:bodyPr>
            <a:noAutofit/>
          </a:bodyPr>
          <a:lstStyle/>
          <a:p>
            <a:pPr eaLnBrk="1" hangingPunct="1">
              <a:buClr>
                <a:srgbClr val="CC3300"/>
              </a:buClr>
            </a:pPr>
            <a:r>
              <a:rPr lang="en-US" sz="2800" dirty="0" smtClean="0">
                <a:solidFill>
                  <a:srgbClr val="000000"/>
                </a:solidFill>
                <a:effectLst/>
                <a:latin typeface="Tw Cen MT" panose="020B0602020104020603" pitchFamily="34" charset="0"/>
              </a:rPr>
              <a:t>About 5.3 billion pounds of edible seafood is imported annually, which results in a $10.4 billion trade deficit</a:t>
            </a:r>
          </a:p>
          <a:p>
            <a:pPr eaLnBrk="1" hangingPunct="1">
              <a:buClr>
                <a:srgbClr val="CC3300"/>
              </a:buClr>
            </a:pPr>
            <a:r>
              <a:rPr lang="en-US" sz="2800" dirty="0" smtClean="0">
                <a:solidFill>
                  <a:srgbClr val="000000"/>
                </a:solidFill>
                <a:effectLst/>
                <a:latin typeface="Tw Cen MT" panose="020B0602020104020603" pitchFamily="34" charset="0"/>
              </a:rPr>
              <a:t>About 90% of seafood is imported</a:t>
            </a:r>
          </a:p>
          <a:p>
            <a:pPr eaLnBrk="1" hangingPunct="1">
              <a:buClr>
                <a:srgbClr val="CC3300"/>
              </a:buClr>
            </a:pPr>
            <a:r>
              <a:rPr lang="en-US" sz="2800" dirty="0" smtClean="0">
                <a:solidFill>
                  <a:srgbClr val="000000"/>
                </a:solidFill>
                <a:effectLst/>
                <a:latin typeface="Tw Cen MT" panose="020B0602020104020603" pitchFamily="34" charset="0"/>
              </a:rPr>
              <a:t>Imports are mostly from China, Thailand, Canada, Indonesia, and Vietnam </a:t>
            </a:r>
          </a:p>
          <a:p>
            <a:pPr eaLnBrk="1" hangingPunct="1">
              <a:buClr>
                <a:srgbClr val="CC3300"/>
              </a:buClr>
            </a:pPr>
            <a:r>
              <a:rPr lang="en-US" sz="2800" dirty="0" smtClean="0">
                <a:solidFill>
                  <a:srgbClr val="000000"/>
                </a:solidFill>
                <a:effectLst/>
                <a:latin typeface="Tw Cen MT" panose="020B0602020104020603" pitchFamily="34" charset="0"/>
              </a:rPr>
              <a:t>Leading seafood imports by value: </a:t>
            </a:r>
            <a:br>
              <a:rPr lang="en-US" sz="2800" dirty="0" smtClean="0">
                <a:solidFill>
                  <a:srgbClr val="000000"/>
                </a:solidFill>
                <a:effectLst/>
                <a:latin typeface="Tw Cen MT" panose="020B0602020104020603" pitchFamily="34" charset="0"/>
              </a:rPr>
            </a:br>
            <a:r>
              <a:rPr lang="en-US" sz="2800" dirty="0" smtClean="0">
                <a:solidFill>
                  <a:srgbClr val="000000"/>
                </a:solidFill>
                <a:effectLst/>
                <a:latin typeface="Tw Cen MT" panose="020B0602020104020603" pitchFamily="34" charset="0"/>
              </a:rPr>
              <a:t>shrimp, lobster, salmon, canned tuna</a:t>
            </a:r>
          </a:p>
        </p:txBody>
      </p:sp>
      <p:sp>
        <p:nvSpPr>
          <p:cNvPr id="6" name="Slide Number Placeholder 3"/>
          <p:cNvSpPr>
            <a:spLocks noGrp="1"/>
          </p:cNvSpPr>
          <p:nvPr>
            <p:ph type="sldNum" sz="quarter" idx="12"/>
          </p:nvPr>
        </p:nvSpPr>
        <p:spPr>
          <a:xfrm>
            <a:off x="8229600" y="6172200"/>
            <a:ext cx="914400" cy="685800"/>
          </a:xfrm>
        </p:spPr>
        <p:txBody>
          <a:bodyPr anchor="ctr"/>
          <a:lstStyle/>
          <a:p>
            <a:pPr algn="ctr">
              <a:defRPr/>
            </a:pPr>
            <a:fld id="{42299259-C277-4FD9-BB2D-8F50EC497840}" type="slidenum">
              <a:rPr lang="en-US"/>
              <a:pPr algn="ct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W Cen MT x2">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6244</TotalTime>
  <Words>4333</Words>
  <Application>Microsoft Office PowerPoint</Application>
  <PresentationFormat>On-screen Show (4:3)</PresentationFormat>
  <Paragraphs>366</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Tw Cen MT</vt:lpstr>
      <vt:lpstr>Calibri</vt:lpstr>
      <vt:lpstr>Tahoma</vt:lpstr>
      <vt:lpstr>Trajan Pro</vt:lpstr>
      <vt:lpstr>Wingdings</vt:lpstr>
      <vt:lpstr>Wingdings 2</vt:lpstr>
      <vt:lpstr>ＭＳ Ｐゴシック</vt:lpstr>
      <vt:lpstr>Franklin Gothic </vt:lpstr>
      <vt:lpstr>Constantia</vt:lpstr>
      <vt:lpstr>ヒラギノ角ゴ Pro W3</vt:lpstr>
      <vt:lpstr>Flow</vt:lpstr>
      <vt:lpstr>PowerPoint Presentation</vt:lpstr>
      <vt:lpstr>PowerPoint Presentation</vt:lpstr>
      <vt:lpstr>Lesson 1   Goals</vt:lpstr>
      <vt:lpstr>PowerPoint Presentation</vt:lpstr>
      <vt:lpstr>Definition of Seafood </vt:lpstr>
      <vt:lpstr>Fish</vt:lpstr>
      <vt:lpstr>Molluscan Shellfish</vt:lpstr>
      <vt:lpstr>Crustaceans</vt:lpstr>
      <vt:lpstr>Imported Seafood</vt:lpstr>
      <vt:lpstr>Aquaculture </vt:lpstr>
      <vt:lpstr>PowerPoint Presentation</vt:lpstr>
      <vt:lpstr>Advantages of Aquaculture</vt:lpstr>
      <vt:lpstr>U.S. Aquaculture </vt:lpstr>
      <vt:lpstr>U.S. Aquaculture   Catfish</vt:lpstr>
      <vt:lpstr>U.S. Aquaculture   rainbow trout</vt:lpstr>
      <vt:lpstr>U.S. Aquaculture   Other Species</vt:lpstr>
      <vt:lpstr>PowerPoint Presentation</vt:lpstr>
      <vt:lpstr>Top 10 Species Consumed   U.S. Per Capita (lbs.) </vt:lpstr>
      <vt:lpstr>PowerPoint Presentation</vt:lpstr>
      <vt:lpstr>Where Do We Eat Seafood?</vt:lpstr>
      <vt:lpstr>How Much Money Do We  Spend on Seafood?</vt:lpstr>
      <vt:lpstr>Future U.S. Seafood Demand</vt:lpstr>
      <vt:lpstr>Population Demographics Will Influence Seafood Demand</vt:lpstr>
      <vt:lpstr>Future Seafood Markets </vt:lpstr>
      <vt:lpstr>PowerPoint Presentation</vt:lpstr>
      <vt:lpstr>Future Seafood Supply</vt:lpstr>
      <vt:lpstr>Summary</vt:lpstr>
      <vt:lpstr>Summary</vt:lpstr>
      <vt:lpstr>Summary</vt:lpstr>
      <vt:lpstr>PowerPoint Presentation</vt:lpstr>
    </vt:vector>
  </TitlesOfParts>
  <Company>University of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Seafood At Its Best</dc:title>
  <dc:creator>beckys</dc:creator>
  <cp:lastModifiedBy>Paige Henderson</cp:lastModifiedBy>
  <cp:revision>385</cp:revision>
  <cp:lastPrinted>2013-05-28T19:05:44Z</cp:lastPrinted>
  <dcterms:created xsi:type="dcterms:W3CDTF">2008-10-06T18:55:34Z</dcterms:created>
  <dcterms:modified xsi:type="dcterms:W3CDTF">2014-06-09T18:18:04Z</dcterms:modified>
</cp:coreProperties>
</file>