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7.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1"/>
  </p:sldMasterIdLst>
  <p:notesMasterIdLst>
    <p:notesMasterId r:id="rId11"/>
  </p:notesMasterIdLst>
  <p:sldIdLst>
    <p:sldId id="269" r:id="rId2"/>
    <p:sldId id="264" r:id="rId3"/>
    <p:sldId id="261" r:id="rId4"/>
    <p:sldId id="262" r:id="rId5"/>
    <p:sldId id="274" r:id="rId6"/>
    <p:sldId id="275" r:id="rId7"/>
    <p:sldId id="273" r:id="rId8"/>
    <p:sldId id="257" r:id="rId9"/>
    <p:sldId id="258" r:id="rId10"/>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5257"/>
    <a:srgbClr val="006A8E"/>
    <a:srgbClr val="003B5C"/>
    <a:srgbClr val="B8DDE1"/>
    <a:srgbClr val="00859B"/>
    <a:srgbClr val="D3832B"/>
    <a:srgbClr val="2A2E79"/>
    <a:srgbClr val="D73F09"/>
    <a:srgbClr val="AA9D2E"/>
    <a:srgbClr val="C6DA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81"/>
    <p:restoredTop sz="93329"/>
  </p:normalViewPr>
  <p:slideViewPr>
    <p:cSldViewPr snapToGrid="0" snapToObjects="1">
      <p:cViewPr varScale="1">
        <p:scale>
          <a:sx n="57" d="100"/>
          <a:sy n="57" d="100"/>
        </p:scale>
        <p:origin x="256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45B4AC-3D14-0C4B-A399-A232FEC547DC}" type="datetimeFigureOut">
              <a:rPr lang="en-US" smtClean="0"/>
              <a:t>5/19/2020</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897020-8DA0-AC4D-AEC2-F05FF77B741F}" type="slidenum">
              <a:rPr lang="en-US" smtClean="0"/>
              <a:t>‹#›</a:t>
            </a:fld>
            <a:endParaRPr lang="en-US"/>
          </a:p>
        </p:txBody>
      </p:sp>
    </p:spTree>
    <p:extLst>
      <p:ext uri="{BB962C8B-B14F-4D97-AF65-F5344CB8AC3E}">
        <p14:creationId xmlns:p14="http://schemas.microsoft.com/office/powerpoint/2010/main" val="1725933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Adults</a:t>
            </a:r>
          </a:p>
        </p:txBody>
      </p:sp>
      <p:sp>
        <p:nvSpPr>
          <p:cNvPr id="4" name="Slide Number Placeholder 3"/>
          <p:cNvSpPr>
            <a:spLocks noGrp="1"/>
          </p:cNvSpPr>
          <p:nvPr>
            <p:ph type="sldNum" sz="quarter" idx="5"/>
          </p:nvPr>
        </p:nvSpPr>
        <p:spPr/>
        <p:txBody>
          <a:bodyPr/>
          <a:lstStyle/>
          <a:p>
            <a:fld id="{F1897020-8DA0-AC4D-AEC2-F05FF77B741F}" type="slidenum">
              <a:rPr lang="en-US" smtClean="0"/>
              <a:t>1</a:t>
            </a:fld>
            <a:endParaRPr lang="en-US"/>
          </a:p>
        </p:txBody>
      </p:sp>
    </p:spTree>
    <p:extLst>
      <p:ext uri="{BB962C8B-B14F-4D97-AF65-F5344CB8AC3E}">
        <p14:creationId xmlns:p14="http://schemas.microsoft.com/office/powerpoint/2010/main" val="2330115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Adults</a:t>
            </a:r>
          </a:p>
        </p:txBody>
      </p:sp>
      <p:sp>
        <p:nvSpPr>
          <p:cNvPr id="4" name="Slide Number Placeholder 3"/>
          <p:cNvSpPr>
            <a:spLocks noGrp="1"/>
          </p:cNvSpPr>
          <p:nvPr>
            <p:ph type="sldNum" sz="quarter" idx="5"/>
          </p:nvPr>
        </p:nvSpPr>
        <p:spPr/>
        <p:txBody>
          <a:bodyPr/>
          <a:lstStyle/>
          <a:p>
            <a:fld id="{F1897020-8DA0-AC4D-AEC2-F05FF77B741F}" type="slidenum">
              <a:rPr lang="en-US" smtClean="0"/>
              <a:t>2</a:t>
            </a:fld>
            <a:endParaRPr lang="en-US"/>
          </a:p>
        </p:txBody>
      </p:sp>
    </p:spTree>
    <p:extLst>
      <p:ext uri="{BB962C8B-B14F-4D97-AF65-F5344CB8AC3E}">
        <p14:creationId xmlns:p14="http://schemas.microsoft.com/office/powerpoint/2010/main" val="2705910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Older adults</a:t>
            </a:r>
          </a:p>
        </p:txBody>
      </p:sp>
      <p:sp>
        <p:nvSpPr>
          <p:cNvPr id="4" name="Slide Number Placeholder 3"/>
          <p:cNvSpPr>
            <a:spLocks noGrp="1"/>
          </p:cNvSpPr>
          <p:nvPr>
            <p:ph type="sldNum" sz="quarter" idx="5"/>
          </p:nvPr>
        </p:nvSpPr>
        <p:spPr/>
        <p:txBody>
          <a:bodyPr/>
          <a:lstStyle/>
          <a:p>
            <a:fld id="{F1897020-8DA0-AC4D-AEC2-F05FF77B741F}" type="slidenum">
              <a:rPr lang="en-US" smtClean="0"/>
              <a:t>3</a:t>
            </a:fld>
            <a:endParaRPr lang="en-US"/>
          </a:p>
        </p:txBody>
      </p:sp>
    </p:spTree>
    <p:extLst>
      <p:ext uri="{BB962C8B-B14F-4D97-AF65-F5344CB8AC3E}">
        <p14:creationId xmlns:p14="http://schemas.microsoft.com/office/powerpoint/2010/main" val="4258370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 and adolescents</a:t>
            </a:r>
          </a:p>
        </p:txBody>
      </p:sp>
      <p:sp>
        <p:nvSpPr>
          <p:cNvPr id="4" name="Slide Number Placeholder 3"/>
          <p:cNvSpPr>
            <a:spLocks noGrp="1"/>
          </p:cNvSpPr>
          <p:nvPr>
            <p:ph type="sldNum" sz="quarter" idx="5"/>
          </p:nvPr>
        </p:nvSpPr>
        <p:spPr/>
        <p:txBody>
          <a:bodyPr/>
          <a:lstStyle/>
          <a:p>
            <a:fld id="{F1897020-8DA0-AC4D-AEC2-F05FF77B741F}" type="slidenum">
              <a:rPr lang="en-US" smtClean="0"/>
              <a:t>4</a:t>
            </a:fld>
            <a:endParaRPr lang="en-US"/>
          </a:p>
        </p:txBody>
      </p:sp>
    </p:spTree>
    <p:extLst>
      <p:ext uri="{BB962C8B-B14F-4D97-AF65-F5344CB8AC3E}">
        <p14:creationId xmlns:p14="http://schemas.microsoft.com/office/powerpoint/2010/main" val="2255302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r>
              <a:rPr lang="en-US" dirty="0"/>
              <a:t>Adults</a:t>
            </a:r>
          </a:p>
        </p:txBody>
      </p:sp>
      <p:sp>
        <p:nvSpPr>
          <p:cNvPr id="4" name="Slide Number Placeholder 3"/>
          <p:cNvSpPr>
            <a:spLocks noGrp="1"/>
          </p:cNvSpPr>
          <p:nvPr>
            <p:ph type="sldNum" sz="quarter" idx="5"/>
          </p:nvPr>
        </p:nvSpPr>
        <p:spPr/>
        <p:txBody>
          <a:bodyPr/>
          <a:lstStyle/>
          <a:p>
            <a:fld id="{F1897020-8DA0-AC4D-AEC2-F05FF77B741F}" type="slidenum">
              <a:rPr lang="en-US" smtClean="0"/>
              <a:t>5</a:t>
            </a:fld>
            <a:endParaRPr lang="en-US"/>
          </a:p>
        </p:txBody>
      </p:sp>
    </p:spTree>
    <p:extLst>
      <p:ext uri="{BB962C8B-B14F-4D97-AF65-F5344CB8AC3E}">
        <p14:creationId xmlns:p14="http://schemas.microsoft.com/office/powerpoint/2010/main" val="2489932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r>
              <a:rPr lang="en-US" dirty="0"/>
              <a:t>Adults and children and adolescents </a:t>
            </a:r>
          </a:p>
        </p:txBody>
      </p:sp>
      <p:sp>
        <p:nvSpPr>
          <p:cNvPr id="4" name="Slide Number Placeholder 3"/>
          <p:cNvSpPr>
            <a:spLocks noGrp="1"/>
          </p:cNvSpPr>
          <p:nvPr>
            <p:ph type="sldNum" sz="quarter" idx="5"/>
          </p:nvPr>
        </p:nvSpPr>
        <p:spPr/>
        <p:txBody>
          <a:bodyPr/>
          <a:lstStyle/>
          <a:p>
            <a:fld id="{F1897020-8DA0-AC4D-AEC2-F05FF77B741F}" type="slidenum">
              <a:rPr lang="en-US" smtClean="0"/>
              <a:t>7</a:t>
            </a:fld>
            <a:endParaRPr lang="en-US"/>
          </a:p>
        </p:txBody>
      </p:sp>
    </p:spTree>
    <p:extLst>
      <p:ext uri="{BB962C8B-B14F-4D97-AF65-F5344CB8AC3E}">
        <p14:creationId xmlns:p14="http://schemas.microsoft.com/office/powerpoint/2010/main" val="3559076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897020-8DA0-AC4D-AEC2-F05FF77B741F}" type="slidenum">
              <a:rPr lang="en-US" smtClean="0"/>
              <a:t>9</a:t>
            </a:fld>
            <a:endParaRPr lang="en-US"/>
          </a:p>
        </p:txBody>
      </p:sp>
    </p:spTree>
    <p:extLst>
      <p:ext uri="{BB962C8B-B14F-4D97-AF65-F5344CB8AC3E}">
        <p14:creationId xmlns:p14="http://schemas.microsoft.com/office/powerpoint/2010/main" val="4258995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E6860-E2A4-8B48-AE23-DC01ABF428B6}"/>
              </a:ext>
            </a:extLst>
          </p:cNvPr>
          <p:cNvSpPr>
            <a:spLocks noGrp="1"/>
          </p:cNvSpPr>
          <p:nvPr>
            <p:ph type="ctrTitle"/>
          </p:nvPr>
        </p:nvSpPr>
        <p:spPr>
          <a:xfrm>
            <a:off x="971550" y="1646133"/>
            <a:ext cx="5829300" cy="3501813"/>
          </a:xfrm>
        </p:spPr>
        <p:txBody>
          <a:bodyPr anchor="b"/>
          <a:lstStyle>
            <a:lvl1pPr algn="ctr">
              <a:defRPr sz="3825"/>
            </a:lvl1pPr>
          </a:lstStyle>
          <a:p>
            <a:r>
              <a:rPr lang="en-US"/>
              <a:t>Click to edit Master title style</a:t>
            </a:r>
          </a:p>
        </p:txBody>
      </p:sp>
      <p:sp>
        <p:nvSpPr>
          <p:cNvPr id="3" name="Subtitle 2">
            <a:extLst>
              <a:ext uri="{FF2B5EF4-FFF2-40B4-BE49-F238E27FC236}">
                <a16:creationId xmlns:a16="http://schemas.microsoft.com/office/drawing/2014/main" id="{DE84D8C5-36BA-4047-8952-FAB1AAF84EBE}"/>
              </a:ext>
            </a:extLst>
          </p:cNvPr>
          <p:cNvSpPr>
            <a:spLocks noGrp="1"/>
          </p:cNvSpPr>
          <p:nvPr>
            <p:ph type="subTitle" idx="1"/>
          </p:nvPr>
        </p:nvSpPr>
        <p:spPr>
          <a:xfrm>
            <a:off x="971550" y="5282989"/>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a:t>Click to edit Master subtitle style</a:t>
            </a:r>
          </a:p>
        </p:txBody>
      </p:sp>
      <p:sp>
        <p:nvSpPr>
          <p:cNvPr id="4" name="Date Placeholder 3">
            <a:extLst>
              <a:ext uri="{FF2B5EF4-FFF2-40B4-BE49-F238E27FC236}">
                <a16:creationId xmlns:a16="http://schemas.microsoft.com/office/drawing/2014/main" id="{7420C0AB-DFEB-E242-B817-B6FC11C05F61}"/>
              </a:ext>
            </a:extLst>
          </p:cNvPr>
          <p:cNvSpPr>
            <a:spLocks noGrp="1"/>
          </p:cNvSpPr>
          <p:nvPr>
            <p:ph type="dt" sz="half" idx="10"/>
          </p:nvPr>
        </p:nvSpPr>
        <p:spPr/>
        <p:txBody>
          <a:bodyPr/>
          <a:lstStyle/>
          <a:p>
            <a:fld id="{4201A7B9-84B0-404A-9FD2-93A63061D903}" type="datetimeFigureOut">
              <a:rPr lang="en-US" smtClean="0"/>
              <a:t>5/19/2020</a:t>
            </a:fld>
            <a:endParaRPr lang="en-US"/>
          </a:p>
        </p:txBody>
      </p:sp>
      <p:sp>
        <p:nvSpPr>
          <p:cNvPr id="5" name="Footer Placeholder 4">
            <a:extLst>
              <a:ext uri="{FF2B5EF4-FFF2-40B4-BE49-F238E27FC236}">
                <a16:creationId xmlns:a16="http://schemas.microsoft.com/office/drawing/2014/main" id="{FA90793B-915F-1041-A75B-9C494833AC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7FD5F5-7BAC-CC4D-A5A4-AB724474B0E4}"/>
              </a:ext>
            </a:extLst>
          </p:cNvPr>
          <p:cNvSpPr>
            <a:spLocks noGrp="1"/>
          </p:cNvSpPr>
          <p:nvPr>
            <p:ph type="sldNum" sz="quarter" idx="12"/>
          </p:nvPr>
        </p:nvSpPr>
        <p:spPr/>
        <p:txBody>
          <a:bodyPr/>
          <a:lstStyle/>
          <a:p>
            <a:fld id="{87C5AC59-F0F4-F740-9642-4B245389BCD3}" type="slidenum">
              <a:rPr lang="en-US" smtClean="0"/>
              <a:t>‹#›</a:t>
            </a:fld>
            <a:endParaRPr lang="en-US"/>
          </a:p>
        </p:txBody>
      </p:sp>
    </p:spTree>
    <p:extLst>
      <p:ext uri="{BB962C8B-B14F-4D97-AF65-F5344CB8AC3E}">
        <p14:creationId xmlns:p14="http://schemas.microsoft.com/office/powerpoint/2010/main" val="327545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0299B-7B17-7244-B3B9-E8B38215EB4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500CC9-844E-FE49-A7A2-7933FE5E76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A46AB9-A874-6F40-B483-46D9493D45F7}"/>
              </a:ext>
            </a:extLst>
          </p:cNvPr>
          <p:cNvSpPr>
            <a:spLocks noGrp="1"/>
          </p:cNvSpPr>
          <p:nvPr>
            <p:ph type="dt" sz="half" idx="10"/>
          </p:nvPr>
        </p:nvSpPr>
        <p:spPr/>
        <p:txBody>
          <a:bodyPr/>
          <a:lstStyle/>
          <a:p>
            <a:fld id="{4201A7B9-84B0-404A-9FD2-93A63061D903}" type="datetimeFigureOut">
              <a:rPr lang="en-US" smtClean="0"/>
              <a:t>5/19/2020</a:t>
            </a:fld>
            <a:endParaRPr lang="en-US"/>
          </a:p>
        </p:txBody>
      </p:sp>
      <p:sp>
        <p:nvSpPr>
          <p:cNvPr id="5" name="Footer Placeholder 4">
            <a:extLst>
              <a:ext uri="{FF2B5EF4-FFF2-40B4-BE49-F238E27FC236}">
                <a16:creationId xmlns:a16="http://schemas.microsoft.com/office/drawing/2014/main" id="{34F070C8-4CFC-D648-81C9-1AF78A47D3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4F8C72-9AE5-3142-891E-7AB28840350F}"/>
              </a:ext>
            </a:extLst>
          </p:cNvPr>
          <p:cNvSpPr>
            <a:spLocks noGrp="1"/>
          </p:cNvSpPr>
          <p:nvPr>
            <p:ph type="sldNum" sz="quarter" idx="12"/>
          </p:nvPr>
        </p:nvSpPr>
        <p:spPr/>
        <p:txBody>
          <a:bodyPr/>
          <a:lstStyle/>
          <a:p>
            <a:fld id="{87C5AC59-F0F4-F740-9642-4B245389BCD3}" type="slidenum">
              <a:rPr lang="en-US" smtClean="0"/>
              <a:t>‹#›</a:t>
            </a:fld>
            <a:endParaRPr lang="en-US"/>
          </a:p>
        </p:txBody>
      </p:sp>
    </p:spTree>
    <p:extLst>
      <p:ext uri="{BB962C8B-B14F-4D97-AF65-F5344CB8AC3E}">
        <p14:creationId xmlns:p14="http://schemas.microsoft.com/office/powerpoint/2010/main" val="3393152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59D90E-2C42-7843-9AAE-97CCF7EBE212}"/>
              </a:ext>
            </a:extLst>
          </p:cNvPr>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B4BCD1-762E-0A4E-B60A-D0908E0E5F78}"/>
              </a:ext>
            </a:extLst>
          </p:cNvPr>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2B593C-1CDC-1347-8B0C-501E3EB694E0}"/>
              </a:ext>
            </a:extLst>
          </p:cNvPr>
          <p:cNvSpPr>
            <a:spLocks noGrp="1"/>
          </p:cNvSpPr>
          <p:nvPr>
            <p:ph type="dt" sz="half" idx="10"/>
          </p:nvPr>
        </p:nvSpPr>
        <p:spPr/>
        <p:txBody>
          <a:bodyPr/>
          <a:lstStyle/>
          <a:p>
            <a:fld id="{4201A7B9-84B0-404A-9FD2-93A63061D903}" type="datetimeFigureOut">
              <a:rPr lang="en-US" smtClean="0"/>
              <a:t>5/19/2020</a:t>
            </a:fld>
            <a:endParaRPr lang="en-US"/>
          </a:p>
        </p:txBody>
      </p:sp>
      <p:sp>
        <p:nvSpPr>
          <p:cNvPr id="5" name="Footer Placeholder 4">
            <a:extLst>
              <a:ext uri="{FF2B5EF4-FFF2-40B4-BE49-F238E27FC236}">
                <a16:creationId xmlns:a16="http://schemas.microsoft.com/office/drawing/2014/main" id="{249F44A3-3DF6-AA4E-BFEC-8E1369B976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F94EA0-2958-CB47-B51D-36905B034E7C}"/>
              </a:ext>
            </a:extLst>
          </p:cNvPr>
          <p:cNvSpPr>
            <a:spLocks noGrp="1"/>
          </p:cNvSpPr>
          <p:nvPr>
            <p:ph type="sldNum" sz="quarter" idx="12"/>
          </p:nvPr>
        </p:nvSpPr>
        <p:spPr/>
        <p:txBody>
          <a:bodyPr/>
          <a:lstStyle/>
          <a:p>
            <a:fld id="{87C5AC59-F0F4-F740-9642-4B245389BCD3}" type="slidenum">
              <a:rPr lang="en-US" smtClean="0"/>
              <a:t>‹#›</a:t>
            </a:fld>
            <a:endParaRPr lang="en-US"/>
          </a:p>
        </p:txBody>
      </p:sp>
    </p:spTree>
    <p:extLst>
      <p:ext uri="{BB962C8B-B14F-4D97-AF65-F5344CB8AC3E}">
        <p14:creationId xmlns:p14="http://schemas.microsoft.com/office/powerpoint/2010/main" val="3044859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830B2-356A-394E-A224-0E9DCEE320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88854A-2CBB-0A48-8C3B-C89133C946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A9F6F1-17A6-4F43-ABCC-222D3D4E17F4}"/>
              </a:ext>
            </a:extLst>
          </p:cNvPr>
          <p:cNvSpPr>
            <a:spLocks noGrp="1"/>
          </p:cNvSpPr>
          <p:nvPr>
            <p:ph type="dt" sz="half" idx="10"/>
          </p:nvPr>
        </p:nvSpPr>
        <p:spPr/>
        <p:txBody>
          <a:bodyPr/>
          <a:lstStyle/>
          <a:p>
            <a:fld id="{4201A7B9-84B0-404A-9FD2-93A63061D903}" type="datetimeFigureOut">
              <a:rPr lang="en-US" smtClean="0"/>
              <a:t>5/19/2020</a:t>
            </a:fld>
            <a:endParaRPr lang="en-US"/>
          </a:p>
        </p:txBody>
      </p:sp>
      <p:sp>
        <p:nvSpPr>
          <p:cNvPr id="5" name="Footer Placeholder 4">
            <a:extLst>
              <a:ext uri="{FF2B5EF4-FFF2-40B4-BE49-F238E27FC236}">
                <a16:creationId xmlns:a16="http://schemas.microsoft.com/office/drawing/2014/main" id="{DAD0C5B1-9A4A-F64D-8233-F3D3C72026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A44707-0AED-3445-95B2-4267B8D481E6}"/>
              </a:ext>
            </a:extLst>
          </p:cNvPr>
          <p:cNvSpPr>
            <a:spLocks noGrp="1"/>
          </p:cNvSpPr>
          <p:nvPr>
            <p:ph type="sldNum" sz="quarter" idx="12"/>
          </p:nvPr>
        </p:nvSpPr>
        <p:spPr/>
        <p:txBody>
          <a:bodyPr/>
          <a:lstStyle/>
          <a:p>
            <a:fld id="{87C5AC59-F0F4-F740-9642-4B245389BCD3}" type="slidenum">
              <a:rPr lang="en-US" smtClean="0"/>
              <a:t>‹#›</a:t>
            </a:fld>
            <a:endParaRPr lang="en-US"/>
          </a:p>
        </p:txBody>
      </p:sp>
    </p:spTree>
    <p:extLst>
      <p:ext uri="{BB962C8B-B14F-4D97-AF65-F5344CB8AC3E}">
        <p14:creationId xmlns:p14="http://schemas.microsoft.com/office/powerpoint/2010/main" val="3987347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64323-F844-874E-B332-07951B80EAC5}"/>
              </a:ext>
            </a:extLst>
          </p:cNvPr>
          <p:cNvSpPr>
            <a:spLocks noGrp="1"/>
          </p:cNvSpPr>
          <p:nvPr>
            <p:ph type="title"/>
          </p:nvPr>
        </p:nvSpPr>
        <p:spPr>
          <a:xfrm>
            <a:off x="530304" y="2507617"/>
            <a:ext cx="6703695" cy="4184014"/>
          </a:xfrm>
        </p:spPr>
        <p:txBody>
          <a:bodyPr anchor="b"/>
          <a:lstStyle>
            <a:lvl1pPr>
              <a:defRPr sz="3825"/>
            </a:lvl1pPr>
          </a:lstStyle>
          <a:p>
            <a:r>
              <a:rPr lang="en-US"/>
              <a:t>Click to edit Master title style</a:t>
            </a:r>
          </a:p>
        </p:txBody>
      </p:sp>
      <p:sp>
        <p:nvSpPr>
          <p:cNvPr id="3" name="Text Placeholder 2">
            <a:extLst>
              <a:ext uri="{FF2B5EF4-FFF2-40B4-BE49-F238E27FC236}">
                <a16:creationId xmlns:a16="http://schemas.microsoft.com/office/drawing/2014/main" id="{385186E0-8EC8-534A-B1C0-306293FC6FF3}"/>
              </a:ext>
            </a:extLst>
          </p:cNvPr>
          <p:cNvSpPr>
            <a:spLocks noGrp="1"/>
          </p:cNvSpPr>
          <p:nvPr>
            <p:ph type="body" idx="1"/>
          </p:nvPr>
        </p:nvSpPr>
        <p:spPr>
          <a:xfrm>
            <a:off x="530304" y="6731213"/>
            <a:ext cx="6703695" cy="2200274"/>
          </a:xfrm>
        </p:spPr>
        <p:txBody>
          <a:bodyPr/>
          <a:lstStyle>
            <a:lvl1pPr marL="0" indent="0">
              <a:buNone/>
              <a:defRPr sz="1530">
                <a:solidFill>
                  <a:schemeClr val="tx1">
                    <a:tint val="75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A449AC-11D4-B047-9D82-E6F177D2729E}"/>
              </a:ext>
            </a:extLst>
          </p:cNvPr>
          <p:cNvSpPr>
            <a:spLocks noGrp="1"/>
          </p:cNvSpPr>
          <p:nvPr>
            <p:ph type="dt" sz="half" idx="10"/>
          </p:nvPr>
        </p:nvSpPr>
        <p:spPr/>
        <p:txBody>
          <a:bodyPr/>
          <a:lstStyle/>
          <a:p>
            <a:fld id="{4201A7B9-84B0-404A-9FD2-93A63061D903}" type="datetimeFigureOut">
              <a:rPr lang="en-US" smtClean="0"/>
              <a:t>5/19/2020</a:t>
            </a:fld>
            <a:endParaRPr lang="en-US"/>
          </a:p>
        </p:txBody>
      </p:sp>
      <p:sp>
        <p:nvSpPr>
          <p:cNvPr id="5" name="Footer Placeholder 4">
            <a:extLst>
              <a:ext uri="{FF2B5EF4-FFF2-40B4-BE49-F238E27FC236}">
                <a16:creationId xmlns:a16="http://schemas.microsoft.com/office/drawing/2014/main" id="{785C04ED-8F0A-034F-B232-715E514F55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F6EA25-B248-4B48-916A-974C35ECB6B9}"/>
              </a:ext>
            </a:extLst>
          </p:cNvPr>
          <p:cNvSpPr>
            <a:spLocks noGrp="1"/>
          </p:cNvSpPr>
          <p:nvPr>
            <p:ph type="sldNum" sz="quarter" idx="12"/>
          </p:nvPr>
        </p:nvSpPr>
        <p:spPr/>
        <p:txBody>
          <a:bodyPr/>
          <a:lstStyle/>
          <a:p>
            <a:fld id="{87C5AC59-F0F4-F740-9642-4B245389BCD3}" type="slidenum">
              <a:rPr lang="en-US" smtClean="0"/>
              <a:t>‹#›</a:t>
            </a:fld>
            <a:endParaRPr lang="en-US"/>
          </a:p>
        </p:txBody>
      </p:sp>
    </p:spTree>
    <p:extLst>
      <p:ext uri="{BB962C8B-B14F-4D97-AF65-F5344CB8AC3E}">
        <p14:creationId xmlns:p14="http://schemas.microsoft.com/office/powerpoint/2010/main" val="3724418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6B96A-8090-AA4F-9921-FF44A52635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42B779-9C4E-5B4D-8101-3C99A970353A}"/>
              </a:ext>
            </a:extLst>
          </p:cNvPr>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8DD611-CE43-2843-94E3-74216B7389AE}"/>
              </a:ext>
            </a:extLst>
          </p:cNvPr>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1C7B28-D769-2845-834A-018D6EF768CF}"/>
              </a:ext>
            </a:extLst>
          </p:cNvPr>
          <p:cNvSpPr>
            <a:spLocks noGrp="1"/>
          </p:cNvSpPr>
          <p:nvPr>
            <p:ph type="dt" sz="half" idx="10"/>
          </p:nvPr>
        </p:nvSpPr>
        <p:spPr/>
        <p:txBody>
          <a:bodyPr/>
          <a:lstStyle/>
          <a:p>
            <a:fld id="{4201A7B9-84B0-404A-9FD2-93A63061D903}" type="datetimeFigureOut">
              <a:rPr lang="en-US" smtClean="0"/>
              <a:t>5/19/2020</a:t>
            </a:fld>
            <a:endParaRPr lang="en-US"/>
          </a:p>
        </p:txBody>
      </p:sp>
      <p:sp>
        <p:nvSpPr>
          <p:cNvPr id="6" name="Footer Placeholder 5">
            <a:extLst>
              <a:ext uri="{FF2B5EF4-FFF2-40B4-BE49-F238E27FC236}">
                <a16:creationId xmlns:a16="http://schemas.microsoft.com/office/drawing/2014/main" id="{1AA7CEED-6523-2E46-B23B-123706FD03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3677CB-6782-8349-B6B3-27EEB6CF1801}"/>
              </a:ext>
            </a:extLst>
          </p:cNvPr>
          <p:cNvSpPr>
            <a:spLocks noGrp="1"/>
          </p:cNvSpPr>
          <p:nvPr>
            <p:ph type="sldNum" sz="quarter" idx="12"/>
          </p:nvPr>
        </p:nvSpPr>
        <p:spPr/>
        <p:txBody>
          <a:bodyPr/>
          <a:lstStyle/>
          <a:p>
            <a:fld id="{87C5AC59-F0F4-F740-9642-4B245389BCD3}" type="slidenum">
              <a:rPr lang="en-US" smtClean="0"/>
              <a:t>‹#›</a:t>
            </a:fld>
            <a:endParaRPr lang="en-US"/>
          </a:p>
        </p:txBody>
      </p:sp>
    </p:spTree>
    <p:extLst>
      <p:ext uri="{BB962C8B-B14F-4D97-AF65-F5344CB8AC3E}">
        <p14:creationId xmlns:p14="http://schemas.microsoft.com/office/powerpoint/2010/main" val="2418805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4D1A7-56A3-064D-8023-A60C1118EA6F}"/>
              </a:ext>
            </a:extLst>
          </p:cNvPr>
          <p:cNvSpPr>
            <a:spLocks noGrp="1"/>
          </p:cNvSpPr>
          <p:nvPr>
            <p:ph type="title"/>
          </p:nvPr>
        </p:nvSpPr>
        <p:spPr>
          <a:xfrm>
            <a:off x="535365" y="535517"/>
            <a:ext cx="6703695" cy="1944159"/>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1F0E06-3228-0240-B3EE-AD74E5B1B6D2}"/>
              </a:ext>
            </a:extLst>
          </p:cNvPr>
          <p:cNvSpPr>
            <a:spLocks noGrp="1"/>
          </p:cNvSpPr>
          <p:nvPr>
            <p:ph type="body" idx="1"/>
          </p:nvPr>
        </p:nvSpPr>
        <p:spPr>
          <a:xfrm>
            <a:off x="535365"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Click to edit Master text styles</a:t>
            </a:r>
          </a:p>
        </p:txBody>
      </p:sp>
      <p:sp>
        <p:nvSpPr>
          <p:cNvPr id="4" name="Content Placeholder 3">
            <a:extLst>
              <a:ext uri="{FF2B5EF4-FFF2-40B4-BE49-F238E27FC236}">
                <a16:creationId xmlns:a16="http://schemas.microsoft.com/office/drawing/2014/main" id="{F1721DB5-AA1A-5B41-BF4C-9CF7DEAB0C34}"/>
              </a:ext>
            </a:extLst>
          </p:cNvPr>
          <p:cNvSpPr>
            <a:spLocks noGrp="1"/>
          </p:cNvSpPr>
          <p:nvPr>
            <p:ph sz="half" idx="2"/>
          </p:nvPr>
        </p:nvSpPr>
        <p:spPr>
          <a:xfrm>
            <a:off x="535365"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66B5940-1004-FD41-AB77-2F9B6C3FFBC3}"/>
              </a:ext>
            </a:extLst>
          </p:cNvPr>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Click to edit Master text styles</a:t>
            </a:r>
          </a:p>
        </p:txBody>
      </p:sp>
      <p:sp>
        <p:nvSpPr>
          <p:cNvPr id="6" name="Content Placeholder 5">
            <a:extLst>
              <a:ext uri="{FF2B5EF4-FFF2-40B4-BE49-F238E27FC236}">
                <a16:creationId xmlns:a16="http://schemas.microsoft.com/office/drawing/2014/main" id="{C242B90B-6199-F349-A3B3-2492D23A696A}"/>
              </a:ext>
            </a:extLst>
          </p:cNvPr>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66ED3E-BE23-4E45-9404-06BCCF91C68F}"/>
              </a:ext>
            </a:extLst>
          </p:cNvPr>
          <p:cNvSpPr>
            <a:spLocks noGrp="1"/>
          </p:cNvSpPr>
          <p:nvPr>
            <p:ph type="dt" sz="half" idx="10"/>
          </p:nvPr>
        </p:nvSpPr>
        <p:spPr/>
        <p:txBody>
          <a:bodyPr/>
          <a:lstStyle/>
          <a:p>
            <a:fld id="{4201A7B9-84B0-404A-9FD2-93A63061D903}" type="datetimeFigureOut">
              <a:rPr lang="en-US" smtClean="0"/>
              <a:t>5/19/2020</a:t>
            </a:fld>
            <a:endParaRPr lang="en-US"/>
          </a:p>
        </p:txBody>
      </p:sp>
      <p:sp>
        <p:nvSpPr>
          <p:cNvPr id="8" name="Footer Placeholder 7">
            <a:extLst>
              <a:ext uri="{FF2B5EF4-FFF2-40B4-BE49-F238E27FC236}">
                <a16:creationId xmlns:a16="http://schemas.microsoft.com/office/drawing/2014/main" id="{DF3C384D-5969-234F-A5CB-D4A9EC867E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DFE974C-F8CF-6949-B8A4-7620DA5CD14E}"/>
              </a:ext>
            </a:extLst>
          </p:cNvPr>
          <p:cNvSpPr>
            <a:spLocks noGrp="1"/>
          </p:cNvSpPr>
          <p:nvPr>
            <p:ph type="sldNum" sz="quarter" idx="12"/>
          </p:nvPr>
        </p:nvSpPr>
        <p:spPr/>
        <p:txBody>
          <a:bodyPr/>
          <a:lstStyle/>
          <a:p>
            <a:fld id="{87C5AC59-F0F4-F740-9642-4B245389BCD3}" type="slidenum">
              <a:rPr lang="en-US" smtClean="0"/>
              <a:t>‹#›</a:t>
            </a:fld>
            <a:endParaRPr lang="en-US"/>
          </a:p>
        </p:txBody>
      </p:sp>
    </p:spTree>
    <p:extLst>
      <p:ext uri="{BB962C8B-B14F-4D97-AF65-F5344CB8AC3E}">
        <p14:creationId xmlns:p14="http://schemas.microsoft.com/office/powerpoint/2010/main" val="1987118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77CC3-84C3-BB4E-9A37-B38114975E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F8D298-8643-4A40-BCED-B3B533AFED99}"/>
              </a:ext>
            </a:extLst>
          </p:cNvPr>
          <p:cNvSpPr>
            <a:spLocks noGrp="1"/>
          </p:cNvSpPr>
          <p:nvPr>
            <p:ph type="dt" sz="half" idx="10"/>
          </p:nvPr>
        </p:nvSpPr>
        <p:spPr/>
        <p:txBody>
          <a:bodyPr/>
          <a:lstStyle/>
          <a:p>
            <a:fld id="{4201A7B9-84B0-404A-9FD2-93A63061D903}" type="datetimeFigureOut">
              <a:rPr lang="en-US" smtClean="0"/>
              <a:t>5/19/2020</a:t>
            </a:fld>
            <a:endParaRPr lang="en-US"/>
          </a:p>
        </p:txBody>
      </p:sp>
      <p:sp>
        <p:nvSpPr>
          <p:cNvPr id="4" name="Footer Placeholder 3">
            <a:extLst>
              <a:ext uri="{FF2B5EF4-FFF2-40B4-BE49-F238E27FC236}">
                <a16:creationId xmlns:a16="http://schemas.microsoft.com/office/drawing/2014/main" id="{B3BC9693-4F36-D943-BA5D-4D7D1A0647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5DEFD2-F1FD-E948-829C-69E3D5C86E0A}"/>
              </a:ext>
            </a:extLst>
          </p:cNvPr>
          <p:cNvSpPr>
            <a:spLocks noGrp="1"/>
          </p:cNvSpPr>
          <p:nvPr>
            <p:ph type="sldNum" sz="quarter" idx="12"/>
          </p:nvPr>
        </p:nvSpPr>
        <p:spPr/>
        <p:txBody>
          <a:bodyPr/>
          <a:lstStyle/>
          <a:p>
            <a:fld id="{87C5AC59-F0F4-F740-9642-4B245389BCD3}" type="slidenum">
              <a:rPr lang="en-US" smtClean="0"/>
              <a:t>‹#›</a:t>
            </a:fld>
            <a:endParaRPr lang="en-US"/>
          </a:p>
        </p:txBody>
      </p:sp>
    </p:spTree>
    <p:extLst>
      <p:ext uri="{BB962C8B-B14F-4D97-AF65-F5344CB8AC3E}">
        <p14:creationId xmlns:p14="http://schemas.microsoft.com/office/powerpoint/2010/main" val="2472648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8CB212-36D9-BD43-9037-3403BB19B176}"/>
              </a:ext>
            </a:extLst>
          </p:cNvPr>
          <p:cNvSpPr>
            <a:spLocks noGrp="1"/>
          </p:cNvSpPr>
          <p:nvPr>
            <p:ph type="dt" sz="half" idx="10"/>
          </p:nvPr>
        </p:nvSpPr>
        <p:spPr/>
        <p:txBody>
          <a:bodyPr/>
          <a:lstStyle/>
          <a:p>
            <a:fld id="{4201A7B9-84B0-404A-9FD2-93A63061D903}" type="datetimeFigureOut">
              <a:rPr lang="en-US" smtClean="0"/>
              <a:t>5/19/2020</a:t>
            </a:fld>
            <a:endParaRPr lang="en-US"/>
          </a:p>
        </p:txBody>
      </p:sp>
      <p:sp>
        <p:nvSpPr>
          <p:cNvPr id="3" name="Footer Placeholder 2">
            <a:extLst>
              <a:ext uri="{FF2B5EF4-FFF2-40B4-BE49-F238E27FC236}">
                <a16:creationId xmlns:a16="http://schemas.microsoft.com/office/drawing/2014/main" id="{97ED468A-911D-D04A-902C-27067BB6F1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C733C7-C1AA-FA41-BCED-8C4895CEAE8F}"/>
              </a:ext>
            </a:extLst>
          </p:cNvPr>
          <p:cNvSpPr>
            <a:spLocks noGrp="1"/>
          </p:cNvSpPr>
          <p:nvPr>
            <p:ph type="sldNum" sz="quarter" idx="12"/>
          </p:nvPr>
        </p:nvSpPr>
        <p:spPr/>
        <p:txBody>
          <a:bodyPr/>
          <a:lstStyle/>
          <a:p>
            <a:fld id="{87C5AC59-F0F4-F740-9642-4B245389BCD3}" type="slidenum">
              <a:rPr lang="en-US" smtClean="0"/>
              <a:t>‹#›</a:t>
            </a:fld>
            <a:endParaRPr lang="en-US"/>
          </a:p>
        </p:txBody>
      </p:sp>
    </p:spTree>
    <p:extLst>
      <p:ext uri="{BB962C8B-B14F-4D97-AF65-F5344CB8AC3E}">
        <p14:creationId xmlns:p14="http://schemas.microsoft.com/office/powerpoint/2010/main" val="1787455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11BC0-7D90-3345-A18E-B1345A8B0DF9}"/>
              </a:ext>
            </a:extLst>
          </p:cNvPr>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Content Placeholder 2">
            <a:extLst>
              <a:ext uri="{FF2B5EF4-FFF2-40B4-BE49-F238E27FC236}">
                <a16:creationId xmlns:a16="http://schemas.microsoft.com/office/drawing/2014/main" id="{BF42713B-500E-2648-BBEC-75C8D868FDE2}"/>
              </a:ext>
            </a:extLst>
          </p:cNvPr>
          <p:cNvSpPr>
            <a:spLocks noGrp="1"/>
          </p:cNvSpPr>
          <p:nvPr>
            <p:ph idx="1"/>
          </p:nvPr>
        </p:nvSpPr>
        <p:spPr>
          <a:xfrm>
            <a:off x="3304282" y="1448224"/>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7EC79C-75AD-ED45-A60B-36EDC223D8F6}"/>
              </a:ext>
            </a:extLst>
          </p:cNvPr>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Click to edit Master text styles</a:t>
            </a:r>
          </a:p>
        </p:txBody>
      </p:sp>
      <p:sp>
        <p:nvSpPr>
          <p:cNvPr id="5" name="Date Placeholder 4">
            <a:extLst>
              <a:ext uri="{FF2B5EF4-FFF2-40B4-BE49-F238E27FC236}">
                <a16:creationId xmlns:a16="http://schemas.microsoft.com/office/drawing/2014/main" id="{ECAEDDF1-8C11-D34C-9B33-2AC28A334C04}"/>
              </a:ext>
            </a:extLst>
          </p:cNvPr>
          <p:cNvSpPr>
            <a:spLocks noGrp="1"/>
          </p:cNvSpPr>
          <p:nvPr>
            <p:ph type="dt" sz="half" idx="10"/>
          </p:nvPr>
        </p:nvSpPr>
        <p:spPr/>
        <p:txBody>
          <a:bodyPr/>
          <a:lstStyle/>
          <a:p>
            <a:fld id="{4201A7B9-84B0-404A-9FD2-93A63061D903}" type="datetimeFigureOut">
              <a:rPr lang="en-US" smtClean="0"/>
              <a:t>5/19/2020</a:t>
            </a:fld>
            <a:endParaRPr lang="en-US"/>
          </a:p>
        </p:txBody>
      </p:sp>
      <p:sp>
        <p:nvSpPr>
          <p:cNvPr id="6" name="Footer Placeholder 5">
            <a:extLst>
              <a:ext uri="{FF2B5EF4-FFF2-40B4-BE49-F238E27FC236}">
                <a16:creationId xmlns:a16="http://schemas.microsoft.com/office/drawing/2014/main" id="{23FE72F3-D9C7-C047-B821-09A180A047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5F45DB-55E4-9541-8CE7-CD9F1FFFA68F}"/>
              </a:ext>
            </a:extLst>
          </p:cNvPr>
          <p:cNvSpPr>
            <a:spLocks noGrp="1"/>
          </p:cNvSpPr>
          <p:nvPr>
            <p:ph type="sldNum" sz="quarter" idx="12"/>
          </p:nvPr>
        </p:nvSpPr>
        <p:spPr/>
        <p:txBody>
          <a:bodyPr/>
          <a:lstStyle/>
          <a:p>
            <a:fld id="{87C5AC59-F0F4-F740-9642-4B245389BCD3}" type="slidenum">
              <a:rPr lang="en-US" smtClean="0"/>
              <a:t>‹#›</a:t>
            </a:fld>
            <a:endParaRPr lang="en-US"/>
          </a:p>
        </p:txBody>
      </p:sp>
    </p:spTree>
    <p:extLst>
      <p:ext uri="{BB962C8B-B14F-4D97-AF65-F5344CB8AC3E}">
        <p14:creationId xmlns:p14="http://schemas.microsoft.com/office/powerpoint/2010/main" val="2839516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3A460-3F88-E246-BE26-F5DA694734DE}"/>
              </a:ext>
            </a:extLst>
          </p:cNvPr>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Picture Placeholder 2">
            <a:extLst>
              <a:ext uri="{FF2B5EF4-FFF2-40B4-BE49-F238E27FC236}">
                <a16:creationId xmlns:a16="http://schemas.microsoft.com/office/drawing/2014/main" id="{1ADB4AB3-E5B0-7044-8D58-5224515FFC1E}"/>
              </a:ext>
            </a:extLst>
          </p:cNvPr>
          <p:cNvSpPr>
            <a:spLocks noGrp="1"/>
          </p:cNvSpPr>
          <p:nvPr>
            <p:ph type="pic" idx="1"/>
          </p:nvPr>
        </p:nvSpPr>
        <p:spPr>
          <a:xfrm>
            <a:off x="3304282" y="1448224"/>
            <a:ext cx="3934778" cy="7147983"/>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a:p>
        </p:txBody>
      </p:sp>
      <p:sp>
        <p:nvSpPr>
          <p:cNvPr id="4" name="Text Placeholder 3">
            <a:extLst>
              <a:ext uri="{FF2B5EF4-FFF2-40B4-BE49-F238E27FC236}">
                <a16:creationId xmlns:a16="http://schemas.microsoft.com/office/drawing/2014/main" id="{FCE8B247-35F8-2A4C-A7D2-99F3AED418F1}"/>
              </a:ext>
            </a:extLst>
          </p:cNvPr>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Click to edit Master text styles</a:t>
            </a:r>
          </a:p>
        </p:txBody>
      </p:sp>
      <p:sp>
        <p:nvSpPr>
          <p:cNvPr id="5" name="Date Placeholder 4">
            <a:extLst>
              <a:ext uri="{FF2B5EF4-FFF2-40B4-BE49-F238E27FC236}">
                <a16:creationId xmlns:a16="http://schemas.microsoft.com/office/drawing/2014/main" id="{82E126A4-BCB0-C44B-8923-7E788DFC3551}"/>
              </a:ext>
            </a:extLst>
          </p:cNvPr>
          <p:cNvSpPr>
            <a:spLocks noGrp="1"/>
          </p:cNvSpPr>
          <p:nvPr>
            <p:ph type="dt" sz="half" idx="10"/>
          </p:nvPr>
        </p:nvSpPr>
        <p:spPr/>
        <p:txBody>
          <a:bodyPr/>
          <a:lstStyle/>
          <a:p>
            <a:fld id="{4201A7B9-84B0-404A-9FD2-93A63061D903}" type="datetimeFigureOut">
              <a:rPr lang="en-US" smtClean="0"/>
              <a:t>5/19/2020</a:t>
            </a:fld>
            <a:endParaRPr lang="en-US"/>
          </a:p>
        </p:txBody>
      </p:sp>
      <p:sp>
        <p:nvSpPr>
          <p:cNvPr id="6" name="Footer Placeholder 5">
            <a:extLst>
              <a:ext uri="{FF2B5EF4-FFF2-40B4-BE49-F238E27FC236}">
                <a16:creationId xmlns:a16="http://schemas.microsoft.com/office/drawing/2014/main" id="{4EF3A2B5-F0CF-1041-93AC-A8409280A7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C3D8ED-C250-7D40-8684-AFE66320CB5B}"/>
              </a:ext>
            </a:extLst>
          </p:cNvPr>
          <p:cNvSpPr>
            <a:spLocks noGrp="1"/>
          </p:cNvSpPr>
          <p:nvPr>
            <p:ph type="sldNum" sz="quarter" idx="12"/>
          </p:nvPr>
        </p:nvSpPr>
        <p:spPr/>
        <p:txBody>
          <a:bodyPr/>
          <a:lstStyle/>
          <a:p>
            <a:fld id="{87C5AC59-F0F4-F740-9642-4B245389BCD3}" type="slidenum">
              <a:rPr lang="en-US" smtClean="0"/>
              <a:t>‹#›</a:t>
            </a:fld>
            <a:endParaRPr lang="en-US"/>
          </a:p>
        </p:txBody>
      </p:sp>
    </p:spTree>
    <p:extLst>
      <p:ext uri="{BB962C8B-B14F-4D97-AF65-F5344CB8AC3E}">
        <p14:creationId xmlns:p14="http://schemas.microsoft.com/office/powerpoint/2010/main" val="2335118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C25249-3822-094F-B28D-4BC46FA1E062}"/>
              </a:ext>
            </a:extLst>
          </p:cNvPr>
          <p:cNvSpPr>
            <a:spLocks noGrp="1"/>
          </p:cNvSpPr>
          <p:nvPr>
            <p:ph type="title"/>
          </p:nvPr>
        </p:nvSpPr>
        <p:spPr>
          <a:xfrm>
            <a:off x="534353" y="535517"/>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06CF0A3-7F70-C449-99E7-B79A9CE3337F}"/>
              </a:ext>
            </a:extLst>
          </p:cNvPr>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6DD956-B50F-A143-9521-6B091F52A630}"/>
              </a:ext>
            </a:extLst>
          </p:cNvPr>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765">
                <a:solidFill>
                  <a:schemeClr val="tx1">
                    <a:tint val="75000"/>
                  </a:schemeClr>
                </a:solidFill>
              </a:defRPr>
            </a:lvl1pPr>
          </a:lstStyle>
          <a:p>
            <a:fld id="{4201A7B9-84B0-404A-9FD2-93A63061D903}" type="datetimeFigureOut">
              <a:rPr lang="en-US" smtClean="0"/>
              <a:t>5/19/2020</a:t>
            </a:fld>
            <a:endParaRPr lang="en-US"/>
          </a:p>
        </p:txBody>
      </p:sp>
      <p:sp>
        <p:nvSpPr>
          <p:cNvPr id="5" name="Footer Placeholder 4">
            <a:extLst>
              <a:ext uri="{FF2B5EF4-FFF2-40B4-BE49-F238E27FC236}">
                <a16:creationId xmlns:a16="http://schemas.microsoft.com/office/drawing/2014/main" id="{2982C580-5001-B542-B59D-9132CC490A1B}"/>
              </a:ext>
            </a:extLst>
          </p:cNvPr>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765">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30C2B1A-160A-1449-A34D-9C79FA6928CD}"/>
              </a:ext>
            </a:extLst>
          </p:cNvPr>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765">
                <a:solidFill>
                  <a:schemeClr val="tx1">
                    <a:tint val="75000"/>
                  </a:schemeClr>
                </a:solidFill>
              </a:defRPr>
            </a:lvl1pPr>
          </a:lstStyle>
          <a:p>
            <a:fld id="{87C5AC59-F0F4-F740-9642-4B245389BCD3}" type="slidenum">
              <a:rPr lang="en-US" smtClean="0"/>
              <a:t>‹#›</a:t>
            </a:fld>
            <a:endParaRPr lang="en-US"/>
          </a:p>
        </p:txBody>
      </p:sp>
    </p:spTree>
    <p:extLst>
      <p:ext uri="{BB962C8B-B14F-4D97-AF65-F5344CB8AC3E}">
        <p14:creationId xmlns:p14="http://schemas.microsoft.com/office/powerpoint/2010/main" val="3513670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youtube.com/channel/UCBINFWq52ShSgUFEoynfSwg" TargetMode="External"/><Relationship Id="rId3" Type="http://schemas.openxmlformats.org/officeDocument/2006/relationships/image" Target="../media/image1.png"/><Relationship Id="rId7" Type="http://schemas.openxmlformats.org/officeDocument/2006/relationships/hyperlink" Target="https://www.youtube.com/user/yogawithadrien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4.png"/><Relationship Id="rId5" Type="http://schemas.openxmlformats.org/officeDocument/2006/relationships/hyperlink" Target="https://health.gov/sites/default/files/2019-09/02_A_Executive_Summary.pdf" TargetMode="External"/><Relationship Id="rId10" Type="http://schemas.openxmlformats.org/officeDocument/2006/relationships/hyperlink" Target="https://www.cdc.gov/coronavirus/2019-ncov/index.html" TargetMode="External"/><Relationship Id="rId4" Type="http://schemas.microsoft.com/office/2007/relationships/hdphoto" Target="../media/hdphoto1.wdp"/><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hyperlink" Target="https://www.fitnessblender.com/videos" TargetMode="External"/><Relationship Id="rId3" Type="http://schemas.openxmlformats.org/officeDocument/2006/relationships/image" Target="../media/image5.png"/><Relationship Id="rId7" Type="http://schemas.openxmlformats.org/officeDocument/2006/relationships/hyperlink" Target="https://7minuteworkout.jnj.co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4.png"/><Relationship Id="rId5" Type="http://schemas.openxmlformats.org/officeDocument/2006/relationships/hyperlink" Target="https://doi.org/10.1016/j.jshs.2018.09.009" TargetMode="External"/><Relationship Id="rId10" Type="http://schemas.openxmlformats.org/officeDocument/2006/relationships/hyperlink" Target="https://www.cdc.gov/coronavirus/2019-ncov/index.html" TargetMode="External"/><Relationship Id="rId4" Type="http://schemas.openxmlformats.org/officeDocument/2006/relationships/image" Target="../media/image6.svg"/><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png"/><Relationship Id="rId7" Type="http://schemas.openxmlformats.org/officeDocument/2006/relationships/hyperlink" Target="https://health.gov/sites/default/files/2019-09/PAG_Advisory_Committee_Report.pdf"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extension.oregonstate.edu/bbb/exercise-tutorials" TargetMode="External"/><Relationship Id="rId11" Type="http://schemas.openxmlformats.org/officeDocument/2006/relationships/image" Target="../media/image4.png"/><Relationship Id="rId5" Type="http://schemas.openxmlformats.org/officeDocument/2006/relationships/hyperlink" Target="https://www.youtube.com/user/yogawithadriene" TargetMode="External"/><Relationship Id="rId10" Type="http://schemas.openxmlformats.org/officeDocument/2006/relationships/hyperlink" Target="https://www.cdc.gov/coronavirus/2019-ncov/index.html" TargetMode="External"/><Relationship Id="rId4" Type="http://schemas.openxmlformats.org/officeDocument/2006/relationships/image" Target="../media/image9.svg"/><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0.png"/><Relationship Id="rId7" Type="http://schemas.openxmlformats.org/officeDocument/2006/relationships/hyperlink" Target="https://health.gov/sites/default/files/2019-09/PAG_Advisory_Committee_Report.pdf" TargetMode="External"/><Relationship Id="rId12"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extension.oregonstate.edu/bepa/activity-videos" TargetMode="External"/><Relationship Id="rId11" Type="http://schemas.openxmlformats.org/officeDocument/2006/relationships/hyperlink" Target="https://www.cdc.gov/coronavirus/2019-ncov/index.html" TargetMode="External"/><Relationship Id="rId5" Type="http://schemas.openxmlformats.org/officeDocument/2006/relationships/hyperlink" Target="https://movetolearnms.org/?__cf_chl_jschl_tk__=2a40098658d3831348a84ece80f66c795c2435ac-1587422549-0-AeIsMGaFSxTg4-66B5ZKp2LdvgOEy-RoVYqn9TzLvKqkp-leSAs5W-PEWBB_Pzb-vOi6NGBCwdzjlglocnxOaPMFx1421J-NJ32beR0_F4r8h7VPggEpriv-4S1CRjlhq_rsnPLgU1zTBGieDcysjfDewNIvZ1fpF5jPxWIDeSecrVbFjjMlWb8GvRNE8XZt6ABpqkwHb9cudAL7muPJK_cJLYVahvPnvJ5WWXIETqckpeZofRWwwMrRms7PcQC6pvcO6A4meeCZQh5fWLBKt-o" TargetMode="External"/><Relationship Id="rId10" Type="http://schemas.openxmlformats.org/officeDocument/2006/relationships/image" Target="../media/image3.png"/><Relationship Id="rId4" Type="http://schemas.openxmlformats.org/officeDocument/2006/relationships/image" Target="../media/image11.svg"/><Relationship Id="rId9"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2.png"/><Relationship Id="rId7" Type="http://schemas.openxmlformats.org/officeDocument/2006/relationships/hyperlink" Target="https://aaptiv.com/" TargetMode="External"/><Relationship Id="rId12"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www.sweatybetty.com/us/workout-videos.html" TargetMode="External"/><Relationship Id="rId11" Type="http://schemas.openxmlformats.org/officeDocument/2006/relationships/hyperlink" Target="https://www.cdc.gov/coronavirus/2019-ncov/index.html" TargetMode="External"/><Relationship Id="rId5" Type="http://schemas.openxmlformats.org/officeDocument/2006/relationships/hyperlink" Target="https://psycnet.apa.org/doiLanding?doi=10.1037/hea0000836" TargetMode="External"/><Relationship Id="rId10" Type="http://schemas.openxmlformats.org/officeDocument/2006/relationships/image" Target="../media/image3.png"/><Relationship Id="rId4" Type="http://schemas.openxmlformats.org/officeDocument/2006/relationships/image" Target="../media/image13.svg"/><Relationship Id="rId9"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psycnet.apa.org/doiLanding?doi=10.1037/hea0000836" TargetMode="External"/><Relationship Id="rId7"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www.nytimes.com/guides/well/strength-training-plyometrics" TargetMode="External"/><Relationship Id="rId10" Type="http://schemas.openxmlformats.org/officeDocument/2006/relationships/image" Target="../media/image4.png"/><Relationship Id="rId4" Type="http://schemas.openxmlformats.org/officeDocument/2006/relationships/hyperlink" Target="https://www.nike.com/ntc-app" TargetMode="External"/><Relationship Id="rId9" Type="http://schemas.openxmlformats.org/officeDocument/2006/relationships/hyperlink" Target="https://www.cdc.gov/coronavirus/2019-ncov/index.html"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4.jpg"/><Relationship Id="rId7" Type="http://schemas.openxmlformats.org/officeDocument/2006/relationships/image" Target="../media/image16.png"/><Relationship Id="rId12"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hyperlink" Target="https://www.cdc.gov/coronavirus/2019-ncov/index.html" TargetMode="External"/><Relationship Id="rId5" Type="http://schemas.openxmlformats.org/officeDocument/2006/relationships/hyperlink" Target="https://extension.oregonstate.edu/bbb/exercise-tutorials" TargetMode="External"/><Relationship Id="rId10" Type="http://schemas.openxmlformats.org/officeDocument/2006/relationships/image" Target="../media/image3.png"/><Relationship Id="rId4" Type="http://schemas.openxmlformats.org/officeDocument/2006/relationships/hyperlink" Target="https://www.cdc.gov/physicalactivity/downloads/growing_stronger.pdf" TargetMode="External"/><Relationship Id="rId9"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www.sportscardiologybc.org/wp-content/uploads/2016/03/BCMJ_Vol58_No_3_cardiorespiratory_fitness.pdf" TargetMode="External"/><Relationship Id="rId1" Type="http://schemas.openxmlformats.org/officeDocument/2006/relationships/slideLayout" Target="../slideLayouts/slideLayout1.xml"/><Relationship Id="rId6" Type="http://schemas.openxmlformats.org/officeDocument/2006/relationships/hyperlink" Target="https://zombiesrungame.com/" TargetMode="External"/><Relationship Id="rId11" Type="http://schemas.openxmlformats.org/officeDocument/2006/relationships/image" Target="../media/image4.png"/><Relationship Id="rId5" Type="http://schemas.openxmlformats.org/officeDocument/2006/relationships/hyperlink" Target="https://www.mapmyrun.com/app" TargetMode="External"/><Relationship Id="rId10" Type="http://schemas.openxmlformats.org/officeDocument/2006/relationships/hyperlink" Target="https://www.cdc.gov/coronavirus/2019-ncov/index.html" TargetMode="External"/><Relationship Id="rId4" Type="http://schemas.openxmlformats.org/officeDocument/2006/relationships/image" Target="../media/image18.svg"/><Relationship Id="rId9"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4.png"/><Relationship Id="rId3" Type="http://schemas.openxmlformats.org/officeDocument/2006/relationships/hyperlink" Target="https://sworkit.com/" TargetMode="External"/><Relationship Id="rId7" Type="http://schemas.openxmlformats.org/officeDocument/2006/relationships/image" Target="../media/image20.png"/><Relationship Id="rId12" Type="http://schemas.openxmlformats.org/officeDocument/2006/relationships/hyperlink" Target="https://www.cdc.gov/coronavirus/2019-ncov/index.html"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www.researchgate.net/publication/230643818_Immune_Responses_to_Resistance_Exercise" TargetMode="External"/><Relationship Id="rId11" Type="http://schemas.openxmlformats.org/officeDocument/2006/relationships/image" Target="../media/image3.png"/><Relationship Id="rId5" Type="http://schemas.openxmlformats.org/officeDocument/2006/relationships/hyperlink" Target="https://www.youtube.com/user/livestrong" TargetMode="External"/><Relationship Id="rId10" Type="http://schemas.microsoft.com/office/2007/relationships/hdphoto" Target="../media/hdphoto1.wdp"/><Relationship Id="rId4" Type="http://schemas.openxmlformats.org/officeDocument/2006/relationships/hyperlink" Target="https://www.bodybuilding.com/workout-plans/" TargetMode="External"/><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F337E99-D63F-3E4E-84E0-B25954A0B903}"/>
              </a:ext>
            </a:extLst>
          </p:cNvPr>
          <p:cNvSpPr/>
          <p:nvPr/>
        </p:nvSpPr>
        <p:spPr>
          <a:xfrm>
            <a:off x="0" y="0"/>
            <a:ext cx="7772400" cy="1732099"/>
          </a:xfrm>
          <a:prstGeom prst="rect">
            <a:avLst/>
          </a:prstGeom>
          <a:solidFill>
            <a:srgbClr val="2A2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354AA2D0-3FC7-A543-93AA-2429A383C193}"/>
              </a:ext>
            </a:extLst>
          </p:cNvPr>
          <p:cNvSpPr txBox="1"/>
          <p:nvPr/>
        </p:nvSpPr>
        <p:spPr>
          <a:xfrm>
            <a:off x="117630" y="297149"/>
            <a:ext cx="6570041" cy="1138773"/>
          </a:xfrm>
          <a:prstGeom prst="rect">
            <a:avLst/>
          </a:prstGeom>
          <a:noFill/>
        </p:spPr>
        <p:txBody>
          <a:bodyPr wrap="square" rtlCol="0">
            <a:spAutoFit/>
          </a:bodyPr>
          <a:lstStyle/>
          <a:p>
            <a:pPr algn="ctr"/>
            <a:r>
              <a:rPr lang="en-US" sz="3600" b="1" dirty="0">
                <a:solidFill>
                  <a:srgbClr val="FBB54C"/>
                </a:solidFill>
              </a:rPr>
              <a:t>Moving in-the-midst of COVID-19</a:t>
            </a:r>
          </a:p>
          <a:p>
            <a:pPr algn="ctr"/>
            <a:r>
              <a:rPr lang="en-US" sz="3200" dirty="0">
                <a:solidFill>
                  <a:schemeClr val="bg1"/>
                </a:solidFill>
              </a:rPr>
              <a:t>Physical Activity for Mental Health</a:t>
            </a:r>
          </a:p>
        </p:txBody>
      </p:sp>
      <p:pic>
        <p:nvPicPr>
          <p:cNvPr id="18" name="Picture 17">
            <a:extLst>
              <a:ext uri="{FF2B5EF4-FFF2-40B4-BE49-F238E27FC236}">
                <a16:creationId xmlns:a16="http://schemas.microsoft.com/office/drawing/2014/main" id="{F98C806C-5D83-F341-9363-B0B2E4FFC167}"/>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contrast="-43000"/>
                    </a14:imgEffect>
                  </a14:imgLayer>
                </a14:imgProps>
              </a:ext>
            </a:extLst>
          </a:blip>
          <a:stretch>
            <a:fillRect/>
          </a:stretch>
        </p:blipFill>
        <p:spPr>
          <a:xfrm flipH="1">
            <a:off x="6564485" y="317790"/>
            <a:ext cx="1090285" cy="1075226"/>
          </a:xfrm>
          <a:prstGeom prst="rect">
            <a:avLst/>
          </a:prstGeom>
        </p:spPr>
      </p:pic>
      <p:sp>
        <p:nvSpPr>
          <p:cNvPr id="2" name="Rectangle 1">
            <a:extLst>
              <a:ext uri="{FF2B5EF4-FFF2-40B4-BE49-F238E27FC236}">
                <a16:creationId xmlns:a16="http://schemas.microsoft.com/office/drawing/2014/main" id="{FE5089A7-610A-2247-BC7B-84E53DB2E6DB}"/>
              </a:ext>
            </a:extLst>
          </p:cNvPr>
          <p:cNvSpPr/>
          <p:nvPr/>
        </p:nvSpPr>
        <p:spPr>
          <a:xfrm>
            <a:off x="452436" y="1625681"/>
            <a:ext cx="6867518" cy="1484704"/>
          </a:xfrm>
          <a:prstGeom prst="rect">
            <a:avLst/>
          </a:prstGeom>
          <a:noFill/>
          <a:ln w="19050">
            <a:solidFill>
              <a:srgbClr val="2A2E79"/>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a:solidFill>
                  <a:schemeClr val="tx1"/>
                </a:solidFill>
              </a:rPr>
              <a:t>Moderate physical activity </a:t>
            </a:r>
            <a:endParaRPr lang="en-US" sz="3200" b="1" i="1" dirty="0">
              <a:solidFill>
                <a:schemeClr val="tx1"/>
              </a:solidFill>
            </a:endParaRPr>
          </a:p>
          <a:p>
            <a:pPr algn="ctr"/>
            <a:r>
              <a:rPr lang="en-US" sz="3200" b="1" dirty="0">
                <a:solidFill>
                  <a:schemeClr val="tx1"/>
                </a:solidFill>
              </a:rPr>
              <a:t>reduces anxiety.</a:t>
            </a:r>
            <a:endParaRPr lang="en-US" sz="3200" dirty="0">
              <a:solidFill>
                <a:schemeClr val="tx1"/>
              </a:solidFill>
            </a:endParaRPr>
          </a:p>
        </p:txBody>
      </p:sp>
      <p:sp>
        <p:nvSpPr>
          <p:cNvPr id="5" name="Rounded Rectangle 4">
            <a:extLst>
              <a:ext uri="{FF2B5EF4-FFF2-40B4-BE49-F238E27FC236}">
                <a16:creationId xmlns:a16="http://schemas.microsoft.com/office/drawing/2014/main" id="{1D9507FB-C23B-FB48-96BC-5C0B8511D0AA}"/>
              </a:ext>
            </a:extLst>
          </p:cNvPr>
          <p:cNvSpPr/>
          <p:nvPr/>
        </p:nvSpPr>
        <p:spPr>
          <a:xfrm>
            <a:off x="151018" y="7913716"/>
            <a:ext cx="7470356" cy="1363228"/>
          </a:xfrm>
          <a:prstGeom prst="roundRect">
            <a:avLst/>
          </a:prstGeom>
          <a:solidFill>
            <a:srgbClr val="2A2E79"/>
          </a:solidFill>
          <a:ln>
            <a:solidFill>
              <a:schemeClr val="tx1"/>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100" b="1" dirty="0">
                <a:solidFill>
                  <a:schemeClr val="bg1"/>
                </a:solidFill>
              </a:rPr>
              <a:t>Adults </a:t>
            </a:r>
            <a:r>
              <a:rPr lang="en-US" sz="2100" dirty="0">
                <a:solidFill>
                  <a:schemeClr val="bg1"/>
                </a:solidFill>
              </a:rPr>
              <a:t>should strive for </a:t>
            </a:r>
            <a:r>
              <a:rPr lang="en-US" sz="2100" u="sng" dirty="0">
                <a:solidFill>
                  <a:schemeClr val="bg1"/>
                </a:solidFill>
              </a:rPr>
              <a:t>at least</a:t>
            </a:r>
            <a:r>
              <a:rPr lang="en-US" sz="2100" dirty="0">
                <a:solidFill>
                  <a:schemeClr val="bg1"/>
                </a:solidFill>
              </a:rPr>
              <a:t> </a:t>
            </a:r>
            <a:r>
              <a:rPr lang="en-US" sz="2100" b="1" dirty="0">
                <a:solidFill>
                  <a:schemeClr val="bg1"/>
                </a:solidFill>
              </a:rPr>
              <a:t>150 minutes </a:t>
            </a:r>
            <a:r>
              <a:rPr lang="en-US" sz="2100" dirty="0">
                <a:solidFill>
                  <a:schemeClr val="bg1"/>
                </a:solidFill>
              </a:rPr>
              <a:t>of moderate to vigorous physical activity per week for optimal health benefits, including </a:t>
            </a:r>
            <a:r>
              <a:rPr lang="en-US" sz="2100" b="1" dirty="0">
                <a:solidFill>
                  <a:schemeClr val="bg1"/>
                </a:solidFill>
              </a:rPr>
              <a:t>2 days/week </a:t>
            </a:r>
            <a:r>
              <a:rPr lang="en-US" sz="2100" dirty="0">
                <a:solidFill>
                  <a:schemeClr val="bg1"/>
                </a:solidFill>
              </a:rPr>
              <a:t>of muscle strengthening activities!</a:t>
            </a:r>
          </a:p>
        </p:txBody>
      </p:sp>
      <p:cxnSp>
        <p:nvCxnSpPr>
          <p:cNvPr id="20" name="Straight Connector 19">
            <a:extLst>
              <a:ext uri="{FF2B5EF4-FFF2-40B4-BE49-F238E27FC236}">
                <a16:creationId xmlns:a16="http://schemas.microsoft.com/office/drawing/2014/main" id="{F0DE2EBA-4FAA-3E44-A46E-A78804CBFE44}"/>
              </a:ext>
            </a:extLst>
          </p:cNvPr>
          <p:cNvCxnSpPr>
            <a:cxnSpLocks/>
          </p:cNvCxnSpPr>
          <p:nvPr/>
        </p:nvCxnSpPr>
        <p:spPr>
          <a:xfrm flipV="1">
            <a:off x="145295" y="9377865"/>
            <a:ext cx="7481808"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7CD51E6-C898-9C41-A03D-463A6111BDC1}"/>
              </a:ext>
            </a:extLst>
          </p:cNvPr>
          <p:cNvSpPr txBox="1"/>
          <p:nvPr/>
        </p:nvSpPr>
        <p:spPr>
          <a:xfrm>
            <a:off x="565241" y="2925060"/>
            <a:ext cx="6641908" cy="892552"/>
          </a:xfrm>
          <a:prstGeom prst="rect">
            <a:avLst/>
          </a:prstGeom>
          <a:noFill/>
        </p:spPr>
        <p:txBody>
          <a:bodyPr wrap="square" rtlCol="0">
            <a:spAutoFit/>
          </a:bodyPr>
          <a:lstStyle/>
          <a:p>
            <a:pPr algn="ctr"/>
            <a:r>
              <a:rPr lang="en-US" dirty="0"/>
              <a:t>Symptoms of anxiety can be reduced immediately following a single bout of moderate to vigorous intensity physical activity!</a:t>
            </a:r>
          </a:p>
          <a:p>
            <a:pPr algn="ctr"/>
            <a:r>
              <a:rPr lang="en-US" sz="1600" dirty="0">
                <a:solidFill>
                  <a:srgbClr val="2A2E79"/>
                </a:solidFill>
                <a:hlinkClick r:id="rId5">
                  <a:extLst>
                    <a:ext uri="{A12FA001-AC4F-418D-AE19-62706E023703}">
                      <ahyp:hlinkClr xmlns:ahyp="http://schemas.microsoft.com/office/drawing/2018/hyperlinkcolor" val="tx"/>
                    </a:ext>
                  </a:extLst>
                </a:hlinkClick>
              </a:rPr>
              <a:t>https://health.gov/sites/default/files/2019-09/02_A_Executive_Summary.pdf</a:t>
            </a:r>
            <a:r>
              <a:rPr lang="en-US" sz="1600" dirty="0">
                <a:solidFill>
                  <a:srgbClr val="2A2E79"/>
                </a:solidFill>
              </a:rPr>
              <a:t> </a:t>
            </a:r>
          </a:p>
        </p:txBody>
      </p:sp>
      <p:cxnSp>
        <p:nvCxnSpPr>
          <p:cNvPr id="25" name="Straight Connector 24">
            <a:extLst>
              <a:ext uri="{FF2B5EF4-FFF2-40B4-BE49-F238E27FC236}">
                <a16:creationId xmlns:a16="http://schemas.microsoft.com/office/drawing/2014/main" id="{7A457B9A-B4D1-FB4F-8E10-5615CEA07615}"/>
              </a:ext>
            </a:extLst>
          </p:cNvPr>
          <p:cNvCxnSpPr/>
          <p:nvPr/>
        </p:nvCxnSpPr>
        <p:spPr>
          <a:xfrm>
            <a:off x="227694" y="3845013"/>
            <a:ext cx="70386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6" name="Table 25">
            <a:extLst>
              <a:ext uri="{FF2B5EF4-FFF2-40B4-BE49-F238E27FC236}">
                <a16:creationId xmlns:a16="http://schemas.microsoft.com/office/drawing/2014/main" id="{FCA62072-CA2D-7E4C-A288-73F195A71EE7}"/>
              </a:ext>
            </a:extLst>
          </p:cNvPr>
          <p:cNvGraphicFramePr>
            <a:graphicFrameLocks noGrp="1"/>
          </p:cNvGraphicFramePr>
          <p:nvPr>
            <p:extLst>
              <p:ext uri="{D42A27DB-BD31-4B8C-83A1-F6EECF244321}">
                <p14:modId xmlns:p14="http://schemas.microsoft.com/office/powerpoint/2010/main" val="4248722453"/>
              </p:ext>
            </p:extLst>
          </p:nvPr>
        </p:nvGraphicFramePr>
        <p:xfrm>
          <a:off x="298174" y="4338355"/>
          <a:ext cx="2290779" cy="3440645"/>
        </p:xfrm>
        <a:graphic>
          <a:graphicData uri="http://schemas.openxmlformats.org/drawingml/2006/table">
            <a:tbl>
              <a:tblPr firstRow="1" bandRow="1">
                <a:tableStyleId>{5C22544A-7EE6-4342-B048-85BDC9FD1C3A}</a:tableStyleId>
              </a:tblPr>
              <a:tblGrid>
                <a:gridCol w="2290779">
                  <a:extLst>
                    <a:ext uri="{9D8B030D-6E8A-4147-A177-3AD203B41FA5}">
                      <a16:colId xmlns:a16="http://schemas.microsoft.com/office/drawing/2014/main" val="3995368939"/>
                    </a:ext>
                  </a:extLst>
                </a:gridCol>
              </a:tblGrid>
              <a:tr h="523708">
                <a:tc>
                  <a:txBody>
                    <a:bodyPr/>
                    <a:lstStyle/>
                    <a:p>
                      <a:pPr algn="ctr"/>
                      <a:r>
                        <a:rPr lang="en-US" sz="1600" b="1" dirty="0"/>
                        <a:t>Low Intensity</a:t>
                      </a:r>
                    </a:p>
                  </a:txBody>
                  <a:tcPr anchor="ctr">
                    <a:solidFill>
                      <a:srgbClr val="2A2E79"/>
                    </a:solidFill>
                  </a:tcPr>
                </a:tc>
                <a:extLst>
                  <a:ext uri="{0D108BD9-81ED-4DB2-BD59-A6C34878D82A}">
                    <a16:rowId xmlns:a16="http://schemas.microsoft.com/office/drawing/2014/main" val="3794546016"/>
                  </a:ext>
                </a:extLst>
              </a:tr>
              <a:tr h="636423">
                <a:tc>
                  <a:txBody>
                    <a:bodyPr/>
                    <a:lstStyle/>
                    <a:p>
                      <a:pPr marL="0" marR="0" lvl="0" indent="0" algn="ctr" defTabSz="582930" rtl="0" eaLnBrk="1" fontAlgn="auto" latinLnBrk="0" hangingPunct="1">
                        <a:lnSpc>
                          <a:spcPct val="100000"/>
                        </a:lnSpc>
                        <a:spcBef>
                          <a:spcPts val="0"/>
                        </a:spcBef>
                        <a:spcAft>
                          <a:spcPts val="0"/>
                        </a:spcAft>
                        <a:buClrTx/>
                        <a:buSzTx/>
                        <a:buFontTx/>
                        <a:buNone/>
                        <a:tabLst/>
                        <a:defRPr/>
                      </a:pPr>
                      <a:r>
                        <a:rPr lang="en-US" sz="1400" b="1" dirty="0"/>
                        <a:t>Can easily talk and sing without breathing hard</a:t>
                      </a:r>
                    </a:p>
                  </a:txBody>
                  <a:tcPr anchor="ctr">
                    <a:solidFill>
                      <a:srgbClr val="FBB54C"/>
                    </a:solidFill>
                  </a:tcPr>
                </a:tc>
                <a:extLst>
                  <a:ext uri="{0D108BD9-81ED-4DB2-BD59-A6C34878D82A}">
                    <a16:rowId xmlns:a16="http://schemas.microsoft.com/office/drawing/2014/main" val="3282206502"/>
                  </a:ext>
                </a:extLst>
              </a:tr>
              <a:tr h="503834">
                <a:tc>
                  <a:txBody>
                    <a:bodyPr/>
                    <a:lstStyle/>
                    <a:p>
                      <a:pPr marL="0" marR="0" lvl="0" indent="0" algn="ctr" defTabSz="58293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Moderate Intensity</a:t>
                      </a:r>
                    </a:p>
                  </a:txBody>
                  <a:tcPr anchor="ctr">
                    <a:solidFill>
                      <a:srgbClr val="2A2E79"/>
                    </a:solidFill>
                  </a:tcPr>
                </a:tc>
                <a:extLst>
                  <a:ext uri="{0D108BD9-81ED-4DB2-BD59-A6C34878D82A}">
                    <a16:rowId xmlns:a16="http://schemas.microsoft.com/office/drawing/2014/main" val="604017299"/>
                  </a:ext>
                </a:extLst>
              </a:tr>
              <a:tr h="636423">
                <a:tc>
                  <a:txBody>
                    <a:bodyPr/>
                    <a:lstStyle/>
                    <a:p>
                      <a:pPr algn="ctr"/>
                      <a:r>
                        <a:rPr lang="en-US" sz="1400" b="1" dirty="0"/>
                        <a:t>Can comfortably talk, but can’t sing</a:t>
                      </a:r>
                    </a:p>
                  </a:txBody>
                  <a:tcPr anchor="ctr">
                    <a:solidFill>
                      <a:srgbClr val="FBB54C"/>
                    </a:solidFill>
                  </a:tcPr>
                </a:tc>
                <a:extLst>
                  <a:ext uri="{0D108BD9-81ED-4DB2-BD59-A6C34878D82A}">
                    <a16:rowId xmlns:a16="http://schemas.microsoft.com/office/drawing/2014/main" val="1604905428"/>
                  </a:ext>
                </a:extLst>
              </a:tr>
              <a:tr h="503834">
                <a:tc>
                  <a:txBody>
                    <a:bodyPr/>
                    <a:lstStyle/>
                    <a:p>
                      <a:pPr marL="0" marR="0" lvl="0" indent="0" algn="ctr" defTabSz="58293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Vigorous Intensity</a:t>
                      </a:r>
                    </a:p>
                  </a:txBody>
                  <a:tcPr anchor="ctr">
                    <a:solidFill>
                      <a:srgbClr val="2A2E79"/>
                    </a:solidFill>
                  </a:tcPr>
                </a:tc>
                <a:extLst>
                  <a:ext uri="{0D108BD9-81ED-4DB2-BD59-A6C34878D82A}">
                    <a16:rowId xmlns:a16="http://schemas.microsoft.com/office/drawing/2014/main" val="1809929156"/>
                  </a:ext>
                </a:extLst>
              </a:tr>
              <a:tr h="636423">
                <a:tc>
                  <a:txBody>
                    <a:bodyPr/>
                    <a:lstStyle/>
                    <a:p>
                      <a:pPr marL="0" marR="0" lvl="0" indent="0" algn="ctr" defTabSz="582930" rtl="0" eaLnBrk="1" fontAlgn="auto" latinLnBrk="0" hangingPunct="1">
                        <a:lnSpc>
                          <a:spcPct val="100000"/>
                        </a:lnSpc>
                        <a:spcBef>
                          <a:spcPts val="0"/>
                        </a:spcBef>
                        <a:spcAft>
                          <a:spcPts val="0"/>
                        </a:spcAft>
                        <a:buClrTx/>
                        <a:buSzTx/>
                        <a:buFontTx/>
                        <a:buNone/>
                        <a:tabLst/>
                        <a:defRPr/>
                      </a:pPr>
                      <a:r>
                        <a:rPr lang="en-US" sz="1400" b="1" dirty="0"/>
                        <a:t>Can only say a few words before gasping for breath</a:t>
                      </a:r>
                    </a:p>
                  </a:txBody>
                  <a:tcPr anchor="ctr">
                    <a:solidFill>
                      <a:srgbClr val="FBB54C"/>
                    </a:solidFill>
                  </a:tcPr>
                </a:tc>
                <a:extLst>
                  <a:ext uri="{0D108BD9-81ED-4DB2-BD59-A6C34878D82A}">
                    <a16:rowId xmlns:a16="http://schemas.microsoft.com/office/drawing/2014/main" val="2707258725"/>
                  </a:ext>
                </a:extLst>
              </a:tr>
            </a:tbl>
          </a:graphicData>
        </a:graphic>
      </p:graphicFrame>
      <p:pic>
        <p:nvPicPr>
          <p:cNvPr id="27" name="Picture 26">
            <a:extLst>
              <a:ext uri="{FF2B5EF4-FFF2-40B4-BE49-F238E27FC236}">
                <a16:creationId xmlns:a16="http://schemas.microsoft.com/office/drawing/2014/main" id="{71C60DEF-B5FA-4449-B151-D8B771A23BAE}"/>
              </a:ext>
            </a:extLst>
          </p:cNvPr>
          <p:cNvPicPr>
            <a:picLocks noChangeAspect="1"/>
          </p:cNvPicPr>
          <p:nvPr/>
        </p:nvPicPr>
        <p:blipFill>
          <a:blip r:embed="rId6">
            <a:alphaModFix amt="13000"/>
          </a:blip>
          <a:stretch>
            <a:fillRect/>
          </a:stretch>
        </p:blipFill>
        <p:spPr>
          <a:xfrm>
            <a:off x="2492961" y="4077679"/>
            <a:ext cx="5344414" cy="3630168"/>
          </a:xfrm>
          <a:prstGeom prst="rect">
            <a:avLst/>
          </a:prstGeom>
          <a:noFill/>
        </p:spPr>
      </p:pic>
      <p:sp>
        <p:nvSpPr>
          <p:cNvPr id="28" name="TextBox 27">
            <a:extLst>
              <a:ext uri="{FF2B5EF4-FFF2-40B4-BE49-F238E27FC236}">
                <a16:creationId xmlns:a16="http://schemas.microsoft.com/office/drawing/2014/main" id="{47B12487-A406-A84C-93C6-E512949DB8B4}"/>
              </a:ext>
            </a:extLst>
          </p:cNvPr>
          <p:cNvSpPr txBox="1"/>
          <p:nvPr/>
        </p:nvSpPr>
        <p:spPr>
          <a:xfrm>
            <a:off x="2789661" y="4027867"/>
            <a:ext cx="4748734" cy="2677656"/>
          </a:xfrm>
          <a:prstGeom prst="rect">
            <a:avLst/>
          </a:prstGeom>
          <a:noFill/>
        </p:spPr>
        <p:txBody>
          <a:bodyPr wrap="square" rtlCol="0">
            <a:spAutoFit/>
          </a:bodyPr>
          <a:lstStyle/>
          <a:p>
            <a:pPr lvl="0" algn="ctr"/>
            <a:r>
              <a:rPr lang="en-US" sz="2400" b="1" dirty="0">
                <a:solidFill>
                  <a:srgbClr val="2A2E79"/>
                </a:solidFill>
              </a:rPr>
              <a:t>At-Home Activities</a:t>
            </a:r>
          </a:p>
          <a:p>
            <a:pPr lvl="0" algn="ctr"/>
            <a:r>
              <a:rPr lang="en-US" dirty="0">
                <a:solidFill>
                  <a:prstClr val="black"/>
                </a:solidFill>
              </a:rPr>
              <a:t>Take a break from your daily routine to fit in some moderate-to-vigorous physical activity!</a:t>
            </a:r>
          </a:p>
          <a:p>
            <a:pPr marL="342900" indent="-342900">
              <a:buFont typeface="Arial" panose="020B0604020202020204" pitchFamily="34" charset="0"/>
              <a:buChar char="•"/>
            </a:pPr>
            <a:r>
              <a:rPr lang="en-US" sz="1600" dirty="0">
                <a:solidFill>
                  <a:prstClr val="black"/>
                </a:solidFill>
              </a:rPr>
              <a:t>Do </a:t>
            </a:r>
            <a:r>
              <a:rPr lang="en-US" sz="1600" b="1" dirty="0">
                <a:solidFill>
                  <a:srgbClr val="2A2E79"/>
                </a:solidFill>
              </a:rPr>
              <a:t>yoga </a:t>
            </a:r>
          </a:p>
          <a:p>
            <a:pPr marL="342900" lvl="0" indent="-342900">
              <a:buFont typeface="Arial" panose="020B0604020202020204" pitchFamily="34" charset="0"/>
              <a:buChar char="•"/>
            </a:pPr>
            <a:r>
              <a:rPr lang="en-US" sz="1600" b="1" dirty="0">
                <a:solidFill>
                  <a:srgbClr val="2A2E79"/>
                </a:solidFill>
              </a:rPr>
              <a:t>Dance</a:t>
            </a:r>
            <a:r>
              <a:rPr lang="en-US" sz="1600" dirty="0">
                <a:solidFill>
                  <a:prstClr val="black"/>
                </a:solidFill>
              </a:rPr>
              <a:t> to your favorite music or do a dance workout on PopSugar Fitness</a:t>
            </a:r>
          </a:p>
          <a:p>
            <a:pPr marL="342900" lvl="0" indent="-342900">
              <a:buFont typeface="Arial" panose="020B0604020202020204" pitchFamily="34" charset="0"/>
              <a:buChar char="•"/>
            </a:pPr>
            <a:r>
              <a:rPr lang="en-US" sz="1600" dirty="0">
                <a:solidFill>
                  <a:prstClr val="black"/>
                </a:solidFill>
              </a:rPr>
              <a:t>Go for a </a:t>
            </a:r>
            <a:r>
              <a:rPr lang="en-US" sz="1600" b="1" dirty="0">
                <a:solidFill>
                  <a:srgbClr val="2A2E79"/>
                </a:solidFill>
              </a:rPr>
              <a:t>walk</a:t>
            </a:r>
            <a:r>
              <a:rPr lang="en-US" sz="1600" b="1" dirty="0">
                <a:solidFill>
                  <a:prstClr val="black"/>
                </a:solidFill>
              </a:rPr>
              <a:t> </a:t>
            </a:r>
            <a:r>
              <a:rPr lang="en-US" sz="1600" dirty="0">
                <a:solidFill>
                  <a:prstClr val="black"/>
                </a:solidFill>
              </a:rPr>
              <a:t>or</a:t>
            </a:r>
            <a:r>
              <a:rPr lang="en-US" sz="1600" b="1" dirty="0">
                <a:solidFill>
                  <a:prstClr val="black"/>
                </a:solidFill>
              </a:rPr>
              <a:t> </a:t>
            </a:r>
            <a:r>
              <a:rPr lang="en-US" sz="1600" b="1" dirty="0">
                <a:solidFill>
                  <a:srgbClr val="2A2E79"/>
                </a:solidFill>
              </a:rPr>
              <a:t>run</a:t>
            </a:r>
            <a:r>
              <a:rPr lang="en-US" sz="1600" b="1" dirty="0">
                <a:solidFill>
                  <a:prstClr val="black"/>
                </a:solidFill>
              </a:rPr>
              <a:t> </a:t>
            </a:r>
            <a:r>
              <a:rPr lang="en-US" sz="1600" dirty="0">
                <a:solidFill>
                  <a:prstClr val="black"/>
                </a:solidFill>
              </a:rPr>
              <a:t>around your neighborhood </a:t>
            </a:r>
            <a:r>
              <a:rPr lang="en-US" sz="1400" i="1" dirty="0">
                <a:solidFill>
                  <a:srgbClr val="2A2E79"/>
                </a:solidFill>
              </a:rPr>
              <a:t>(Practice social distancing and wear a protective face covering when interacting with others outside your home)</a:t>
            </a:r>
            <a:endParaRPr lang="en-US" sz="1400" dirty="0">
              <a:solidFill>
                <a:prstClr val="black"/>
              </a:solidFill>
            </a:endParaRPr>
          </a:p>
          <a:p>
            <a:pPr marL="342900" lvl="0" indent="-342900">
              <a:buFont typeface="Arial" panose="020B0604020202020204" pitchFamily="34" charset="0"/>
              <a:buChar char="•"/>
            </a:pPr>
            <a:r>
              <a:rPr lang="en-US" sz="1600" dirty="0">
                <a:solidFill>
                  <a:prstClr val="black"/>
                </a:solidFill>
              </a:rPr>
              <a:t>Use a </a:t>
            </a:r>
            <a:r>
              <a:rPr lang="en-US" sz="1600" b="1" dirty="0">
                <a:solidFill>
                  <a:srgbClr val="2A2E79"/>
                </a:solidFill>
              </a:rPr>
              <a:t>fitness/workout app</a:t>
            </a:r>
          </a:p>
        </p:txBody>
      </p:sp>
      <p:sp>
        <p:nvSpPr>
          <p:cNvPr id="29" name="TextBox 28">
            <a:extLst>
              <a:ext uri="{FF2B5EF4-FFF2-40B4-BE49-F238E27FC236}">
                <a16:creationId xmlns:a16="http://schemas.microsoft.com/office/drawing/2014/main" id="{DFAF096B-6074-B34C-8A49-B0C59B6A89D9}"/>
              </a:ext>
            </a:extLst>
          </p:cNvPr>
          <p:cNvSpPr txBox="1"/>
          <p:nvPr/>
        </p:nvSpPr>
        <p:spPr>
          <a:xfrm>
            <a:off x="2789661" y="6770425"/>
            <a:ext cx="4748734" cy="954107"/>
          </a:xfrm>
          <a:prstGeom prst="rect">
            <a:avLst/>
          </a:prstGeom>
          <a:noFill/>
        </p:spPr>
        <p:txBody>
          <a:bodyPr wrap="square" rtlCol="0">
            <a:spAutoFit/>
          </a:bodyPr>
          <a:lstStyle/>
          <a:p>
            <a:pPr algn="ctr"/>
            <a:r>
              <a:rPr lang="en-US" sz="2400" b="1" dirty="0">
                <a:solidFill>
                  <a:srgbClr val="2A2E79"/>
                </a:solidFill>
              </a:rPr>
              <a:t>Physical Activity Resources</a:t>
            </a:r>
          </a:p>
          <a:p>
            <a:pPr marL="342898" lvl="0" indent="-342898">
              <a:buFont typeface="Arial" panose="020B0604020202020204" pitchFamily="34" charset="0"/>
              <a:buChar char="•"/>
            </a:pPr>
            <a:r>
              <a:rPr lang="en-US" sz="1600" dirty="0">
                <a:solidFill>
                  <a:prstClr val="black"/>
                </a:solidFill>
              </a:rPr>
              <a:t>Yoga with Adriene (</a:t>
            </a:r>
            <a:r>
              <a:rPr lang="en-US" sz="1600" dirty="0">
                <a:solidFill>
                  <a:srgbClr val="2A2E79"/>
                </a:solidFill>
                <a:hlinkClick r:id="rId7">
                  <a:extLst>
                    <a:ext uri="{A12FA001-AC4F-418D-AE19-62706E023703}">
                      <ahyp:hlinkClr xmlns:ahyp="http://schemas.microsoft.com/office/drawing/2018/hyperlinkcolor" val="tx"/>
                    </a:ext>
                  </a:extLst>
                </a:hlinkClick>
              </a:rPr>
              <a:t>YouTube</a:t>
            </a:r>
            <a:r>
              <a:rPr lang="en-US" sz="1600" dirty="0">
                <a:solidFill>
                  <a:prstClr val="black"/>
                </a:solidFill>
              </a:rPr>
              <a:t>)</a:t>
            </a:r>
          </a:p>
          <a:p>
            <a:pPr marL="342898" indent="-342898">
              <a:buFont typeface="Arial" panose="020B0604020202020204" pitchFamily="34" charset="0"/>
              <a:buChar char="•"/>
            </a:pPr>
            <a:r>
              <a:rPr lang="en-US" sz="1600" dirty="0">
                <a:solidFill>
                  <a:prstClr val="black"/>
                </a:solidFill>
              </a:rPr>
              <a:t>POPSUGAR Fitness (</a:t>
            </a:r>
            <a:r>
              <a:rPr lang="en-US" sz="1600" dirty="0">
                <a:solidFill>
                  <a:srgbClr val="2A2E79"/>
                </a:solidFill>
                <a:hlinkClick r:id="rId8">
                  <a:extLst>
                    <a:ext uri="{A12FA001-AC4F-418D-AE19-62706E023703}">
                      <ahyp:hlinkClr xmlns:ahyp="http://schemas.microsoft.com/office/drawing/2018/hyperlinkcolor" val="tx"/>
                    </a:ext>
                  </a:extLst>
                </a:hlinkClick>
              </a:rPr>
              <a:t>YouTube</a:t>
            </a:r>
            <a:r>
              <a:rPr lang="en-US" sz="1600" dirty="0">
                <a:solidFill>
                  <a:prstClr val="black"/>
                </a:solidFill>
              </a:rPr>
              <a:t>)</a:t>
            </a:r>
          </a:p>
        </p:txBody>
      </p:sp>
      <p:sp>
        <p:nvSpPr>
          <p:cNvPr id="3" name="Rectangle 2">
            <a:extLst>
              <a:ext uri="{FF2B5EF4-FFF2-40B4-BE49-F238E27FC236}">
                <a16:creationId xmlns:a16="http://schemas.microsoft.com/office/drawing/2014/main" id="{17B492AC-EDED-EB44-8B5A-FF0C6846F286}"/>
              </a:ext>
            </a:extLst>
          </p:cNvPr>
          <p:cNvSpPr/>
          <p:nvPr/>
        </p:nvSpPr>
        <p:spPr>
          <a:xfrm>
            <a:off x="240461" y="3915110"/>
            <a:ext cx="2400850" cy="46166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cap="none" spc="0" dirty="0">
                <a:ln/>
                <a:solidFill>
                  <a:srgbClr val="FBB54C"/>
                </a:solidFill>
                <a:effectLst/>
              </a:rPr>
              <a:t>Exercise Intensity</a:t>
            </a:r>
          </a:p>
        </p:txBody>
      </p:sp>
      <p:pic>
        <p:nvPicPr>
          <p:cNvPr id="17" name="Picture 16">
            <a:extLst>
              <a:ext uri="{FF2B5EF4-FFF2-40B4-BE49-F238E27FC236}">
                <a16:creationId xmlns:a16="http://schemas.microsoft.com/office/drawing/2014/main" id="{4E67AC4E-3695-4C62-8870-8F505EB08A2C}"/>
              </a:ext>
            </a:extLst>
          </p:cNvPr>
          <p:cNvPicPr>
            <a:picLocks noChangeAspect="1"/>
          </p:cNvPicPr>
          <p:nvPr/>
        </p:nvPicPr>
        <p:blipFill rotWithShape="1">
          <a:blip r:embed="rId9">
            <a:extLst>
              <a:ext uri="{28A0092B-C50C-407E-A947-70E740481C1C}">
                <a14:useLocalDpi xmlns:a14="http://schemas.microsoft.com/office/drawing/2010/main" val="0"/>
              </a:ext>
            </a:extLst>
          </a:blip>
          <a:srcRect t="18327" b="19225"/>
          <a:stretch/>
        </p:blipFill>
        <p:spPr>
          <a:xfrm>
            <a:off x="3855225" y="9424040"/>
            <a:ext cx="1713163" cy="579496"/>
          </a:xfrm>
          <a:prstGeom prst="rect">
            <a:avLst/>
          </a:prstGeom>
        </p:spPr>
      </p:pic>
      <p:sp>
        <p:nvSpPr>
          <p:cNvPr id="21" name="TextBox 20">
            <a:extLst>
              <a:ext uri="{FF2B5EF4-FFF2-40B4-BE49-F238E27FC236}">
                <a16:creationId xmlns:a16="http://schemas.microsoft.com/office/drawing/2014/main" id="{9EA0D0FB-8E17-4D77-88DD-C326181DCB74}"/>
              </a:ext>
            </a:extLst>
          </p:cNvPr>
          <p:cNvSpPr txBox="1"/>
          <p:nvPr/>
        </p:nvSpPr>
        <p:spPr>
          <a:xfrm>
            <a:off x="145006" y="9449538"/>
            <a:ext cx="3696990" cy="553998"/>
          </a:xfrm>
          <a:prstGeom prst="rect">
            <a:avLst/>
          </a:prstGeom>
          <a:noFill/>
        </p:spPr>
        <p:txBody>
          <a:bodyPr wrap="square" rtlCol="0">
            <a:spAutoFit/>
          </a:bodyPr>
          <a:lstStyle/>
          <a:p>
            <a:pPr algn="ctr"/>
            <a:r>
              <a:rPr lang="en-US" sz="1000" dirty="0"/>
              <a:t>To learn more about COVID-19, please visit the Centers for Disease Control and Prevention website at: </a:t>
            </a:r>
            <a:r>
              <a:rPr lang="en-US" sz="1000" dirty="0">
                <a:hlinkClick r:id="rId10"/>
              </a:rPr>
              <a:t>https://www.cdc.gov/coronavirus/2019-ncov/index.html</a:t>
            </a:r>
            <a:r>
              <a:rPr lang="en-US" sz="1000" dirty="0"/>
              <a:t> </a:t>
            </a:r>
          </a:p>
        </p:txBody>
      </p:sp>
      <p:pic>
        <p:nvPicPr>
          <p:cNvPr id="23" name="Picture 22" descr="A close up of a sign&#10;&#10;Description automatically generated">
            <a:extLst>
              <a:ext uri="{FF2B5EF4-FFF2-40B4-BE49-F238E27FC236}">
                <a16:creationId xmlns:a16="http://schemas.microsoft.com/office/drawing/2014/main" id="{6587C692-0435-4FA0-B3A4-03114D797F22}"/>
              </a:ext>
            </a:extLst>
          </p:cNvPr>
          <p:cNvPicPr>
            <a:picLocks noChangeAspect="1"/>
          </p:cNvPicPr>
          <p:nvPr/>
        </p:nvPicPr>
        <p:blipFill>
          <a:blip r:embed="rId11"/>
          <a:stretch>
            <a:fillRect/>
          </a:stretch>
        </p:blipFill>
        <p:spPr>
          <a:xfrm>
            <a:off x="5832526" y="9479910"/>
            <a:ext cx="1814065" cy="493253"/>
          </a:xfrm>
          <a:prstGeom prst="rect">
            <a:avLst/>
          </a:prstGeom>
        </p:spPr>
      </p:pic>
    </p:spTree>
    <p:extLst>
      <p:ext uri="{BB962C8B-B14F-4D97-AF65-F5344CB8AC3E}">
        <p14:creationId xmlns:p14="http://schemas.microsoft.com/office/powerpoint/2010/main" val="200625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Graphic 23">
            <a:extLst>
              <a:ext uri="{FF2B5EF4-FFF2-40B4-BE49-F238E27FC236}">
                <a16:creationId xmlns:a16="http://schemas.microsoft.com/office/drawing/2014/main" id="{7A676CA1-F367-B145-9D61-2700C71A1E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33071" y="4009507"/>
            <a:ext cx="3790691" cy="3790691"/>
          </a:xfrm>
          <a:prstGeom prst="rect">
            <a:avLst/>
          </a:prstGeom>
        </p:spPr>
      </p:pic>
      <p:sp>
        <p:nvSpPr>
          <p:cNvPr id="16" name="Rectangle 15">
            <a:extLst>
              <a:ext uri="{FF2B5EF4-FFF2-40B4-BE49-F238E27FC236}">
                <a16:creationId xmlns:a16="http://schemas.microsoft.com/office/drawing/2014/main" id="{9F337E99-D63F-3E4E-84E0-B25954A0B903}"/>
              </a:ext>
            </a:extLst>
          </p:cNvPr>
          <p:cNvSpPr/>
          <p:nvPr/>
        </p:nvSpPr>
        <p:spPr>
          <a:xfrm>
            <a:off x="0" y="0"/>
            <a:ext cx="7772400" cy="1689837"/>
          </a:xfrm>
          <a:prstGeom prst="rect">
            <a:avLst/>
          </a:prstGeom>
          <a:solidFill>
            <a:srgbClr val="FBB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FE5089A7-610A-2247-BC7B-84E53DB2E6DB}"/>
              </a:ext>
            </a:extLst>
          </p:cNvPr>
          <p:cNvSpPr/>
          <p:nvPr/>
        </p:nvSpPr>
        <p:spPr>
          <a:xfrm>
            <a:off x="281284" y="1649596"/>
            <a:ext cx="7257111" cy="1230217"/>
          </a:xfrm>
          <a:prstGeom prst="rect">
            <a:avLst/>
          </a:prstGeom>
          <a:noFill/>
          <a:ln w="19050">
            <a:solidFill>
              <a:srgbClr val="2A2E79"/>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a:solidFill>
                  <a:schemeClr val="tx1"/>
                </a:solidFill>
              </a:rPr>
              <a:t>Moderate physical activity </a:t>
            </a:r>
          </a:p>
          <a:p>
            <a:pPr algn="ctr"/>
            <a:r>
              <a:rPr lang="en-US" sz="3200" b="1" dirty="0">
                <a:solidFill>
                  <a:schemeClr val="tx1"/>
                </a:solidFill>
              </a:rPr>
              <a:t>improves immune function</a:t>
            </a:r>
            <a:r>
              <a:rPr lang="en-US" sz="3200" dirty="0">
                <a:solidFill>
                  <a:schemeClr val="tx1"/>
                </a:solidFill>
              </a:rPr>
              <a:t>.</a:t>
            </a:r>
          </a:p>
        </p:txBody>
      </p:sp>
      <p:sp>
        <p:nvSpPr>
          <p:cNvPr id="5" name="Rounded Rectangle 4">
            <a:extLst>
              <a:ext uri="{FF2B5EF4-FFF2-40B4-BE49-F238E27FC236}">
                <a16:creationId xmlns:a16="http://schemas.microsoft.com/office/drawing/2014/main" id="{1D9507FB-C23B-FB48-96BC-5C0B8511D0AA}"/>
              </a:ext>
            </a:extLst>
          </p:cNvPr>
          <p:cNvSpPr/>
          <p:nvPr/>
        </p:nvSpPr>
        <p:spPr>
          <a:xfrm>
            <a:off x="166090" y="7905656"/>
            <a:ext cx="7470356" cy="1363228"/>
          </a:xfrm>
          <a:prstGeom prst="roundRect">
            <a:avLst/>
          </a:prstGeom>
          <a:solidFill>
            <a:srgbClr val="FBB54C"/>
          </a:solidFill>
          <a:ln>
            <a:solidFill>
              <a:schemeClr val="tx1"/>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100" dirty="0">
                <a:solidFill>
                  <a:prstClr val="black"/>
                </a:solidFill>
              </a:rPr>
              <a:t>For optimal health benefits, </a:t>
            </a:r>
            <a:r>
              <a:rPr lang="en-US" sz="2100" b="1" dirty="0">
                <a:solidFill>
                  <a:prstClr val="black"/>
                </a:solidFill>
              </a:rPr>
              <a:t>adults </a:t>
            </a:r>
            <a:r>
              <a:rPr lang="en-US" sz="2100" dirty="0">
                <a:solidFill>
                  <a:prstClr val="black"/>
                </a:solidFill>
              </a:rPr>
              <a:t>should strive for </a:t>
            </a:r>
            <a:r>
              <a:rPr lang="en-US" sz="2100" u="sng" dirty="0">
                <a:solidFill>
                  <a:prstClr val="black"/>
                </a:solidFill>
              </a:rPr>
              <a:t>at least</a:t>
            </a:r>
            <a:r>
              <a:rPr lang="en-US" sz="2100" dirty="0">
                <a:solidFill>
                  <a:prstClr val="black"/>
                </a:solidFill>
              </a:rPr>
              <a:t> </a:t>
            </a:r>
            <a:r>
              <a:rPr lang="en-US" sz="2100" b="1" dirty="0">
                <a:solidFill>
                  <a:prstClr val="black"/>
                </a:solidFill>
              </a:rPr>
              <a:t>150 minutes per week </a:t>
            </a:r>
            <a:r>
              <a:rPr lang="en-US" sz="2100" dirty="0">
                <a:solidFill>
                  <a:prstClr val="black"/>
                </a:solidFill>
              </a:rPr>
              <a:t>of moderate to vigorous physical activity, while </a:t>
            </a:r>
            <a:r>
              <a:rPr lang="en-US" sz="2100" b="1" dirty="0">
                <a:solidFill>
                  <a:prstClr val="black"/>
                </a:solidFill>
              </a:rPr>
              <a:t>children and adolescents </a:t>
            </a:r>
            <a:r>
              <a:rPr lang="en-US" sz="2100" dirty="0">
                <a:solidFill>
                  <a:prstClr val="black"/>
                </a:solidFill>
              </a:rPr>
              <a:t>should get </a:t>
            </a:r>
            <a:r>
              <a:rPr lang="en-US" sz="2100" b="1" dirty="0">
                <a:solidFill>
                  <a:prstClr val="black"/>
                </a:solidFill>
              </a:rPr>
              <a:t>60 minutes per day</a:t>
            </a:r>
            <a:r>
              <a:rPr lang="en-US" sz="2100" dirty="0">
                <a:solidFill>
                  <a:prstClr val="black"/>
                </a:solidFill>
              </a:rPr>
              <a:t>!</a:t>
            </a:r>
          </a:p>
        </p:txBody>
      </p:sp>
      <p:cxnSp>
        <p:nvCxnSpPr>
          <p:cNvPr id="20" name="Straight Connector 19">
            <a:extLst>
              <a:ext uri="{FF2B5EF4-FFF2-40B4-BE49-F238E27FC236}">
                <a16:creationId xmlns:a16="http://schemas.microsoft.com/office/drawing/2014/main" id="{F0DE2EBA-4FAA-3E44-A46E-A78804CBFE44}"/>
              </a:ext>
            </a:extLst>
          </p:cNvPr>
          <p:cNvCxnSpPr>
            <a:cxnSpLocks/>
          </p:cNvCxnSpPr>
          <p:nvPr/>
        </p:nvCxnSpPr>
        <p:spPr>
          <a:xfrm flipV="1">
            <a:off x="145295" y="9377865"/>
            <a:ext cx="7481808"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725C9AF-1B75-D247-83C7-89FB9BBCF98E}"/>
              </a:ext>
            </a:extLst>
          </p:cNvPr>
          <p:cNvCxnSpPr/>
          <p:nvPr/>
        </p:nvCxnSpPr>
        <p:spPr>
          <a:xfrm>
            <a:off x="309339" y="3780660"/>
            <a:ext cx="70386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7DE28E5-CE83-EA46-A131-A2FFFC78FC72}"/>
              </a:ext>
            </a:extLst>
          </p:cNvPr>
          <p:cNvSpPr txBox="1"/>
          <p:nvPr/>
        </p:nvSpPr>
        <p:spPr>
          <a:xfrm>
            <a:off x="145295" y="2843138"/>
            <a:ext cx="7470356" cy="892552"/>
          </a:xfrm>
          <a:prstGeom prst="rect">
            <a:avLst/>
          </a:prstGeom>
          <a:noFill/>
        </p:spPr>
        <p:txBody>
          <a:bodyPr wrap="square" rtlCol="0">
            <a:spAutoFit/>
          </a:bodyPr>
          <a:lstStyle/>
          <a:p>
            <a:pPr algn="ctr"/>
            <a:r>
              <a:rPr lang="en-US" dirty="0"/>
              <a:t>Upper respiratory track infections were 43% lower among those who did at least 20 minutes of moderate intensity aerobic exercise on 5 or more days/</a:t>
            </a:r>
            <a:r>
              <a:rPr lang="en-US" dirty="0" err="1"/>
              <a:t>wk</a:t>
            </a:r>
            <a:r>
              <a:rPr lang="en-US" dirty="0"/>
              <a:t>! </a:t>
            </a:r>
            <a:r>
              <a:rPr lang="en-US" sz="1600" dirty="0">
                <a:solidFill>
                  <a:srgbClr val="2A2E79"/>
                </a:solidFill>
                <a:hlinkClick r:id="rId5" tooltip="Persistent link using digital object identifier">
                  <a:extLst>
                    <a:ext uri="{A12FA001-AC4F-418D-AE19-62706E023703}">
                      <ahyp:hlinkClr xmlns:ahyp="http://schemas.microsoft.com/office/drawing/2018/hyperlinkcolor" val="tx"/>
                    </a:ext>
                  </a:extLst>
                </a:hlinkClick>
              </a:rPr>
              <a:t>https://doi.org/10.1016/j.jshs.2018.09.009</a:t>
            </a:r>
            <a:endParaRPr lang="en-US" sz="1600" dirty="0">
              <a:solidFill>
                <a:srgbClr val="2A2E79"/>
              </a:solidFill>
            </a:endParaRPr>
          </a:p>
        </p:txBody>
      </p:sp>
      <p:pic>
        <p:nvPicPr>
          <p:cNvPr id="30" name="Picture 29" descr="A close up of a logo&#10;&#10;Description automatically generated">
            <a:extLst>
              <a:ext uri="{FF2B5EF4-FFF2-40B4-BE49-F238E27FC236}">
                <a16:creationId xmlns:a16="http://schemas.microsoft.com/office/drawing/2014/main" id="{DDADDD09-DEBD-FF41-AAE9-4BEB8BD86C98}"/>
              </a:ext>
            </a:extLst>
          </p:cNvPr>
          <p:cNvPicPr>
            <a:picLocks noChangeAspect="1"/>
          </p:cNvPicPr>
          <p:nvPr/>
        </p:nvPicPr>
        <p:blipFill>
          <a:blip r:embed="rId6"/>
          <a:stretch>
            <a:fillRect/>
          </a:stretch>
        </p:blipFill>
        <p:spPr>
          <a:xfrm flipH="1">
            <a:off x="6540454" y="341300"/>
            <a:ext cx="1200414" cy="1080984"/>
          </a:xfrm>
          <a:prstGeom prst="rect">
            <a:avLst/>
          </a:prstGeom>
        </p:spPr>
      </p:pic>
      <p:graphicFrame>
        <p:nvGraphicFramePr>
          <p:cNvPr id="32" name="Table 31">
            <a:extLst>
              <a:ext uri="{FF2B5EF4-FFF2-40B4-BE49-F238E27FC236}">
                <a16:creationId xmlns:a16="http://schemas.microsoft.com/office/drawing/2014/main" id="{058E41C1-EA47-1B4D-A0D5-8BE773AA535C}"/>
              </a:ext>
            </a:extLst>
          </p:cNvPr>
          <p:cNvGraphicFramePr>
            <a:graphicFrameLocks noGrp="1"/>
          </p:cNvGraphicFramePr>
          <p:nvPr>
            <p:extLst>
              <p:ext uri="{D42A27DB-BD31-4B8C-83A1-F6EECF244321}">
                <p14:modId xmlns:p14="http://schemas.microsoft.com/office/powerpoint/2010/main" val="2395918187"/>
              </p:ext>
            </p:extLst>
          </p:nvPr>
        </p:nvGraphicFramePr>
        <p:xfrm>
          <a:off x="298172" y="4343860"/>
          <a:ext cx="2290779" cy="3440645"/>
        </p:xfrm>
        <a:graphic>
          <a:graphicData uri="http://schemas.openxmlformats.org/drawingml/2006/table">
            <a:tbl>
              <a:tblPr firstRow="1" bandRow="1">
                <a:tableStyleId>{5C22544A-7EE6-4342-B048-85BDC9FD1C3A}</a:tableStyleId>
              </a:tblPr>
              <a:tblGrid>
                <a:gridCol w="2290779">
                  <a:extLst>
                    <a:ext uri="{9D8B030D-6E8A-4147-A177-3AD203B41FA5}">
                      <a16:colId xmlns:a16="http://schemas.microsoft.com/office/drawing/2014/main" val="3995368939"/>
                    </a:ext>
                  </a:extLst>
                </a:gridCol>
              </a:tblGrid>
              <a:tr h="523708">
                <a:tc>
                  <a:txBody>
                    <a:bodyPr/>
                    <a:lstStyle/>
                    <a:p>
                      <a:pPr algn="ctr"/>
                      <a:r>
                        <a:rPr lang="en-US" sz="1600" b="1" dirty="0">
                          <a:solidFill>
                            <a:schemeClr val="tx1"/>
                          </a:solidFill>
                        </a:rPr>
                        <a:t>Low Intensity</a:t>
                      </a:r>
                    </a:p>
                  </a:txBody>
                  <a:tcPr anchor="ctr">
                    <a:solidFill>
                      <a:srgbClr val="FBB54C"/>
                    </a:solidFill>
                  </a:tcPr>
                </a:tc>
                <a:extLst>
                  <a:ext uri="{0D108BD9-81ED-4DB2-BD59-A6C34878D82A}">
                    <a16:rowId xmlns:a16="http://schemas.microsoft.com/office/drawing/2014/main" val="3794546016"/>
                  </a:ext>
                </a:extLst>
              </a:tr>
              <a:tr h="636423">
                <a:tc>
                  <a:txBody>
                    <a:bodyPr/>
                    <a:lstStyle/>
                    <a:p>
                      <a:pPr marL="0" marR="0" lvl="0" indent="0" algn="ctr" defTabSz="58293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Can easily talk and sing without breathing hard</a:t>
                      </a:r>
                    </a:p>
                  </a:txBody>
                  <a:tcPr anchor="ctr">
                    <a:solidFill>
                      <a:srgbClr val="2A2E79"/>
                    </a:solidFill>
                  </a:tcPr>
                </a:tc>
                <a:extLst>
                  <a:ext uri="{0D108BD9-81ED-4DB2-BD59-A6C34878D82A}">
                    <a16:rowId xmlns:a16="http://schemas.microsoft.com/office/drawing/2014/main" val="3282206502"/>
                  </a:ext>
                </a:extLst>
              </a:tr>
              <a:tr h="503834">
                <a:tc>
                  <a:txBody>
                    <a:bodyPr/>
                    <a:lstStyle/>
                    <a:p>
                      <a:pPr marL="0" marR="0" lvl="0" indent="0" algn="ctr" defTabSz="58293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Moderate Intensity</a:t>
                      </a:r>
                    </a:p>
                  </a:txBody>
                  <a:tcPr anchor="ctr">
                    <a:solidFill>
                      <a:srgbClr val="FBB54C"/>
                    </a:solidFill>
                  </a:tcPr>
                </a:tc>
                <a:extLst>
                  <a:ext uri="{0D108BD9-81ED-4DB2-BD59-A6C34878D82A}">
                    <a16:rowId xmlns:a16="http://schemas.microsoft.com/office/drawing/2014/main" val="604017299"/>
                  </a:ext>
                </a:extLst>
              </a:tr>
              <a:tr h="636423">
                <a:tc>
                  <a:txBody>
                    <a:bodyPr/>
                    <a:lstStyle/>
                    <a:p>
                      <a:pPr algn="ctr"/>
                      <a:r>
                        <a:rPr lang="en-US" sz="1400" b="1" dirty="0">
                          <a:solidFill>
                            <a:schemeClr val="bg1"/>
                          </a:solidFill>
                        </a:rPr>
                        <a:t>Can comfortably talk, but can’t sing</a:t>
                      </a:r>
                    </a:p>
                  </a:txBody>
                  <a:tcPr anchor="ctr">
                    <a:solidFill>
                      <a:srgbClr val="2A2E79"/>
                    </a:solidFill>
                  </a:tcPr>
                </a:tc>
                <a:extLst>
                  <a:ext uri="{0D108BD9-81ED-4DB2-BD59-A6C34878D82A}">
                    <a16:rowId xmlns:a16="http://schemas.microsoft.com/office/drawing/2014/main" val="1604905428"/>
                  </a:ext>
                </a:extLst>
              </a:tr>
              <a:tr h="503834">
                <a:tc>
                  <a:txBody>
                    <a:bodyPr/>
                    <a:lstStyle/>
                    <a:p>
                      <a:pPr marL="0" marR="0" lvl="0" indent="0" algn="ctr" defTabSz="58293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Vigorous Intensity</a:t>
                      </a:r>
                    </a:p>
                  </a:txBody>
                  <a:tcPr anchor="ctr">
                    <a:solidFill>
                      <a:srgbClr val="FBB54C"/>
                    </a:solidFill>
                  </a:tcPr>
                </a:tc>
                <a:extLst>
                  <a:ext uri="{0D108BD9-81ED-4DB2-BD59-A6C34878D82A}">
                    <a16:rowId xmlns:a16="http://schemas.microsoft.com/office/drawing/2014/main" val="1809929156"/>
                  </a:ext>
                </a:extLst>
              </a:tr>
              <a:tr h="636423">
                <a:tc>
                  <a:txBody>
                    <a:bodyPr/>
                    <a:lstStyle/>
                    <a:p>
                      <a:pPr marL="0" marR="0" lvl="0" indent="0" algn="ctr" defTabSz="58293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Can only say a few words before gasping for breath</a:t>
                      </a:r>
                    </a:p>
                  </a:txBody>
                  <a:tcPr anchor="ctr">
                    <a:solidFill>
                      <a:srgbClr val="2A2E79"/>
                    </a:solidFill>
                  </a:tcPr>
                </a:tc>
                <a:extLst>
                  <a:ext uri="{0D108BD9-81ED-4DB2-BD59-A6C34878D82A}">
                    <a16:rowId xmlns:a16="http://schemas.microsoft.com/office/drawing/2014/main" val="2707258725"/>
                  </a:ext>
                </a:extLst>
              </a:tr>
            </a:tbl>
          </a:graphicData>
        </a:graphic>
      </p:graphicFrame>
      <p:sp>
        <p:nvSpPr>
          <p:cNvPr id="33" name="TextBox 32">
            <a:extLst>
              <a:ext uri="{FF2B5EF4-FFF2-40B4-BE49-F238E27FC236}">
                <a16:creationId xmlns:a16="http://schemas.microsoft.com/office/drawing/2014/main" id="{30298800-5840-D442-A4A3-62C9424E83FA}"/>
              </a:ext>
            </a:extLst>
          </p:cNvPr>
          <p:cNvSpPr txBox="1"/>
          <p:nvPr/>
        </p:nvSpPr>
        <p:spPr>
          <a:xfrm>
            <a:off x="2789661" y="3994825"/>
            <a:ext cx="4748734" cy="2923877"/>
          </a:xfrm>
          <a:prstGeom prst="rect">
            <a:avLst/>
          </a:prstGeom>
          <a:noFill/>
        </p:spPr>
        <p:txBody>
          <a:bodyPr wrap="square" rtlCol="0">
            <a:spAutoFit/>
          </a:bodyPr>
          <a:lstStyle/>
          <a:p>
            <a:pPr lvl="0" algn="ctr"/>
            <a:r>
              <a:rPr lang="en-US" sz="2400" b="1" dirty="0">
                <a:solidFill>
                  <a:srgbClr val="2A2E79"/>
                </a:solidFill>
              </a:rPr>
              <a:t>At-Home Activities</a:t>
            </a:r>
          </a:p>
          <a:p>
            <a:pPr lvl="0" algn="ctr"/>
            <a:r>
              <a:rPr lang="en-US" dirty="0">
                <a:solidFill>
                  <a:prstClr val="black"/>
                </a:solidFill>
              </a:rPr>
              <a:t>Take a break from your daily routine to fit in some moderate-to-vigorous physical activity!</a:t>
            </a:r>
          </a:p>
          <a:p>
            <a:pPr marL="342900" lvl="0" indent="-342900">
              <a:buFont typeface="Arial" panose="020B0604020202020204" pitchFamily="34" charset="0"/>
              <a:buChar char="•"/>
            </a:pPr>
            <a:r>
              <a:rPr lang="en-US" sz="1600" dirty="0">
                <a:solidFill>
                  <a:prstClr val="black"/>
                </a:solidFill>
              </a:rPr>
              <a:t>Do </a:t>
            </a:r>
            <a:r>
              <a:rPr lang="en-US" sz="1600" b="1" dirty="0">
                <a:solidFill>
                  <a:srgbClr val="2A2E79"/>
                </a:solidFill>
              </a:rPr>
              <a:t>a 7-minute aerobic workout </a:t>
            </a:r>
            <a:r>
              <a:rPr lang="en-US" sz="1600" dirty="0">
                <a:solidFill>
                  <a:prstClr val="black"/>
                </a:solidFill>
              </a:rPr>
              <a:t>while binging your favorite show</a:t>
            </a:r>
          </a:p>
          <a:p>
            <a:pPr marL="342900" lvl="0" indent="-342900">
              <a:buFont typeface="Arial" panose="020B0604020202020204" pitchFamily="34" charset="0"/>
              <a:buChar char="•"/>
            </a:pPr>
            <a:r>
              <a:rPr lang="en-US" sz="1600" b="1" dirty="0">
                <a:solidFill>
                  <a:srgbClr val="2A2E79"/>
                </a:solidFill>
              </a:rPr>
              <a:t>Dance</a:t>
            </a:r>
            <a:r>
              <a:rPr lang="en-US" sz="1600" dirty="0">
                <a:solidFill>
                  <a:prstClr val="black"/>
                </a:solidFill>
              </a:rPr>
              <a:t> to your favorite music</a:t>
            </a:r>
          </a:p>
          <a:p>
            <a:pPr marL="342900" lvl="0" indent="-342900">
              <a:buFont typeface="Arial" panose="020B0604020202020204" pitchFamily="34" charset="0"/>
              <a:buChar char="•"/>
            </a:pPr>
            <a:r>
              <a:rPr lang="en-US" sz="1600" dirty="0">
                <a:solidFill>
                  <a:prstClr val="black"/>
                </a:solidFill>
              </a:rPr>
              <a:t>Go for a </a:t>
            </a:r>
            <a:r>
              <a:rPr lang="en-US" sz="1600" b="1" dirty="0">
                <a:solidFill>
                  <a:srgbClr val="2A2E79"/>
                </a:solidFill>
              </a:rPr>
              <a:t>walk</a:t>
            </a:r>
            <a:r>
              <a:rPr lang="en-US" sz="1600" b="1" dirty="0">
                <a:solidFill>
                  <a:prstClr val="black"/>
                </a:solidFill>
              </a:rPr>
              <a:t> or </a:t>
            </a:r>
            <a:r>
              <a:rPr lang="en-US" sz="1600" b="1" dirty="0">
                <a:solidFill>
                  <a:srgbClr val="2A2E79"/>
                </a:solidFill>
              </a:rPr>
              <a:t>run</a:t>
            </a:r>
            <a:r>
              <a:rPr lang="en-US" sz="1600" b="1" dirty="0">
                <a:solidFill>
                  <a:prstClr val="black"/>
                </a:solidFill>
              </a:rPr>
              <a:t> </a:t>
            </a:r>
            <a:r>
              <a:rPr lang="en-US" sz="1600" dirty="0">
                <a:solidFill>
                  <a:prstClr val="black"/>
                </a:solidFill>
              </a:rPr>
              <a:t>around your neighborhood </a:t>
            </a:r>
            <a:r>
              <a:rPr lang="en-US" sz="1400" i="1" dirty="0">
                <a:solidFill>
                  <a:srgbClr val="2A2E79"/>
                </a:solidFill>
              </a:rPr>
              <a:t>(Practice social distancing and wear a protective face covering when interacting with others outside your home)</a:t>
            </a:r>
          </a:p>
          <a:p>
            <a:pPr marL="342900" lvl="0" indent="-342900">
              <a:buFont typeface="Arial" panose="020B0604020202020204" pitchFamily="34" charset="0"/>
              <a:buChar char="•"/>
            </a:pPr>
            <a:r>
              <a:rPr lang="en-US" sz="1600" dirty="0">
                <a:solidFill>
                  <a:prstClr val="black"/>
                </a:solidFill>
              </a:rPr>
              <a:t>Use a </a:t>
            </a:r>
            <a:r>
              <a:rPr lang="en-US" sz="1600" b="1" dirty="0">
                <a:solidFill>
                  <a:srgbClr val="2A2E79"/>
                </a:solidFill>
              </a:rPr>
              <a:t>fitness/workout app</a:t>
            </a:r>
          </a:p>
          <a:p>
            <a:pPr marL="342900" lvl="0" indent="-342900">
              <a:buFont typeface="Arial" panose="020B0604020202020204" pitchFamily="34" charset="0"/>
              <a:buChar char="•"/>
            </a:pPr>
            <a:endParaRPr lang="en-US" sz="1600" dirty="0">
              <a:solidFill>
                <a:srgbClr val="2A2E79"/>
              </a:solidFill>
            </a:endParaRPr>
          </a:p>
        </p:txBody>
      </p:sp>
      <p:sp>
        <p:nvSpPr>
          <p:cNvPr id="34" name="TextBox 33">
            <a:extLst>
              <a:ext uri="{FF2B5EF4-FFF2-40B4-BE49-F238E27FC236}">
                <a16:creationId xmlns:a16="http://schemas.microsoft.com/office/drawing/2014/main" id="{477B337F-3A4D-E94D-BF79-78045C3AEC74}"/>
              </a:ext>
            </a:extLst>
          </p:cNvPr>
          <p:cNvSpPr txBox="1"/>
          <p:nvPr/>
        </p:nvSpPr>
        <p:spPr>
          <a:xfrm>
            <a:off x="2789661" y="6771499"/>
            <a:ext cx="4748734" cy="954107"/>
          </a:xfrm>
          <a:prstGeom prst="rect">
            <a:avLst/>
          </a:prstGeom>
          <a:noFill/>
        </p:spPr>
        <p:txBody>
          <a:bodyPr wrap="square" rtlCol="0">
            <a:spAutoFit/>
          </a:bodyPr>
          <a:lstStyle/>
          <a:p>
            <a:pPr algn="ctr"/>
            <a:r>
              <a:rPr lang="en-US" sz="2400" b="1" dirty="0">
                <a:solidFill>
                  <a:srgbClr val="2A2E79"/>
                </a:solidFill>
              </a:rPr>
              <a:t>Physical Activity Resources</a:t>
            </a:r>
          </a:p>
          <a:p>
            <a:pPr marL="342898" lvl="0" indent="-342898">
              <a:buFont typeface="Arial" panose="020B0604020202020204" pitchFamily="34" charset="0"/>
              <a:buChar char="•"/>
            </a:pPr>
            <a:r>
              <a:rPr lang="en-US" sz="1600" dirty="0">
                <a:solidFill>
                  <a:prstClr val="black"/>
                </a:solidFill>
              </a:rPr>
              <a:t>J&amp;J Official 7-Minute Workout (</a:t>
            </a:r>
            <a:r>
              <a:rPr lang="en-US" sz="1600" dirty="0">
                <a:solidFill>
                  <a:srgbClr val="2A2E79"/>
                </a:solidFill>
                <a:hlinkClick r:id="rId7">
                  <a:extLst>
                    <a:ext uri="{A12FA001-AC4F-418D-AE19-62706E023703}">
                      <ahyp:hlinkClr xmlns:ahyp="http://schemas.microsoft.com/office/drawing/2018/hyperlinkcolor" val="tx"/>
                    </a:ext>
                  </a:extLst>
                </a:hlinkClick>
              </a:rPr>
              <a:t>app</a:t>
            </a:r>
            <a:r>
              <a:rPr lang="en-US" sz="1600" dirty="0">
                <a:solidFill>
                  <a:prstClr val="black"/>
                </a:solidFill>
              </a:rPr>
              <a:t>)</a:t>
            </a:r>
          </a:p>
          <a:p>
            <a:pPr marL="342898" indent="-342898">
              <a:buFont typeface="Arial" panose="020B0604020202020204" pitchFamily="34" charset="0"/>
              <a:buChar char="•"/>
            </a:pPr>
            <a:r>
              <a:rPr lang="en-US" sz="1600" dirty="0">
                <a:solidFill>
                  <a:prstClr val="black"/>
                </a:solidFill>
              </a:rPr>
              <a:t>Fitness Blender (</a:t>
            </a:r>
            <a:r>
              <a:rPr lang="en-US" sz="1600" dirty="0">
                <a:solidFill>
                  <a:srgbClr val="2A2E79"/>
                </a:solidFill>
                <a:hlinkClick r:id="rId8">
                  <a:extLst>
                    <a:ext uri="{A12FA001-AC4F-418D-AE19-62706E023703}">
                      <ahyp:hlinkClr xmlns:ahyp="http://schemas.microsoft.com/office/drawing/2018/hyperlinkcolor" val="tx"/>
                    </a:ext>
                  </a:extLst>
                </a:hlinkClick>
              </a:rPr>
              <a:t>free website</a:t>
            </a:r>
            <a:r>
              <a:rPr lang="en-US" sz="1600" dirty="0">
                <a:solidFill>
                  <a:prstClr val="black"/>
                </a:solidFill>
              </a:rPr>
              <a:t>)</a:t>
            </a:r>
          </a:p>
        </p:txBody>
      </p:sp>
      <p:sp>
        <p:nvSpPr>
          <p:cNvPr id="7" name="Rectangle 6">
            <a:extLst>
              <a:ext uri="{FF2B5EF4-FFF2-40B4-BE49-F238E27FC236}">
                <a16:creationId xmlns:a16="http://schemas.microsoft.com/office/drawing/2014/main" id="{0D9CC5F8-74E9-D647-BDF0-979C6847B5FF}"/>
              </a:ext>
            </a:extLst>
          </p:cNvPr>
          <p:cNvSpPr/>
          <p:nvPr/>
        </p:nvSpPr>
        <p:spPr>
          <a:xfrm>
            <a:off x="243136" y="3909282"/>
            <a:ext cx="2400849" cy="46166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cap="none" spc="0" dirty="0">
                <a:ln/>
                <a:solidFill>
                  <a:srgbClr val="2A2E79"/>
                </a:solidFill>
                <a:effectLst/>
              </a:rPr>
              <a:t>Exercise Intensity</a:t>
            </a:r>
          </a:p>
        </p:txBody>
      </p:sp>
      <p:sp>
        <p:nvSpPr>
          <p:cNvPr id="15" name="TextBox 14">
            <a:extLst>
              <a:ext uri="{FF2B5EF4-FFF2-40B4-BE49-F238E27FC236}">
                <a16:creationId xmlns:a16="http://schemas.microsoft.com/office/drawing/2014/main" id="{354AA2D0-3FC7-A543-93AA-2429A383C193}"/>
              </a:ext>
            </a:extLst>
          </p:cNvPr>
          <p:cNvSpPr txBox="1"/>
          <p:nvPr/>
        </p:nvSpPr>
        <p:spPr>
          <a:xfrm>
            <a:off x="31532" y="296659"/>
            <a:ext cx="6665409" cy="1138773"/>
          </a:xfrm>
          <a:prstGeom prst="rect">
            <a:avLst/>
          </a:prstGeom>
          <a:noFill/>
        </p:spPr>
        <p:txBody>
          <a:bodyPr wrap="square" rtlCol="0">
            <a:spAutoFit/>
          </a:bodyPr>
          <a:lstStyle/>
          <a:p>
            <a:pPr algn="ctr"/>
            <a:r>
              <a:rPr lang="en-US" sz="3600" b="1" dirty="0">
                <a:solidFill>
                  <a:srgbClr val="2A2E79"/>
                </a:solidFill>
              </a:rPr>
              <a:t>Moving in-the-midst of COVID-19</a:t>
            </a:r>
          </a:p>
          <a:p>
            <a:pPr algn="ctr"/>
            <a:r>
              <a:rPr lang="en-US" sz="3200" dirty="0">
                <a:solidFill>
                  <a:schemeClr val="bg1"/>
                </a:solidFill>
              </a:rPr>
              <a:t>Physical Activity for Immune Function</a:t>
            </a:r>
          </a:p>
        </p:txBody>
      </p:sp>
      <p:pic>
        <p:nvPicPr>
          <p:cNvPr id="17" name="Picture 16">
            <a:extLst>
              <a:ext uri="{FF2B5EF4-FFF2-40B4-BE49-F238E27FC236}">
                <a16:creationId xmlns:a16="http://schemas.microsoft.com/office/drawing/2014/main" id="{ECCC62EC-CAA9-4594-B8F2-520CC103BAE3}"/>
              </a:ext>
            </a:extLst>
          </p:cNvPr>
          <p:cNvPicPr>
            <a:picLocks noChangeAspect="1"/>
          </p:cNvPicPr>
          <p:nvPr/>
        </p:nvPicPr>
        <p:blipFill rotWithShape="1">
          <a:blip r:embed="rId9">
            <a:extLst>
              <a:ext uri="{28A0092B-C50C-407E-A947-70E740481C1C}">
                <a14:useLocalDpi xmlns:a14="http://schemas.microsoft.com/office/drawing/2010/main" val="0"/>
              </a:ext>
            </a:extLst>
          </a:blip>
          <a:srcRect t="18327" b="19225"/>
          <a:stretch/>
        </p:blipFill>
        <p:spPr>
          <a:xfrm>
            <a:off x="3808428" y="9424040"/>
            <a:ext cx="1713163" cy="579496"/>
          </a:xfrm>
          <a:prstGeom prst="rect">
            <a:avLst/>
          </a:prstGeom>
        </p:spPr>
      </p:pic>
      <p:sp>
        <p:nvSpPr>
          <p:cNvPr id="18" name="TextBox 17">
            <a:extLst>
              <a:ext uri="{FF2B5EF4-FFF2-40B4-BE49-F238E27FC236}">
                <a16:creationId xmlns:a16="http://schemas.microsoft.com/office/drawing/2014/main" id="{738AF401-FE16-4D69-8FA2-4281F36A9A0B}"/>
              </a:ext>
            </a:extLst>
          </p:cNvPr>
          <p:cNvSpPr txBox="1"/>
          <p:nvPr/>
        </p:nvSpPr>
        <p:spPr>
          <a:xfrm>
            <a:off x="98209" y="9449538"/>
            <a:ext cx="3696990" cy="553998"/>
          </a:xfrm>
          <a:prstGeom prst="rect">
            <a:avLst/>
          </a:prstGeom>
          <a:noFill/>
        </p:spPr>
        <p:txBody>
          <a:bodyPr wrap="square" rtlCol="0">
            <a:spAutoFit/>
          </a:bodyPr>
          <a:lstStyle/>
          <a:p>
            <a:pPr algn="ctr"/>
            <a:r>
              <a:rPr lang="en-US" sz="1000" dirty="0"/>
              <a:t>To learn more about COVID-19, please visit the Centers for Disease Control and Prevention website at: </a:t>
            </a:r>
            <a:r>
              <a:rPr lang="en-US" sz="1000" dirty="0">
                <a:hlinkClick r:id="rId10"/>
              </a:rPr>
              <a:t>https://www.cdc.gov/coronavirus/2019-ncov/index.html</a:t>
            </a:r>
            <a:r>
              <a:rPr lang="en-US" sz="1000" dirty="0"/>
              <a:t> </a:t>
            </a:r>
          </a:p>
        </p:txBody>
      </p:sp>
      <p:pic>
        <p:nvPicPr>
          <p:cNvPr id="22" name="Picture 21" descr="A close up of a sign&#10;&#10;Description automatically generated">
            <a:extLst>
              <a:ext uri="{FF2B5EF4-FFF2-40B4-BE49-F238E27FC236}">
                <a16:creationId xmlns:a16="http://schemas.microsoft.com/office/drawing/2014/main" id="{35B4A6F8-B6C9-4642-AA83-0B596B713D26}"/>
              </a:ext>
            </a:extLst>
          </p:cNvPr>
          <p:cNvPicPr>
            <a:picLocks noChangeAspect="1"/>
          </p:cNvPicPr>
          <p:nvPr/>
        </p:nvPicPr>
        <p:blipFill>
          <a:blip r:embed="rId11"/>
          <a:stretch>
            <a:fillRect/>
          </a:stretch>
        </p:blipFill>
        <p:spPr>
          <a:xfrm>
            <a:off x="5785729" y="9479910"/>
            <a:ext cx="1814065" cy="493253"/>
          </a:xfrm>
          <a:prstGeom prst="rect">
            <a:avLst/>
          </a:prstGeom>
        </p:spPr>
      </p:pic>
    </p:spTree>
    <p:extLst>
      <p:ext uri="{BB962C8B-B14F-4D97-AF65-F5344CB8AC3E}">
        <p14:creationId xmlns:p14="http://schemas.microsoft.com/office/powerpoint/2010/main" val="1782780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10DB2F4A-5CD2-A840-A13C-7B781658D1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67297" y="4216116"/>
            <a:ext cx="3465140" cy="3465140"/>
          </a:xfrm>
          <a:prstGeom prst="rect">
            <a:avLst/>
          </a:prstGeom>
        </p:spPr>
      </p:pic>
      <p:sp>
        <p:nvSpPr>
          <p:cNvPr id="16" name="Rectangle 15">
            <a:extLst>
              <a:ext uri="{FF2B5EF4-FFF2-40B4-BE49-F238E27FC236}">
                <a16:creationId xmlns:a16="http://schemas.microsoft.com/office/drawing/2014/main" id="{9F337E99-D63F-3E4E-84E0-B25954A0B903}"/>
              </a:ext>
            </a:extLst>
          </p:cNvPr>
          <p:cNvSpPr/>
          <p:nvPr/>
        </p:nvSpPr>
        <p:spPr>
          <a:xfrm>
            <a:off x="0" y="1"/>
            <a:ext cx="7772400" cy="1734452"/>
          </a:xfrm>
          <a:prstGeom prst="rect">
            <a:avLst/>
          </a:prstGeom>
          <a:solidFill>
            <a:srgbClr val="168C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FE5089A7-610A-2247-BC7B-84E53DB2E6DB}"/>
              </a:ext>
            </a:extLst>
          </p:cNvPr>
          <p:cNvSpPr/>
          <p:nvPr/>
        </p:nvSpPr>
        <p:spPr>
          <a:xfrm>
            <a:off x="452436" y="1732833"/>
            <a:ext cx="6867518" cy="1484704"/>
          </a:xfrm>
          <a:prstGeom prst="rect">
            <a:avLst/>
          </a:prstGeom>
          <a:noFill/>
          <a:ln w="19050">
            <a:solidFill>
              <a:srgbClr val="2A2E79"/>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a:solidFill>
                  <a:schemeClr val="tx1"/>
                </a:solidFill>
              </a:rPr>
              <a:t>Strength and balance activities </a:t>
            </a:r>
            <a:r>
              <a:rPr lang="en-US" sz="3200" dirty="0">
                <a:solidFill>
                  <a:schemeClr val="tx1"/>
                </a:solidFill>
              </a:rPr>
              <a:t>reduce the </a:t>
            </a:r>
            <a:r>
              <a:rPr lang="en-US" sz="3200" b="1" dirty="0">
                <a:solidFill>
                  <a:schemeClr val="tx1"/>
                </a:solidFill>
              </a:rPr>
              <a:t>risk of falls and fall-related injuries</a:t>
            </a:r>
            <a:r>
              <a:rPr lang="en-US" sz="3200" dirty="0">
                <a:solidFill>
                  <a:schemeClr val="tx1"/>
                </a:solidFill>
              </a:rPr>
              <a:t>.</a:t>
            </a:r>
          </a:p>
        </p:txBody>
      </p:sp>
      <p:sp>
        <p:nvSpPr>
          <p:cNvPr id="5" name="Rounded Rectangle 4">
            <a:extLst>
              <a:ext uri="{FF2B5EF4-FFF2-40B4-BE49-F238E27FC236}">
                <a16:creationId xmlns:a16="http://schemas.microsoft.com/office/drawing/2014/main" id="{1D9507FB-C23B-FB48-96BC-5C0B8511D0AA}"/>
              </a:ext>
            </a:extLst>
          </p:cNvPr>
          <p:cNvSpPr/>
          <p:nvPr/>
        </p:nvSpPr>
        <p:spPr>
          <a:xfrm>
            <a:off x="151018" y="7760968"/>
            <a:ext cx="7470356" cy="1515976"/>
          </a:xfrm>
          <a:prstGeom prst="roundRect">
            <a:avLst/>
          </a:prstGeom>
          <a:solidFill>
            <a:srgbClr val="168C8F"/>
          </a:solidFill>
          <a:ln>
            <a:solidFill>
              <a:schemeClr val="tx1"/>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100" b="1" dirty="0">
                <a:solidFill>
                  <a:srgbClr val="2A2E79"/>
                </a:solidFill>
              </a:rPr>
              <a:t>Older adult</a:t>
            </a:r>
            <a:r>
              <a:rPr lang="en-US" sz="2100" b="1" i="1" dirty="0">
                <a:solidFill>
                  <a:srgbClr val="2A2E79"/>
                </a:solidFill>
              </a:rPr>
              <a:t>s </a:t>
            </a:r>
            <a:r>
              <a:rPr lang="en-US" sz="2100" dirty="0">
                <a:solidFill>
                  <a:schemeClr val="bg1"/>
                </a:solidFill>
              </a:rPr>
              <a:t>should perform balance and strength activities as part of the recommended </a:t>
            </a:r>
            <a:r>
              <a:rPr lang="en-US" sz="2100" b="1" dirty="0">
                <a:solidFill>
                  <a:srgbClr val="2A2E79"/>
                </a:solidFill>
              </a:rPr>
              <a:t>150 minutes per week </a:t>
            </a:r>
            <a:r>
              <a:rPr lang="en-US" sz="2100" dirty="0">
                <a:solidFill>
                  <a:schemeClr val="bg1"/>
                </a:solidFill>
              </a:rPr>
              <a:t>of moderate to vigorous physical activity. If this amount is unattainable, </a:t>
            </a:r>
            <a:r>
              <a:rPr lang="en-US" sz="2100" i="1" dirty="0">
                <a:solidFill>
                  <a:schemeClr val="bg1"/>
                </a:solidFill>
              </a:rPr>
              <a:t>do as much as conditions and ability allow</a:t>
            </a:r>
            <a:r>
              <a:rPr lang="en-US" sz="2100" dirty="0">
                <a:solidFill>
                  <a:schemeClr val="bg1"/>
                </a:solidFill>
              </a:rPr>
              <a:t>!</a:t>
            </a:r>
          </a:p>
        </p:txBody>
      </p:sp>
      <p:sp>
        <p:nvSpPr>
          <p:cNvPr id="8" name="TextBox 7">
            <a:extLst>
              <a:ext uri="{FF2B5EF4-FFF2-40B4-BE49-F238E27FC236}">
                <a16:creationId xmlns:a16="http://schemas.microsoft.com/office/drawing/2014/main" id="{12B04115-0D6F-5948-AF3F-B9BFFFDFF214}"/>
              </a:ext>
            </a:extLst>
          </p:cNvPr>
          <p:cNvSpPr txBox="1"/>
          <p:nvPr/>
        </p:nvSpPr>
        <p:spPr>
          <a:xfrm>
            <a:off x="698633" y="4238518"/>
            <a:ext cx="4461195" cy="2277547"/>
          </a:xfrm>
          <a:prstGeom prst="rect">
            <a:avLst/>
          </a:prstGeom>
          <a:noFill/>
        </p:spPr>
        <p:txBody>
          <a:bodyPr wrap="square" rtlCol="0">
            <a:spAutoFit/>
          </a:bodyPr>
          <a:lstStyle/>
          <a:p>
            <a:pPr algn="ctr"/>
            <a:r>
              <a:rPr lang="en-US" sz="2400" b="1" dirty="0">
                <a:solidFill>
                  <a:srgbClr val="2A2E79"/>
                </a:solidFill>
              </a:rPr>
              <a:t>At-Home Activities</a:t>
            </a:r>
          </a:p>
          <a:p>
            <a:r>
              <a:rPr lang="en-US" dirty="0">
                <a:solidFill>
                  <a:prstClr val="black"/>
                </a:solidFill>
              </a:rPr>
              <a:t>Take a break from your daily routine to fit in some moderate-to-vigorous physical activity!</a:t>
            </a:r>
          </a:p>
          <a:p>
            <a:pPr marL="342900" indent="-342900">
              <a:buFont typeface="Arial" panose="020B0604020202020204" pitchFamily="34" charset="0"/>
              <a:buChar char="•"/>
            </a:pPr>
            <a:r>
              <a:rPr lang="en-US" sz="1600" dirty="0"/>
              <a:t>Do </a:t>
            </a:r>
            <a:r>
              <a:rPr lang="en-US" sz="1600" b="1" dirty="0">
                <a:solidFill>
                  <a:srgbClr val="2A2E79"/>
                </a:solidFill>
              </a:rPr>
              <a:t>yoga</a:t>
            </a:r>
          </a:p>
          <a:p>
            <a:pPr marL="342900" indent="-342900">
              <a:buFont typeface="Arial" panose="020B0604020202020204" pitchFamily="34" charset="0"/>
              <a:buChar char="•"/>
            </a:pPr>
            <a:r>
              <a:rPr lang="en-US" sz="1600" b="1" dirty="0">
                <a:solidFill>
                  <a:srgbClr val="2A2E79"/>
                </a:solidFill>
              </a:rPr>
              <a:t>Balance on one foot </a:t>
            </a:r>
            <a:r>
              <a:rPr lang="en-US" sz="1600" dirty="0"/>
              <a:t>while watching TV</a:t>
            </a:r>
          </a:p>
          <a:p>
            <a:pPr marL="342900" indent="-342900">
              <a:buFont typeface="Arial" panose="020B0604020202020204" pitchFamily="34" charset="0"/>
              <a:buChar char="•"/>
            </a:pPr>
            <a:r>
              <a:rPr lang="en-US" sz="1600" dirty="0"/>
              <a:t>Follow an </a:t>
            </a:r>
            <a:r>
              <a:rPr lang="en-US" sz="1600" b="1" dirty="0">
                <a:solidFill>
                  <a:srgbClr val="2A2E79"/>
                </a:solidFill>
              </a:rPr>
              <a:t>exercise video</a:t>
            </a:r>
            <a:r>
              <a:rPr lang="en-US" sz="1600" dirty="0"/>
              <a:t>, like a Better Bones and Balance® class, to strengthen your muscles</a:t>
            </a:r>
          </a:p>
          <a:p>
            <a:pPr marL="342900" indent="-342900">
              <a:buFont typeface="Arial" panose="020B0604020202020204" pitchFamily="34" charset="0"/>
              <a:buChar char="•"/>
            </a:pPr>
            <a:r>
              <a:rPr lang="en-US" sz="1600" b="1" dirty="0">
                <a:solidFill>
                  <a:srgbClr val="2A2E79"/>
                </a:solidFill>
              </a:rPr>
              <a:t>Walk heel-to-toe </a:t>
            </a:r>
            <a:r>
              <a:rPr lang="en-US" sz="1600" dirty="0"/>
              <a:t>around the house </a:t>
            </a:r>
          </a:p>
        </p:txBody>
      </p:sp>
      <p:sp>
        <p:nvSpPr>
          <p:cNvPr id="17" name="TextBox 16">
            <a:extLst>
              <a:ext uri="{FF2B5EF4-FFF2-40B4-BE49-F238E27FC236}">
                <a16:creationId xmlns:a16="http://schemas.microsoft.com/office/drawing/2014/main" id="{97443829-64EE-F240-BD02-E19A382863A1}"/>
              </a:ext>
            </a:extLst>
          </p:cNvPr>
          <p:cNvSpPr txBox="1"/>
          <p:nvPr/>
        </p:nvSpPr>
        <p:spPr>
          <a:xfrm>
            <a:off x="698633" y="6595776"/>
            <a:ext cx="4461195" cy="954107"/>
          </a:xfrm>
          <a:prstGeom prst="rect">
            <a:avLst/>
          </a:prstGeom>
          <a:noFill/>
        </p:spPr>
        <p:txBody>
          <a:bodyPr wrap="square" rtlCol="0">
            <a:spAutoFit/>
          </a:bodyPr>
          <a:lstStyle/>
          <a:p>
            <a:pPr algn="ctr"/>
            <a:r>
              <a:rPr lang="en-US" sz="2400" b="1" dirty="0">
                <a:solidFill>
                  <a:srgbClr val="2A2E79"/>
                </a:solidFill>
              </a:rPr>
              <a:t>Physical Activity Resources</a:t>
            </a:r>
          </a:p>
          <a:p>
            <a:pPr marL="342898" lvl="0" indent="-342898">
              <a:buFont typeface="Arial" panose="020B0604020202020204" pitchFamily="34" charset="0"/>
              <a:buChar char="•"/>
            </a:pPr>
            <a:r>
              <a:rPr lang="en-US" sz="1600" dirty="0">
                <a:solidFill>
                  <a:prstClr val="black"/>
                </a:solidFill>
              </a:rPr>
              <a:t>Yoga with Adriene (</a:t>
            </a:r>
            <a:r>
              <a:rPr lang="en-US" sz="1600" b="1" dirty="0">
                <a:solidFill>
                  <a:srgbClr val="2A2E79"/>
                </a:solidFill>
                <a:hlinkClick r:id="rId5">
                  <a:extLst>
                    <a:ext uri="{A12FA001-AC4F-418D-AE19-62706E023703}">
                      <ahyp:hlinkClr xmlns:ahyp="http://schemas.microsoft.com/office/drawing/2018/hyperlinkcolor" val="tx"/>
                    </a:ext>
                  </a:extLst>
                </a:hlinkClick>
              </a:rPr>
              <a:t>YouTube</a:t>
            </a:r>
            <a:r>
              <a:rPr lang="en-US" sz="1600" dirty="0">
                <a:solidFill>
                  <a:prstClr val="black"/>
                </a:solidFill>
              </a:rPr>
              <a:t>)</a:t>
            </a:r>
          </a:p>
          <a:p>
            <a:pPr marL="342900" indent="-342900">
              <a:buFont typeface="Arial" panose="020B0604020202020204" pitchFamily="34" charset="0"/>
              <a:buChar char="•"/>
            </a:pPr>
            <a:r>
              <a:rPr lang="en-US" sz="1600" dirty="0"/>
              <a:t>Better Bones and Balance® class (</a:t>
            </a:r>
            <a:r>
              <a:rPr lang="en-US" sz="1600" b="1" dirty="0">
                <a:solidFill>
                  <a:srgbClr val="2A2E79"/>
                </a:solidFill>
                <a:hlinkClick r:id="rId6">
                  <a:extLst>
                    <a:ext uri="{A12FA001-AC4F-418D-AE19-62706E023703}">
                      <ahyp:hlinkClr xmlns:ahyp="http://schemas.microsoft.com/office/drawing/2018/hyperlinkcolor" val="tx"/>
                    </a:ext>
                  </a:extLst>
                </a:hlinkClick>
              </a:rPr>
              <a:t>website</a:t>
            </a:r>
            <a:r>
              <a:rPr lang="en-US" sz="1600" dirty="0"/>
              <a:t>)</a:t>
            </a:r>
          </a:p>
        </p:txBody>
      </p:sp>
      <p:cxnSp>
        <p:nvCxnSpPr>
          <p:cNvPr id="20" name="Straight Connector 19">
            <a:extLst>
              <a:ext uri="{FF2B5EF4-FFF2-40B4-BE49-F238E27FC236}">
                <a16:creationId xmlns:a16="http://schemas.microsoft.com/office/drawing/2014/main" id="{F0DE2EBA-4FAA-3E44-A46E-A78804CBFE44}"/>
              </a:ext>
            </a:extLst>
          </p:cNvPr>
          <p:cNvCxnSpPr>
            <a:cxnSpLocks/>
          </p:cNvCxnSpPr>
          <p:nvPr/>
        </p:nvCxnSpPr>
        <p:spPr>
          <a:xfrm flipV="1">
            <a:off x="145295" y="9377865"/>
            <a:ext cx="7481808"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7CD51E6-C898-9C41-A03D-463A6111BDC1}"/>
              </a:ext>
            </a:extLst>
          </p:cNvPr>
          <p:cNvSpPr txBox="1"/>
          <p:nvPr/>
        </p:nvSpPr>
        <p:spPr>
          <a:xfrm>
            <a:off x="80141" y="3109937"/>
            <a:ext cx="7621373" cy="830997"/>
          </a:xfrm>
          <a:prstGeom prst="rect">
            <a:avLst/>
          </a:prstGeom>
          <a:noFill/>
        </p:spPr>
        <p:txBody>
          <a:bodyPr wrap="square" rtlCol="0">
            <a:spAutoFit/>
          </a:bodyPr>
          <a:lstStyle/>
          <a:p>
            <a:pPr algn="ctr"/>
            <a:r>
              <a:rPr lang="en-US" sz="1700" dirty="0"/>
              <a:t>Multicomponent physical activity, such strength, balance, endurance, and gait activities, can reduce the risk of falling and fall-related injuries in older adults!</a:t>
            </a:r>
          </a:p>
          <a:p>
            <a:pPr algn="ctr"/>
            <a:r>
              <a:rPr lang="en-US" sz="1400" dirty="0">
                <a:solidFill>
                  <a:srgbClr val="2A2E79"/>
                </a:solidFill>
                <a:hlinkClick r:id="rId7">
                  <a:extLst>
                    <a:ext uri="{A12FA001-AC4F-418D-AE19-62706E023703}">
                      <ahyp:hlinkClr xmlns:ahyp="http://schemas.microsoft.com/office/drawing/2018/hyperlinkcolor" val="tx"/>
                    </a:ext>
                  </a:extLst>
                </a:hlinkClick>
              </a:rPr>
              <a:t>https://health.gov/sites/default/files/2019-09/PAG_Advisory_Committee_Report.pdf</a:t>
            </a:r>
            <a:r>
              <a:rPr lang="en-US" sz="1400" dirty="0">
                <a:solidFill>
                  <a:srgbClr val="2A2E79"/>
                </a:solidFill>
              </a:rPr>
              <a:t> </a:t>
            </a:r>
          </a:p>
        </p:txBody>
      </p:sp>
      <p:cxnSp>
        <p:nvCxnSpPr>
          <p:cNvPr id="13" name="Straight Connector 12">
            <a:extLst>
              <a:ext uri="{FF2B5EF4-FFF2-40B4-BE49-F238E27FC236}">
                <a16:creationId xmlns:a16="http://schemas.microsoft.com/office/drawing/2014/main" id="{C725C9AF-1B75-D247-83C7-89FB9BBCF98E}"/>
              </a:ext>
            </a:extLst>
          </p:cNvPr>
          <p:cNvCxnSpPr/>
          <p:nvPr/>
        </p:nvCxnSpPr>
        <p:spPr>
          <a:xfrm>
            <a:off x="366864" y="4080691"/>
            <a:ext cx="70386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54AA2D0-3FC7-A543-93AA-2429A383C193}"/>
              </a:ext>
            </a:extLst>
          </p:cNvPr>
          <p:cNvSpPr txBox="1"/>
          <p:nvPr/>
        </p:nvSpPr>
        <p:spPr>
          <a:xfrm>
            <a:off x="31532" y="297031"/>
            <a:ext cx="6643160" cy="1138773"/>
          </a:xfrm>
          <a:prstGeom prst="rect">
            <a:avLst/>
          </a:prstGeom>
          <a:noFill/>
        </p:spPr>
        <p:txBody>
          <a:bodyPr wrap="square" rtlCol="0">
            <a:spAutoFit/>
          </a:bodyPr>
          <a:lstStyle/>
          <a:p>
            <a:pPr algn="ctr"/>
            <a:r>
              <a:rPr lang="en-US" sz="3600" b="1" dirty="0">
                <a:solidFill>
                  <a:srgbClr val="2A2E79"/>
                </a:solidFill>
              </a:rPr>
              <a:t>Moving in-the-midst of COVID-19</a:t>
            </a:r>
          </a:p>
          <a:p>
            <a:pPr algn="ctr"/>
            <a:r>
              <a:rPr lang="en-US" sz="3200" dirty="0">
                <a:solidFill>
                  <a:schemeClr val="bg1"/>
                </a:solidFill>
              </a:rPr>
              <a:t>Physical Activity to Reduce Fall Risk</a:t>
            </a:r>
            <a:endParaRPr lang="en-US" sz="3600" dirty="0">
              <a:solidFill>
                <a:srgbClr val="2A2E79"/>
              </a:solidFill>
            </a:endParaRPr>
          </a:p>
        </p:txBody>
      </p:sp>
      <p:pic>
        <p:nvPicPr>
          <p:cNvPr id="25" name="Picture 24" descr="A close up of a logo&#10;&#10;Description automatically generated">
            <a:extLst>
              <a:ext uri="{FF2B5EF4-FFF2-40B4-BE49-F238E27FC236}">
                <a16:creationId xmlns:a16="http://schemas.microsoft.com/office/drawing/2014/main" id="{B50C6F38-A649-E74B-BDFC-995A20D97848}"/>
              </a:ext>
            </a:extLst>
          </p:cNvPr>
          <p:cNvPicPr>
            <a:picLocks noChangeAspect="1"/>
          </p:cNvPicPr>
          <p:nvPr/>
        </p:nvPicPr>
        <p:blipFill>
          <a:blip r:embed="rId8"/>
          <a:stretch>
            <a:fillRect/>
          </a:stretch>
        </p:blipFill>
        <p:spPr>
          <a:xfrm flipH="1">
            <a:off x="6540454" y="341300"/>
            <a:ext cx="1200414" cy="1080984"/>
          </a:xfrm>
          <a:prstGeom prst="rect">
            <a:avLst/>
          </a:prstGeom>
        </p:spPr>
      </p:pic>
      <p:pic>
        <p:nvPicPr>
          <p:cNvPr id="21" name="Picture 20">
            <a:extLst>
              <a:ext uri="{FF2B5EF4-FFF2-40B4-BE49-F238E27FC236}">
                <a16:creationId xmlns:a16="http://schemas.microsoft.com/office/drawing/2014/main" id="{7ADCE71D-04E6-4303-AFD5-ED9F20FAF9D8}"/>
              </a:ext>
            </a:extLst>
          </p:cNvPr>
          <p:cNvPicPr>
            <a:picLocks noChangeAspect="1"/>
          </p:cNvPicPr>
          <p:nvPr/>
        </p:nvPicPr>
        <p:blipFill rotWithShape="1">
          <a:blip r:embed="rId9">
            <a:extLst>
              <a:ext uri="{28A0092B-C50C-407E-A947-70E740481C1C}">
                <a14:useLocalDpi xmlns:a14="http://schemas.microsoft.com/office/drawing/2010/main" val="0"/>
              </a:ext>
            </a:extLst>
          </a:blip>
          <a:srcRect t="18327" b="19225"/>
          <a:stretch/>
        </p:blipFill>
        <p:spPr>
          <a:xfrm>
            <a:off x="3790360" y="9424040"/>
            <a:ext cx="1713163" cy="579496"/>
          </a:xfrm>
          <a:prstGeom prst="rect">
            <a:avLst/>
          </a:prstGeom>
        </p:spPr>
      </p:pic>
      <p:sp>
        <p:nvSpPr>
          <p:cNvPr id="23" name="TextBox 22">
            <a:extLst>
              <a:ext uri="{FF2B5EF4-FFF2-40B4-BE49-F238E27FC236}">
                <a16:creationId xmlns:a16="http://schemas.microsoft.com/office/drawing/2014/main" id="{E70871ED-FE46-4F64-9DA7-B3201A75CBEF}"/>
              </a:ext>
            </a:extLst>
          </p:cNvPr>
          <p:cNvSpPr txBox="1"/>
          <p:nvPr/>
        </p:nvSpPr>
        <p:spPr>
          <a:xfrm>
            <a:off x="80141" y="9449538"/>
            <a:ext cx="3696990" cy="553998"/>
          </a:xfrm>
          <a:prstGeom prst="rect">
            <a:avLst/>
          </a:prstGeom>
          <a:noFill/>
        </p:spPr>
        <p:txBody>
          <a:bodyPr wrap="square" rtlCol="0">
            <a:spAutoFit/>
          </a:bodyPr>
          <a:lstStyle/>
          <a:p>
            <a:pPr algn="ctr"/>
            <a:r>
              <a:rPr lang="en-US" sz="1000" dirty="0"/>
              <a:t>To learn more about COVID-19, please visit the Centers for Disease Control and Prevention website at: </a:t>
            </a:r>
            <a:r>
              <a:rPr lang="en-US" sz="1000" dirty="0">
                <a:hlinkClick r:id="rId10"/>
              </a:rPr>
              <a:t>https://www.cdc.gov/coronavirus/2019-ncov/index.html</a:t>
            </a:r>
            <a:r>
              <a:rPr lang="en-US" sz="1000" dirty="0"/>
              <a:t> </a:t>
            </a:r>
          </a:p>
        </p:txBody>
      </p:sp>
      <p:pic>
        <p:nvPicPr>
          <p:cNvPr id="24" name="Picture 23" descr="A close up of a sign&#10;&#10;Description automatically generated">
            <a:extLst>
              <a:ext uri="{FF2B5EF4-FFF2-40B4-BE49-F238E27FC236}">
                <a16:creationId xmlns:a16="http://schemas.microsoft.com/office/drawing/2014/main" id="{6478B954-6910-4B9D-B362-90B1A0E23A12}"/>
              </a:ext>
            </a:extLst>
          </p:cNvPr>
          <p:cNvPicPr>
            <a:picLocks noChangeAspect="1"/>
          </p:cNvPicPr>
          <p:nvPr/>
        </p:nvPicPr>
        <p:blipFill>
          <a:blip r:embed="rId11"/>
          <a:stretch>
            <a:fillRect/>
          </a:stretch>
        </p:blipFill>
        <p:spPr>
          <a:xfrm>
            <a:off x="5767661" y="9479910"/>
            <a:ext cx="1814065" cy="493253"/>
          </a:xfrm>
          <a:prstGeom prst="rect">
            <a:avLst/>
          </a:prstGeom>
        </p:spPr>
      </p:pic>
    </p:spTree>
    <p:extLst>
      <p:ext uri="{BB962C8B-B14F-4D97-AF65-F5344CB8AC3E}">
        <p14:creationId xmlns:p14="http://schemas.microsoft.com/office/powerpoint/2010/main" val="3660862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366835AE-F63D-9A4A-882A-28E635A84C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90591" y="3967503"/>
            <a:ext cx="4831033" cy="3678174"/>
          </a:xfrm>
          <a:prstGeom prst="rect">
            <a:avLst/>
          </a:prstGeom>
        </p:spPr>
      </p:pic>
      <p:sp>
        <p:nvSpPr>
          <p:cNvPr id="16" name="Rectangle 15">
            <a:extLst>
              <a:ext uri="{FF2B5EF4-FFF2-40B4-BE49-F238E27FC236}">
                <a16:creationId xmlns:a16="http://schemas.microsoft.com/office/drawing/2014/main" id="{9F337E99-D63F-3E4E-84E0-B25954A0B903}"/>
              </a:ext>
            </a:extLst>
          </p:cNvPr>
          <p:cNvSpPr/>
          <p:nvPr/>
        </p:nvSpPr>
        <p:spPr>
          <a:xfrm>
            <a:off x="0" y="1"/>
            <a:ext cx="7772400" cy="1755252"/>
          </a:xfrm>
          <a:prstGeom prst="rect">
            <a:avLst/>
          </a:prstGeom>
          <a:solidFill>
            <a:srgbClr val="D73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73F09"/>
              </a:solidFill>
            </a:endParaRPr>
          </a:p>
        </p:txBody>
      </p:sp>
      <p:sp>
        <p:nvSpPr>
          <p:cNvPr id="15" name="TextBox 14">
            <a:extLst>
              <a:ext uri="{FF2B5EF4-FFF2-40B4-BE49-F238E27FC236}">
                <a16:creationId xmlns:a16="http://schemas.microsoft.com/office/drawing/2014/main" id="{354AA2D0-3FC7-A543-93AA-2429A383C193}"/>
              </a:ext>
            </a:extLst>
          </p:cNvPr>
          <p:cNvSpPr txBox="1"/>
          <p:nvPr/>
        </p:nvSpPr>
        <p:spPr>
          <a:xfrm>
            <a:off x="38821" y="291863"/>
            <a:ext cx="6570041" cy="1138773"/>
          </a:xfrm>
          <a:prstGeom prst="rect">
            <a:avLst/>
          </a:prstGeom>
          <a:noFill/>
        </p:spPr>
        <p:txBody>
          <a:bodyPr wrap="square" rtlCol="0">
            <a:spAutoFit/>
          </a:bodyPr>
          <a:lstStyle/>
          <a:p>
            <a:pPr algn="ctr"/>
            <a:r>
              <a:rPr lang="en-US" sz="3600" b="1" dirty="0">
                <a:solidFill>
                  <a:srgbClr val="FFB500"/>
                </a:solidFill>
              </a:rPr>
              <a:t>Moving in-the-midst of COVID-19</a:t>
            </a:r>
          </a:p>
          <a:p>
            <a:pPr algn="ctr"/>
            <a:r>
              <a:rPr lang="en-US" sz="3200" dirty="0">
                <a:solidFill>
                  <a:schemeClr val="bg1"/>
                </a:solidFill>
              </a:rPr>
              <a:t>Physical Activity for Mental Focus</a:t>
            </a:r>
          </a:p>
        </p:txBody>
      </p:sp>
      <p:sp>
        <p:nvSpPr>
          <p:cNvPr id="2" name="Rectangle 1">
            <a:extLst>
              <a:ext uri="{FF2B5EF4-FFF2-40B4-BE49-F238E27FC236}">
                <a16:creationId xmlns:a16="http://schemas.microsoft.com/office/drawing/2014/main" id="{FE5089A7-610A-2247-BC7B-84E53DB2E6DB}"/>
              </a:ext>
            </a:extLst>
          </p:cNvPr>
          <p:cNvSpPr/>
          <p:nvPr/>
        </p:nvSpPr>
        <p:spPr>
          <a:xfrm>
            <a:off x="36809" y="1653655"/>
            <a:ext cx="7735591" cy="1281052"/>
          </a:xfrm>
          <a:prstGeom prst="rect">
            <a:avLst/>
          </a:prstGeom>
          <a:noFill/>
          <a:ln w="19050">
            <a:solidFill>
              <a:srgbClr val="2A2E79"/>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a:solidFill>
                  <a:schemeClr val="tx1"/>
                </a:solidFill>
              </a:rPr>
              <a:t>Physical activity</a:t>
            </a:r>
            <a:r>
              <a:rPr lang="en-US" sz="3200" b="1" dirty="0">
                <a:solidFill>
                  <a:schemeClr val="tx1"/>
                </a:solidFill>
              </a:rPr>
              <a:t> improves focus </a:t>
            </a:r>
            <a:r>
              <a:rPr lang="en-US" sz="3200" dirty="0">
                <a:solidFill>
                  <a:schemeClr val="tx1"/>
                </a:solidFill>
              </a:rPr>
              <a:t>on (home)school tasks.</a:t>
            </a:r>
          </a:p>
        </p:txBody>
      </p:sp>
      <p:sp>
        <p:nvSpPr>
          <p:cNvPr id="5" name="Rounded Rectangle 4">
            <a:extLst>
              <a:ext uri="{FF2B5EF4-FFF2-40B4-BE49-F238E27FC236}">
                <a16:creationId xmlns:a16="http://schemas.microsoft.com/office/drawing/2014/main" id="{1D9507FB-C23B-FB48-96BC-5C0B8511D0AA}"/>
              </a:ext>
            </a:extLst>
          </p:cNvPr>
          <p:cNvSpPr/>
          <p:nvPr/>
        </p:nvSpPr>
        <p:spPr>
          <a:xfrm>
            <a:off x="151018" y="7766926"/>
            <a:ext cx="7470356" cy="1520600"/>
          </a:xfrm>
          <a:prstGeom prst="roundRect">
            <a:avLst/>
          </a:prstGeom>
          <a:solidFill>
            <a:srgbClr val="D73F09"/>
          </a:solidFill>
          <a:ln>
            <a:solidFill>
              <a:schemeClr val="tx1"/>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100" b="1" dirty="0">
                <a:solidFill>
                  <a:srgbClr val="FFB500"/>
                </a:solidFill>
              </a:rPr>
              <a:t>Youth ages 6-17 </a:t>
            </a:r>
            <a:r>
              <a:rPr lang="en-US" sz="2100" dirty="0">
                <a:solidFill>
                  <a:schemeClr val="bg1"/>
                </a:solidFill>
              </a:rPr>
              <a:t>should strive for </a:t>
            </a:r>
            <a:r>
              <a:rPr lang="en-US" sz="2100" u="sng" dirty="0">
                <a:solidFill>
                  <a:schemeClr val="bg1"/>
                </a:solidFill>
              </a:rPr>
              <a:t>&gt;</a:t>
            </a:r>
            <a:r>
              <a:rPr lang="en-US" sz="2100" dirty="0">
                <a:solidFill>
                  <a:schemeClr val="bg1"/>
                </a:solidFill>
              </a:rPr>
              <a:t> </a:t>
            </a:r>
            <a:r>
              <a:rPr lang="en-US" sz="2100" b="1" dirty="0">
                <a:solidFill>
                  <a:srgbClr val="FFB500"/>
                </a:solidFill>
              </a:rPr>
              <a:t>60 minutes/day </a:t>
            </a:r>
            <a:r>
              <a:rPr lang="en-US" sz="2100" dirty="0">
                <a:solidFill>
                  <a:schemeClr val="bg1"/>
                </a:solidFill>
              </a:rPr>
              <a:t>of moderate to vigorous physical activity. </a:t>
            </a:r>
            <a:r>
              <a:rPr lang="en-US" sz="2100" b="1" dirty="0">
                <a:solidFill>
                  <a:srgbClr val="FFB500"/>
                </a:solidFill>
              </a:rPr>
              <a:t>Do it all at once or break it up throughout the day. </a:t>
            </a:r>
            <a:r>
              <a:rPr lang="en-US" sz="2100" dirty="0">
                <a:solidFill>
                  <a:schemeClr val="bg1"/>
                </a:solidFill>
              </a:rPr>
              <a:t>Include muscle strengthening activities 2 times per week and  bone building activities 3 times per week!</a:t>
            </a:r>
          </a:p>
        </p:txBody>
      </p:sp>
      <p:sp>
        <p:nvSpPr>
          <p:cNvPr id="8" name="TextBox 7">
            <a:extLst>
              <a:ext uri="{FF2B5EF4-FFF2-40B4-BE49-F238E27FC236}">
                <a16:creationId xmlns:a16="http://schemas.microsoft.com/office/drawing/2014/main" id="{12B04115-0D6F-5948-AF3F-B9BFFFDFF214}"/>
              </a:ext>
            </a:extLst>
          </p:cNvPr>
          <p:cNvSpPr txBox="1"/>
          <p:nvPr/>
        </p:nvSpPr>
        <p:spPr>
          <a:xfrm>
            <a:off x="2712640" y="3851916"/>
            <a:ext cx="4808984" cy="3754874"/>
          </a:xfrm>
          <a:prstGeom prst="rect">
            <a:avLst/>
          </a:prstGeom>
          <a:noFill/>
        </p:spPr>
        <p:txBody>
          <a:bodyPr wrap="square" rtlCol="0">
            <a:spAutoFit/>
          </a:bodyPr>
          <a:lstStyle/>
          <a:p>
            <a:pPr algn="ctr"/>
            <a:r>
              <a:rPr lang="en-US" sz="2400" b="1" dirty="0">
                <a:solidFill>
                  <a:srgbClr val="D73F09"/>
                </a:solidFill>
              </a:rPr>
              <a:t>At-Home Activities</a:t>
            </a:r>
          </a:p>
          <a:p>
            <a:pPr algn="ctr"/>
            <a:r>
              <a:rPr lang="en-US" dirty="0">
                <a:solidFill>
                  <a:prstClr val="black"/>
                </a:solidFill>
              </a:rPr>
              <a:t>Take a break from your daily routine to fit in some moderate-to-vigorous physical activity!</a:t>
            </a:r>
            <a:endParaRPr lang="en-US" sz="1600" dirty="0"/>
          </a:p>
          <a:p>
            <a:pPr marL="342900" indent="-342900">
              <a:buFont typeface="Arial" panose="020B0604020202020204" pitchFamily="34" charset="0"/>
              <a:buChar char="•"/>
            </a:pPr>
            <a:r>
              <a:rPr lang="en-US" sz="1600" dirty="0"/>
              <a:t>Make an </a:t>
            </a:r>
            <a:r>
              <a:rPr lang="en-US" sz="1600" b="1" dirty="0">
                <a:solidFill>
                  <a:srgbClr val="D73F09"/>
                </a:solidFill>
              </a:rPr>
              <a:t>indoor obstacle course</a:t>
            </a:r>
            <a:endParaRPr lang="en-US" sz="1600" b="1" dirty="0"/>
          </a:p>
          <a:p>
            <a:pPr marL="342900" indent="-342900">
              <a:buFont typeface="Arial" panose="020B0604020202020204" pitchFamily="34" charset="0"/>
              <a:buChar char="•"/>
            </a:pPr>
            <a:r>
              <a:rPr lang="en-US" sz="1600" b="1" dirty="0">
                <a:solidFill>
                  <a:srgbClr val="D73F09"/>
                </a:solidFill>
              </a:rPr>
              <a:t>Ride</a:t>
            </a:r>
            <a:r>
              <a:rPr lang="en-US" sz="1600" dirty="0"/>
              <a:t> a bike, scooter, or skateboard around your neighborhood </a:t>
            </a:r>
            <a:r>
              <a:rPr lang="en-US" sz="1400" i="1" dirty="0"/>
              <a:t>(</a:t>
            </a:r>
            <a:r>
              <a:rPr lang="en-US" sz="1400" i="1" dirty="0">
                <a:solidFill>
                  <a:srgbClr val="D73F09"/>
                </a:solidFill>
              </a:rPr>
              <a:t>Practice social distancing and wear a protective face covering when interacting with others outside your home</a:t>
            </a:r>
            <a:r>
              <a:rPr lang="en-US" sz="1400" i="1" dirty="0"/>
              <a:t>)</a:t>
            </a:r>
            <a:endParaRPr lang="en-US" sz="1400" dirty="0"/>
          </a:p>
          <a:p>
            <a:pPr marL="342900" indent="-342900">
              <a:buFont typeface="Arial" panose="020B0604020202020204" pitchFamily="34" charset="0"/>
              <a:buChar char="•"/>
            </a:pPr>
            <a:r>
              <a:rPr lang="en-US" sz="1600" dirty="0"/>
              <a:t>Take a brain-break by </a:t>
            </a:r>
            <a:r>
              <a:rPr lang="en-US" sz="1600" b="1" dirty="0">
                <a:solidFill>
                  <a:srgbClr val="D73F09"/>
                </a:solidFill>
              </a:rPr>
              <a:t>watching an activity video </a:t>
            </a:r>
            <a:r>
              <a:rPr lang="en-US" sz="1600" dirty="0"/>
              <a:t>from Move to Learn</a:t>
            </a:r>
            <a:endParaRPr lang="en-US" sz="1600" b="1" dirty="0">
              <a:solidFill>
                <a:srgbClr val="D73F09"/>
              </a:solidFill>
            </a:endParaRPr>
          </a:p>
          <a:p>
            <a:pPr marL="342900" indent="-342900">
              <a:buFont typeface="Arial" panose="020B0604020202020204" pitchFamily="34" charset="0"/>
              <a:buChar char="•"/>
            </a:pPr>
            <a:endParaRPr lang="en-US" sz="1600" dirty="0"/>
          </a:p>
          <a:p>
            <a:endParaRPr lang="en-US" dirty="0"/>
          </a:p>
          <a:p>
            <a:endParaRPr lang="en-US" dirty="0"/>
          </a:p>
          <a:p>
            <a:endParaRPr lang="en-US" dirty="0"/>
          </a:p>
        </p:txBody>
      </p:sp>
      <p:sp>
        <p:nvSpPr>
          <p:cNvPr id="17" name="TextBox 16">
            <a:extLst>
              <a:ext uri="{FF2B5EF4-FFF2-40B4-BE49-F238E27FC236}">
                <a16:creationId xmlns:a16="http://schemas.microsoft.com/office/drawing/2014/main" id="{97443829-64EE-F240-BD02-E19A382863A1}"/>
              </a:ext>
            </a:extLst>
          </p:cNvPr>
          <p:cNvSpPr txBox="1"/>
          <p:nvPr/>
        </p:nvSpPr>
        <p:spPr>
          <a:xfrm>
            <a:off x="2712640" y="6582853"/>
            <a:ext cx="4808984" cy="1169551"/>
          </a:xfrm>
          <a:prstGeom prst="rect">
            <a:avLst/>
          </a:prstGeom>
          <a:noFill/>
        </p:spPr>
        <p:txBody>
          <a:bodyPr wrap="square" rtlCol="0">
            <a:spAutoFit/>
          </a:bodyPr>
          <a:lstStyle/>
          <a:p>
            <a:pPr algn="ctr"/>
            <a:r>
              <a:rPr lang="en-US" sz="2400" b="1" dirty="0">
                <a:solidFill>
                  <a:srgbClr val="D73F09"/>
                </a:solidFill>
              </a:rPr>
              <a:t>Physical Activity Resources</a:t>
            </a:r>
          </a:p>
          <a:p>
            <a:pPr marL="342900" indent="-342900">
              <a:buFont typeface="Arial" panose="020B0604020202020204" pitchFamily="34" charset="0"/>
              <a:buChar char="•"/>
            </a:pPr>
            <a:r>
              <a:rPr lang="en-US" sz="1600" dirty="0"/>
              <a:t>Move to Learn (</a:t>
            </a:r>
            <a:r>
              <a:rPr lang="en-US" sz="1600" dirty="0">
                <a:solidFill>
                  <a:srgbClr val="D73F09"/>
                </a:solidFill>
                <a:hlinkClick r:id="rId5">
                  <a:extLst>
                    <a:ext uri="{A12FA001-AC4F-418D-AE19-62706E023703}">
                      <ahyp:hlinkClr xmlns:ahyp="http://schemas.microsoft.com/office/drawing/2018/hyperlinkcolor" val="tx"/>
                    </a:ext>
                  </a:extLst>
                </a:hlinkClick>
              </a:rPr>
              <a:t>website</a:t>
            </a:r>
            <a:r>
              <a:rPr lang="en-US" sz="1600" dirty="0"/>
              <a:t>)</a:t>
            </a:r>
          </a:p>
          <a:p>
            <a:pPr marL="342900" indent="-342900">
              <a:buFont typeface="Arial" panose="020B0604020202020204" pitchFamily="34" charset="0"/>
              <a:buChar char="•"/>
            </a:pPr>
            <a:r>
              <a:rPr lang="en-US" sz="1600" dirty="0"/>
              <a:t>BE Physically Active 2Day videos (</a:t>
            </a:r>
            <a:r>
              <a:rPr lang="en-US" sz="1600" dirty="0">
                <a:solidFill>
                  <a:srgbClr val="D73F09"/>
                </a:solidFill>
                <a:hlinkClick r:id="rId6">
                  <a:extLst>
                    <a:ext uri="{A12FA001-AC4F-418D-AE19-62706E023703}">
                      <ahyp:hlinkClr xmlns:ahyp="http://schemas.microsoft.com/office/drawing/2018/hyperlinkcolor" val="tx"/>
                    </a:ext>
                  </a:extLst>
                </a:hlinkClick>
              </a:rPr>
              <a:t>website</a:t>
            </a:r>
            <a:r>
              <a:rPr lang="en-US" sz="1600" dirty="0"/>
              <a:t>)</a:t>
            </a:r>
          </a:p>
          <a:p>
            <a:pPr marL="342900" indent="-342900">
              <a:buFont typeface="Arial" panose="020B0604020202020204" pitchFamily="34" charset="0"/>
              <a:buChar char="•"/>
            </a:pPr>
            <a:endParaRPr lang="en-US" sz="1400" dirty="0"/>
          </a:p>
        </p:txBody>
      </p:sp>
      <p:cxnSp>
        <p:nvCxnSpPr>
          <p:cNvPr id="20" name="Straight Connector 19">
            <a:extLst>
              <a:ext uri="{FF2B5EF4-FFF2-40B4-BE49-F238E27FC236}">
                <a16:creationId xmlns:a16="http://schemas.microsoft.com/office/drawing/2014/main" id="{F0DE2EBA-4FAA-3E44-A46E-A78804CBFE44}"/>
              </a:ext>
            </a:extLst>
          </p:cNvPr>
          <p:cNvCxnSpPr>
            <a:cxnSpLocks/>
          </p:cNvCxnSpPr>
          <p:nvPr/>
        </p:nvCxnSpPr>
        <p:spPr>
          <a:xfrm flipV="1">
            <a:off x="145295" y="9377865"/>
            <a:ext cx="7481808"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7CD51E6-C898-9C41-A03D-463A6111BDC1}"/>
              </a:ext>
            </a:extLst>
          </p:cNvPr>
          <p:cNvSpPr txBox="1"/>
          <p:nvPr/>
        </p:nvSpPr>
        <p:spPr>
          <a:xfrm>
            <a:off x="168478" y="2771445"/>
            <a:ext cx="7435433" cy="892552"/>
          </a:xfrm>
          <a:prstGeom prst="rect">
            <a:avLst/>
          </a:prstGeom>
          <a:noFill/>
        </p:spPr>
        <p:txBody>
          <a:bodyPr wrap="square" rtlCol="0">
            <a:spAutoFit/>
          </a:bodyPr>
          <a:lstStyle/>
          <a:p>
            <a:pPr algn="ctr"/>
            <a:r>
              <a:rPr lang="en-US" dirty="0"/>
              <a:t>Acute and habitual moderate-to-vigorous physical activity can improve attention, memory, and academic performance for youth ages 5-13. </a:t>
            </a:r>
          </a:p>
          <a:p>
            <a:pPr algn="ctr"/>
            <a:r>
              <a:rPr lang="en-US" sz="1600" dirty="0">
                <a:solidFill>
                  <a:srgbClr val="D73F09"/>
                </a:solidFill>
                <a:hlinkClick r:id="rId7">
                  <a:extLst>
                    <a:ext uri="{A12FA001-AC4F-418D-AE19-62706E023703}">
                      <ahyp:hlinkClr xmlns:ahyp="http://schemas.microsoft.com/office/drawing/2018/hyperlinkcolor" val="tx"/>
                    </a:ext>
                  </a:extLst>
                </a:hlinkClick>
              </a:rPr>
              <a:t>https://health.gov/sites/default/files/2019-09/PAG_Advisory_Committee_Report.pdf</a:t>
            </a:r>
            <a:r>
              <a:rPr lang="en-US" sz="1600" dirty="0">
                <a:solidFill>
                  <a:srgbClr val="D73F09"/>
                </a:solidFill>
              </a:rPr>
              <a:t> </a:t>
            </a:r>
          </a:p>
        </p:txBody>
      </p:sp>
      <p:cxnSp>
        <p:nvCxnSpPr>
          <p:cNvPr id="13" name="Straight Connector 12">
            <a:extLst>
              <a:ext uri="{FF2B5EF4-FFF2-40B4-BE49-F238E27FC236}">
                <a16:creationId xmlns:a16="http://schemas.microsoft.com/office/drawing/2014/main" id="{C725C9AF-1B75-D247-83C7-89FB9BBCF98E}"/>
              </a:ext>
            </a:extLst>
          </p:cNvPr>
          <p:cNvCxnSpPr>
            <a:cxnSpLocks/>
          </p:cNvCxnSpPr>
          <p:nvPr/>
        </p:nvCxnSpPr>
        <p:spPr>
          <a:xfrm>
            <a:off x="248033" y="3737175"/>
            <a:ext cx="72735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8" name="Table 17">
            <a:extLst>
              <a:ext uri="{FF2B5EF4-FFF2-40B4-BE49-F238E27FC236}">
                <a16:creationId xmlns:a16="http://schemas.microsoft.com/office/drawing/2014/main" id="{B92D7615-99BA-9E48-B3DC-0B985CEE7C30}"/>
              </a:ext>
            </a:extLst>
          </p:cNvPr>
          <p:cNvGraphicFramePr>
            <a:graphicFrameLocks noGrp="1"/>
          </p:cNvGraphicFramePr>
          <p:nvPr>
            <p:extLst>
              <p:ext uri="{D42A27DB-BD31-4B8C-83A1-F6EECF244321}">
                <p14:modId xmlns:p14="http://schemas.microsoft.com/office/powerpoint/2010/main" val="1291185447"/>
              </p:ext>
            </p:extLst>
          </p:nvPr>
        </p:nvGraphicFramePr>
        <p:xfrm>
          <a:off x="281283" y="4159334"/>
          <a:ext cx="2290779" cy="3440645"/>
        </p:xfrm>
        <a:graphic>
          <a:graphicData uri="http://schemas.openxmlformats.org/drawingml/2006/table">
            <a:tbl>
              <a:tblPr firstRow="1" bandRow="1">
                <a:tableStyleId>{5C22544A-7EE6-4342-B048-85BDC9FD1C3A}</a:tableStyleId>
              </a:tblPr>
              <a:tblGrid>
                <a:gridCol w="2290779">
                  <a:extLst>
                    <a:ext uri="{9D8B030D-6E8A-4147-A177-3AD203B41FA5}">
                      <a16:colId xmlns:a16="http://schemas.microsoft.com/office/drawing/2014/main" val="3995368939"/>
                    </a:ext>
                  </a:extLst>
                </a:gridCol>
              </a:tblGrid>
              <a:tr h="523708">
                <a:tc>
                  <a:txBody>
                    <a:bodyPr/>
                    <a:lstStyle/>
                    <a:p>
                      <a:pPr algn="ctr"/>
                      <a:r>
                        <a:rPr lang="en-US" sz="1600" b="1" dirty="0">
                          <a:solidFill>
                            <a:schemeClr val="bg1"/>
                          </a:solidFill>
                        </a:rPr>
                        <a:t>Low Intensity</a:t>
                      </a:r>
                    </a:p>
                  </a:txBody>
                  <a:tcPr anchor="ctr">
                    <a:solidFill>
                      <a:srgbClr val="D73F09"/>
                    </a:solidFill>
                  </a:tcPr>
                </a:tc>
                <a:extLst>
                  <a:ext uri="{0D108BD9-81ED-4DB2-BD59-A6C34878D82A}">
                    <a16:rowId xmlns:a16="http://schemas.microsoft.com/office/drawing/2014/main" val="3794546016"/>
                  </a:ext>
                </a:extLst>
              </a:tr>
              <a:tr h="636423">
                <a:tc>
                  <a:txBody>
                    <a:bodyPr/>
                    <a:lstStyle/>
                    <a:p>
                      <a:pPr marL="0" marR="0" lvl="0" indent="0" algn="ctr" defTabSz="58293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Can easily talk and sing without breathing hard</a:t>
                      </a:r>
                    </a:p>
                  </a:txBody>
                  <a:tcPr anchor="ctr">
                    <a:solidFill>
                      <a:srgbClr val="FFB500"/>
                    </a:solidFill>
                  </a:tcPr>
                </a:tc>
                <a:extLst>
                  <a:ext uri="{0D108BD9-81ED-4DB2-BD59-A6C34878D82A}">
                    <a16:rowId xmlns:a16="http://schemas.microsoft.com/office/drawing/2014/main" val="3282206502"/>
                  </a:ext>
                </a:extLst>
              </a:tr>
              <a:tr h="503834">
                <a:tc>
                  <a:txBody>
                    <a:bodyPr/>
                    <a:lstStyle/>
                    <a:p>
                      <a:pPr marL="0" marR="0" lvl="0" indent="0" algn="ctr" defTabSz="58293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Moderate Intensity</a:t>
                      </a:r>
                    </a:p>
                  </a:txBody>
                  <a:tcPr anchor="ctr">
                    <a:solidFill>
                      <a:srgbClr val="D73F09"/>
                    </a:solidFill>
                  </a:tcPr>
                </a:tc>
                <a:extLst>
                  <a:ext uri="{0D108BD9-81ED-4DB2-BD59-A6C34878D82A}">
                    <a16:rowId xmlns:a16="http://schemas.microsoft.com/office/drawing/2014/main" val="604017299"/>
                  </a:ext>
                </a:extLst>
              </a:tr>
              <a:tr h="636423">
                <a:tc>
                  <a:txBody>
                    <a:bodyPr/>
                    <a:lstStyle/>
                    <a:p>
                      <a:pPr algn="ctr"/>
                      <a:r>
                        <a:rPr lang="en-US" sz="1400" b="1" dirty="0">
                          <a:solidFill>
                            <a:schemeClr val="tx1"/>
                          </a:solidFill>
                        </a:rPr>
                        <a:t>Can comfortably talk, but can’t sing</a:t>
                      </a:r>
                    </a:p>
                  </a:txBody>
                  <a:tcPr anchor="ctr">
                    <a:solidFill>
                      <a:srgbClr val="FFB500"/>
                    </a:solidFill>
                  </a:tcPr>
                </a:tc>
                <a:extLst>
                  <a:ext uri="{0D108BD9-81ED-4DB2-BD59-A6C34878D82A}">
                    <a16:rowId xmlns:a16="http://schemas.microsoft.com/office/drawing/2014/main" val="1604905428"/>
                  </a:ext>
                </a:extLst>
              </a:tr>
              <a:tr h="503834">
                <a:tc>
                  <a:txBody>
                    <a:bodyPr/>
                    <a:lstStyle/>
                    <a:p>
                      <a:pPr marL="0" marR="0" lvl="0" indent="0" algn="ctr" defTabSz="58293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Vigorous Intensity</a:t>
                      </a:r>
                    </a:p>
                  </a:txBody>
                  <a:tcPr anchor="ctr">
                    <a:solidFill>
                      <a:srgbClr val="D73F09"/>
                    </a:solidFill>
                  </a:tcPr>
                </a:tc>
                <a:extLst>
                  <a:ext uri="{0D108BD9-81ED-4DB2-BD59-A6C34878D82A}">
                    <a16:rowId xmlns:a16="http://schemas.microsoft.com/office/drawing/2014/main" val="1809929156"/>
                  </a:ext>
                </a:extLst>
              </a:tr>
              <a:tr h="636423">
                <a:tc>
                  <a:txBody>
                    <a:bodyPr/>
                    <a:lstStyle/>
                    <a:p>
                      <a:pPr marL="0" marR="0" lvl="0" indent="0" algn="ctr" defTabSz="58293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Can only say a few words before gasping for breath</a:t>
                      </a:r>
                    </a:p>
                  </a:txBody>
                  <a:tcPr anchor="ctr">
                    <a:solidFill>
                      <a:srgbClr val="FFB500"/>
                    </a:solidFill>
                  </a:tcPr>
                </a:tc>
                <a:extLst>
                  <a:ext uri="{0D108BD9-81ED-4DB2-BD59-A6C34878D82A}">
                    <a16:rowId xmlns:a16="http://schemas.microsoft.com/office/drawing/2014/main" val="2707258725"/>
                  </a:ext>
                </a:extLst>
              </a:tr>
            </a:tbl>
          </a:graphicData>
        </a:graphic>
      </p:graphicFrame>
      <p:sp>
        <p:nvSpPr>
          <p:cNvPr id="21" name="Rectangle 20">
            <a:extLst>
              <a:ext uri="{FF2B5EF4-FFF2-40B4-BE49-F238E27FC236}">
                <a16:creationId xmlns:a16="http://schemas.microsoft.com/office/drawing/2014/main" id="{E55C9F09-8B2C-8440-AF81-1E1747F7CE46}"/>
              </a:ext>
            </a:extLst>
          </p:cNvPr>
          <p:cNvSpPr/>
          <p:nvPr/>
        </p:nvSpPr>
        <p:spPr>
          <a:xfrm>
            <a:off x="212925" y="3739709"/>
            <a:ext cx="2400849" cy="46166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cap="none" spc="0" dirty="0">
                <a:ln/>
                <a:solidFill>
                  <a:srgbClr val="FFB500"/>
                </a:solidFill>
                <a:effectLst/>
              </a:rPr>
              <a:t>Exercise Intensity</a:t>
            </a:r>
          </a:p>
        </p:txBody>
      </p:sp>
      <p:pic>
        <p:nvPicPr>
          <p:cNvPr id="25" name="Picture 24">
            <a:extLst>
              <a:ext uri="{FF2B5EF4-FFF2-40B4-BE49-F238E27FC236}">
                <a16:creationId xmlns:a16="http://schemas.microsoft.com/office/drawing/2014/main" id="{595DFA32-902C-6E45-8209-B0D9790D17C7}"/>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bright="100000" contrast="-43000"/>
                    </a14:imgEffect>
                  </a14:imgLayer>
                </a14:imgProps>
              </a:ext>
            </a:extLst>
          </a:blip>
          <a:stretch>
            <a:fillRect/>
          </a:stretch>
        </p:blipFill>
        <p:spPr>
          <a:xfrm flipH="1">
            <a:off x="6564485" y="317790"/>
            <a:ext cx="1090285" cy="1075226"/>
          </a:xfrm>
          <a:prstGeom prst="rect">
            <a:avLst/>
          </a:prstGeom>
        </p:spPr>
      </p:pic>
      <p:pic>
        <p:nvPicPr>
          <p:cNvPr id="23" name="Picture 22">
            <a:extLst>
              <a:ext uri="{FF2B5EF4-FFF2-40B4-BE49-F238E27FC236}">
                <a16:creationId xmlns:a16="http://schemas.microsoft.com/office/drawing/2014/main" id="{EEDB493A-EDC9-4748-B428-2E1D9CD9A7C9}"/>
              </a:ext>
            </a:extLst>
          </p:cNvPr>
          <p:cNvPicPr>
            <a:picLocks noChangeAspect="1"/>
          </p:cNvPicPr>
          <p:nvPr/>
        </p:nvPicPr>
        <p:blipFill rotWithShape="1">
          <a:blip r:embed="rId10">
            <a:extLst>
              <a:ext uri="{28A0092B-C50C-407E-A947-70E740481C1C}">
                <a14:useLocalDpi xmlns:a14="http://schemas.microsoft.com/office/drawing/2010/main" val="0"/>
              </a:ext>
            </a:extLst>
          </a:blip>
          <a:srcRect t="18327" b="19225"/>
          <a:stretch/>
        </p:blipFill>
        <p:spPr>
          <a:xfrm>
            <a:off x="3812545" y="9424040"/>
            <a:ext cx="1713163" cy="579496"/>
          </a:xfrm>
          <a:prstGeom prst="rect">
            <a:avLst/>
          </a:prstGeom>
        </p:spPr>
      </p:pic>
      <p:sp>
        <p:nvSpPr>
          <p:cNvPr id="24" name="TextBox 23">
            <a:extLst>
              <a:ext uri="{FF2B5EF4-FFF2-40B4-BE49-F238E27FC236}">
                <a16:creationId xmlns:a16="http://schemas.microsoft.com/office/drawing/2014/main" id="{15BB0523-33A5-4F25-BC4F-51F62191C6B2}"/>
              </a:ext>
            </a:extLst>
          </p:cNvPr>
          <p:cNvSpPr txBox="1"/>
          <p:nvPr/>
        </p:nvSpPr>
        <p:spPr>
          <a:xfrm>
            <a:off x="102326" y="9449538"/>
            <a:ext cx="3696990" cy="553998"/>
          </a:xfrm>
          <a:prstGeom prst="rect">
            <a:avLst/>
          </a:prstGeom>
          <a:noFill/>
        </p:spPr>
        <p:txBody>
          <a:bodyPr wrap="square" rtlCol="0">
            <a:spAutoFit/>
          </a:bodyPr>
          <a:lstStyle/>
          <a:p>
            <a:pPr algn="ctr"/>
            <a:r>
              <a:rPr lang="en-US" sz="1000" dirty="0"/>
              <a:t>To learn more about COVID-19, please visit the Centers for Disease Control and Prevention website at: </a:t>
            </a:r>
            <a:r>
              <a:rPr lang="en-US" sz="1000" dirty="0">
                <a:hlinkClick r:id="rId11"/>
              </a:rPr>
              <a:t>https://www.cdc.gov/coronavirus/2019-ncov/index.html</a:t>
            </a:r>
            <a:r>
              <a:rPr lang="en-US" sz="1000" dirty="0"/>
              <a:t> </a:t>
            </a:r>
          </a:p>
        </p:txBody>
      </p:sp>
      <p:pic>
        <p:nvPicPr>
          <p:cNvPr id="26" name="Picture 25" descr="A close up of a sign&#10;&#10;Description automatically generated">
            <a:extLst>
              <a:ext uri="{FF2B5EF4-FFF2-40B4-BE49-F238E27FC236}">
                <a16:creationId xmlns:a16="http://schemas.microsoft.com/office/drawing/2014/main" id="{8BD6E050-C4B0-48BA-9E48-C01AC24BC66C}"/>
              </a:ext>
            </a:extLst>
          </p:cNvPr>
          <p:cNvPicPr>
            <a:picLocks noChangeAspect="1"/>
          </p:cNvPicPr>
          <p:nvPr/>
        </p:nvPicPr>
        <p:blipFill>
          <a:blip r:embed="rId12"/>
          <a:stretch>
            <a:fillRect/>
          </a:stretch>
        </p:blipFill>
        <p:spPr>
          <a:xfrm>
            <a:off x="5789846" y="9479910"/>
            <a:ext cx="1814065" cy="493253"/>
          </a:xfrm>
          <a:prstGeom prst="rect">
            <a:avLst/>
          </a:prstGeom>
        </p:spPr>
      </p:pic>
    </p:spTree>
    <p:extLst>
      <p:ext uri="{BB962C8B-B14F-4D97-AF65-F5344CB8AC3E}">
        <p14:creationId xmlns:p14="http://schemas.microsoft.com/office/powerpoint/2010/main" val="495620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Graphic 23">
            <a:extLst>
              <a:ext uri="{FF2B5EF4-FFF2-40B4-BE49-F238E27FC236}">
                <a16:creationId xmlns:a16="http://schemas.microsoft.com/office/drawing/2014/main" id="{023BB78A-67CA-014F-806D-E0D6E67F2B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33071" y="4150187"/>
            <a:ext cx="3790691" cy="3790691"/>
          </a:xfrm>
          <a:prstGeom prst="rect">
            <a:avLst/>
          </a:prstGeom>
        </p:spPr>
      </p:pic>
      <p:sp>
        <p:nvSpPr>
          <p:cNvPr id="16" name="Rectangle 15">
            <a:extLst>
              <a:ext uri="{FF2B5EF4-FFF2-40B4-BE49-F238E27FC236}">
                <a16:creationId xmlns:a16="http://schemas.microsoft.com/office/drawing/2014/main" id="{9F337E99-D63F-3E4E-84E0-B25954A0B903}"/>
              </a:ext>
            </a:extLst>
          </p:cNvPr>
          <p:cNvSpPr/>
          <p:nvPr/>
        </p:nvSpPr>
        <p:spPr>
          <a:xfrm>
            <a:off x="-1" y="2"/>
            <a:ext cx="7772401" cy="1739011"/>
          </a:xfrm>
          <a:prstGeom prst="rect">
            <a:avLst/>
          </a:prstGeom>
          <a:solidFill>
            <a:srgbClr val="C4D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859B"/>
              </a:solidFill>
            </a:endParaRPr>
          </a:p>
        </p:txBody>
      </p:sp>
      <p:sp>
        <p:nvSpPr>
          <p:cNvPr id="2" name="Rectangle 1">
            <a:extLst>
              <a:ext uri="{FF2B5EF4-FFF2-40B4-BE49-F238E27FC236}">
                <a16:creationId xmlns:a16="http://schemas.microsoft.com/office/drawing/2014/main" id="{FE5089A7-610A-2247-BC7B-84E53DB2E6DB}"/>
              </a:ext>
            </a:extLst>
          </p:cNvPr>
          <p:cNvSpPr/>
          <p:nvPr/>
        </p:nvSpPr>
        <p:spPr>
          <a:xfrm>
            <a:off x="431863" y="1682689"/>
            <a:ext cx="6867519" cy="1371099"/>
          </a:xfrm>
          <a:prstGeom prst="rect">
            <a:avLst/>
          </a:prstGeom>
          <a:noFill/>
          <a:ln w="19050">
            <a:solidFill>
              <a:srgbClr val="2A2E79"/>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a:solidFill>
                  <a:schemeClr val="tx1"/>
                </a:solidFill>
              </a:rPr>
              <a:t>Moderate physical activity </a:t>
            </a:r>
            <a:endParaRPr lang="en-US" sz="3200" b="1" i="1" dirty="0">
              <a:solidFill>
                <a:schemeClr val="tx1"/>
              </a:solidFill>
            </a:endParaRPr>
          </a:p>
          <a:p>
            <a:pPr algn="ctr"/>
            <a:r>
              <a:rPr lang="en-US" sz="3200" b="1" dirty="0">
                <a:solidFill>
                  <a:schemeClr val="tx1"/>
                </a:solidFill>
              </a:rPr>
              <a:t>reduces depression.</a:t>
            </a:r>
            <a:endParaRPr lang="en-US" sz="3200" dirty="0">
              <a:solidFill>
                <a:schemeClr val="tx1"/>
              </a:solidFill>
            </a:endParaRPr>
          </a:p>
        </p:txBody>
      </p:sp>
      <p:sp>
        <p:nvSpPr>
          <p:cNvPr id="5" name="Rounded Rectangle 4">
            <a:extLst>
              <a:ext uri="{FF2B5EF4-FFF2-40B4-BE49-F238E27FC236}">
                <a16:creationId xmlns:a16="http://schemas.microsoft.com/office/drawing/2014/main" id="{1D9507FB-C23B-FB48-96BC-5C0B8511D0AA}"/>
              </a:ext>
            </a:extLst>
          </p:cNvPr>
          <p:cNvSpPr/>
          <p:nvPr/>
        </p:nvSpPr>
        <p:spPr>
          <a:xfrm>
            <a:off x="151020" y="8030659"/>
            <a:ext cx="7470357" cy="1246285"/>
          </a:xfrm>
          <a:prstGeom prst="roundRect">
            <a:avLst/>
          </a:prstGeom>
          <a:solidFill>
            <a:srgbClr val="C4D6A4"/>
          </a:solidFill>
          <a:ln>
            <a:solidFill>
              <a:schemeClr val="tx1"/>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100" b="1" dirty="0">
                <a:solidFill>
                  <a:srgbClr val="003B5C"/>
                </a:solidFill>
              </a:rPr>
              <a:t>Adults</a:t>
            </a:r>
            <a:r>
              <a:rPr lang="en-US" sz="2100" b="1" dirty="0">
                <a:solidFill>
                  <a:schemeClr val="tx1"/>
                </a:solidFill>
              </a:rPr>
              <a:t> </a:t>
            </a:r>
            <a:r>
              <a:rPr lang="en-US" sz="2100" dirty="0">
                <a:solidFill>
                  <a:schemeClr val="tx1"/>
                </a:solidFill>
              </a:rPr>
              <a:t>should strive for </a:t>
            </a:r>
            <a:r>
              <a:rPr lang="en-US" sz="2100" u="sng" dirty="0">
                <a:solidFill>
                  <a:schemeClr val="tx1"/>
                </a:solidFill>
              </a:rPr>
              <a:t>at least</a:t>
            </a:r>
            <a:r>
              <a:rPr lang="en-US" sz="2100" dirty="0">
                <a:solidFill>
                  <a:schemeClr val="tx1"/>
                </a:solidFill>
              </a:rPr>
              <a:t> </a:t>
            </a:r>
            <a:r>
              <a:rPr lang="en-US" sz="2100" b="1" dirty="0">
                <a:solidFill>
                  <a:srgbClr val="003B5C"/>
                </a:solidFill>
              </a:rPr>
              <a:t>150 minutes </a:t>
            </a:r>
            <a:r>
              <a:rPr lang="en-US" sz="2100" dirty="0">
                <a:solidFill>
                  <a:schemeClr val="tx1"/>
                </a:solidFill>
              </a:rPr>
              <a:t>of moderate to vigorous physical activity per week for optimal health benefits, including </a:t>
            </a:r>
            <a:r>
              <a:rPr lang="en-US" sz="2100" b="1" dirty="0">
                <a:solidFill>
                  <a:srgbClr val="003B5C"/>
                </a:solidFill>
              </a:rPr>
              <a:t>2 days/week </a:t>
            </a:r>
            <a:r>
              <a:rPr lang="en-US" sz="2100" dirty="0">
                <a:solidFill>
                  <a:schemeClr val="tx1"/>
                </a:solidFill>
              </a:rPr>
              <a:t>of muscle strengthening activities!</a:t>
            </a:r>
          </a:p>
        </p:txBody>
      </p:sp>
      <p:sp>
        <p:nvSpPr>
          <p:cNvPr id="8" name="TextBox 7">
            <a:extLst>
              <a:ext uri="{FF2B5EF4-FFF2-40B4-BE49-F238E27FC236}">
                <a16:creationId xmlns:a16="http://schemas.microsoft.com/office/drawing/2014/main" id="{12B04115-0D6F-5948-AF3F-B9BFFFDFF214}"/>
              </a:ext>
            </a:extLst>
          </p:cNvPr>
          <p:cNvSpPr txBox="1"/>
          <p:nvPr/>
        </p:nvSpPr>
        <p:spPr>
          <a:xfrm>
            <a:off x="2646526" y="4173929"/>
            <a:ext cx="4717426" cy="2739211"/>
          </a:xfrm>
          <a:prstGeom prst="rect">
            <a:avLst/>
          </a:prstGeom>
          <a:noFill/>
        </p:spPr>
        <p:txBody>
          <a:bodyPr wrap="square" rtlCol="0">
            <a:spAutoFit/>
          </a:bodyPr>
          <a:lstStyle/>
          <a:p>
            <a:pPr algn="ctr"/>
            <a:r>
              <a:rPr lang="en-US" sz="2400" b="1" dirty="0">
                <a:solidFill>
                  <a:srgbClr val="003B5C"/>
                </a:solidFill>
              </a:rPr>
              <a:t>At-Home Activities</a:t>
            </a:r>
          </a:p>
          <a:p>
            <a:pPr algn="ctr"/>
            <a:r>
              <a:rPr lang="en-US" dirty="0">
                <a:solidFill>
                  <a:prstClr val="black"/>
                </a:solidFill>
              </a:rPr>
              <a:t>Take a break from your daily routine to fit in some moderate-to-vigorous physical activity!</a:t>
            </a:r>
          </a:p>
          <a:p>
            <a:pPr marL="342897" indent="-342897">
              <a:buFont typeface="Arial" panose="020B0604020202020204" pitchFamily="34" charset="0"/>
              <a:buChar char="•"/>
            </a:pPr>
            <a:r>
              <a:rPr lang="en-US" sz="1600" b="1" dirty="0">
                <a:solidFill>
                  <a:srgbClr val="003B5C"/>
                </a:solidFill>
              </a:rPr>
              <a:t>Dance</a:t>
            </a:r>
            <a:r>
              <a:rPr lang="en-US" sz="1600" dirty="0"/>
              <a:t> to your favorite songs</a:t>
            </a:r>
          </a:p>
          <a:p>
            <a:pPr marL="342897" indent="-342897">
              <a:buFont typeface="Arial" panose="020B0604020202020204" pitchFamily="34" charset="0"/>
              <a:buChar char="•"/>
            </a:pPr>
            <a:r>
              <a:rPr lang="en-US" sz="1600" dirty="0"/>
              <a:t>Follow along with one of the videos on the </a:t>
            </a:r>
            <a:r>
              <a:rPr lang="en-US" sz="1600" b="1" dirty="0">
                <a:solidFill>
                  <a:srgbClr val="003B5C"/>
                </a:solidFill>
              </a:rPr>
              <a:t>Sweaty</a:t>
            </a:r>
            <a:r>
              <a:rPr lang="en-US" sz="1600" b="1" dirty="0">
                <a:solidFill>
                  <a:srgbClr val="002060"/>
                </a:solidFill>
              </a:rPr>
              <a:t> </a:t>
            </a:r>
            <a:r>
              <a:rPr lang="en-US" sz="1600" b="1" dirty="0">
                <a:solidFill>
                  <a:srgbClr val="003B5C"/>
                </a:solidFill>
              </a:rPr>
              <a:t>Betty website </a:t>
            </a:r>
            <a:r>
              <a:rPr lang="en-US" sz="1600" dirty="0"/>
              <a:t>or try an audio-based workout on the </a:t>
            </a:r>
            <a:r>
              <a:rPr lang="en-US" sz="1600" b="1" dirty="0" err="1">
                <a:solidFill>
                  <a:srgbClr val="003B5C"/>
                </a:solidFill>
              </a:rPr>
              <a:t>Aaptiv</a:t>
            </a:r>
            <a:r>
              <a:rPr lang="en-US" sz="1600" dirty="0"/>
              <a:t> app</a:t>
            </a:r>
          </a:p>
          <a:p>
            <a:pPr marL="342897" indent="-342897">
              <a:buFont typeface="Arial" panose="020B0604020202020204" pitchFamily="34" charset="0"/>
              <a:buChar char="•"/>
            </a:pPr>
            <a:r>
              <a:rPr lang="en-US" sz="1600" dirty="0"/>
              <a:t>Take a </a:t>
            </a:r>
            <a:r>
              <a:rPr lang="en-US" sz="1600" b="1" dirty="0">
                <a:solidFill>
                  <a:srgbClr val="003B5C"/>
                </a:solidFill>
              </a:rPr>
              <a:t>walk/jog </a:t>
            </a:r>
            <a:r>
              <a:rPr lang="en-US" sz="1600" dirty="0"/>
              <a:t>around your neighborhood </a:t>
            </a:r>
            <a:r>
              <a:rPr lang="en-US" sz="1600" i="1" dirty="0">
                <a:solidFill>
                  <a:srgbClr val="003B5C"/>
                </a:solidFill>
              </a:rPr>
              <a:t>(</a:t>
            </a:r>
            <a:r>
              <a:rPr lang="en-US" sz="1401" i="1" dirty="0">
                <a:solidFill>
                  <a:srgbClr val="003B5C"/>
                </a:solidFill>
              </a:rPr>
              <a:t>Practice social distancing and wear a protective face covering when interacting with others outside your home</a:t>
            </a:r>
            <a:r>
              <a:rPr lang="en-US" sz="1600" i="1" dirty="0">
                <a:solidFill>
                  <a:srgbClr val="003B5C"/>
                </a:solidFill>
              </a:rPr>
              <a:t>)</a:t>
            </a:r>
            <a:endParaRPr lang="en-US" sz="1600" b="1" dirty="0">
              <a:solidFill>
                <a:srgbClr val="003B5C"/>
              </a:solidFill>
            </a:endParaRPr>
          </a:p>
        </p:txBody>
      </p:sp>
      <p:cxnSp>
        <p:nvCxnSpPr>
          <p:cNvPr id="20" name="Straight Connector 19">
            <a:extLst>
              <a:ext uri="{FF2B5EF4-FFF2-40B4-BE49-F238E27FC236}">
                <a16:creationId xmlns:a16="http://schemas.microsoft.com/office/drawing/2014/main" id="{F0DE2EBA-4FAA-3E44-A46E-A78804CBFE44}"/>
              </a:ext>
            </a:extLst>
          </p:cNvPr>
          <p:cNvCxnSpPr>
            <a:cxnSpLocks/>
          </p:cNvCxnSpPr>
          <p:nvPr/>
        </p:nvCxnSpPr>
        <p:spPr>
          <a:xfrm flipV="1">
            <a:off x="145297" y="9377868"/>
            <a:ext cx="7481808"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7CD51E6-C898-9C41-A03D-463A6111BDC1}"/>
              </a:ext>
            </a:extLst>
          </p:cNvPr>
          <p:cNvSpPr txBox="1"/>
          <p:nvPr/>
        </p:nvSpPr>
        <p:spPr>
          <a:xfrm>
            <a:off x="112715" y="2859154"/>
            <a:ext cx="7546964" cy="1123384"/>
          </a:xfrm>
          <a:prstGeom prst="rect">
            <a:avLst/>
          </a:prstGeom>
          <a:noFill/>
        </p:spPr>
        <p:txBody>
          <a:bodyPr wrap="square" rtlCol="0">
            <a:spAutoFit/>
          </a:bodyPr>
          <a:lstStyle/>
          <a:p>
            <a:pPr algn="ctr"/>
            <a:r>
              <a:rPr lang="en-US" sz="1700" dirty="0"/>
              <a:t>Adults who participate in steady-state moderate physical activity for 35 minutes on 4 days per week experience significantly reduced symptoms of depression. Improvements in mood also linger after cessation of activity! </a:t>
            </a:r>
          </a:p>
          <a:p>
            <a:pPr algn="ctr"/>
            <a:r>
              <a:rPr lang="en-US" sz="1600" dirty="0">
                <a:solidFill>
                  <a:srgbClr val="003B5C"/>
                </a:solidFill>
                <a:hlinkClick r:id="rId5">
                  <a:extLst>
                    <a:ext uri="{A12FA001-AC4F-418D-AE19-62706E023703}">
                      <ahyp:hlinkClr xmlns:ahyp="http://schemas.microsoft.com/office/drawing/2018/hyperlinkcolor" val="tx"/>
                    </a:ext>
                  </a:extLst>
                </a:hlinkClick>
              </a:rPr>
              <a:t>https://psycnet.apa.org/doiLanding?doi=10.1037%2Fhea0000836</a:t>
            </a:r>
            <a:r>
              <a:rPr lang="en-US" sz="1600" dirty="0">
                <a:solidFill>
                  <a:srgbClr val="003B5C"/>
                </a:solidFill>
              </a:rPr>
              <a:t> </a:t>
            </a:r>
          </a:p>
        </p:txBody>
      </p:sp>
      <p:cxnSp>
        <p:nvCxnSpPr>
          <p:cNvPr id="13" name="Straight Connector 12">
            <a:extLst>
              <a:ext uri="{FF2B5EF4-FFF2-40B4-BE49-F238E27FC236}">
                <a16:creationId xmlns:a16="http://schemas.microsoft.com/office/drawing/2014/main" id="{C725C9AF-1B75-D247-83C7-89FB9BBCF98E}"/>
              </a:ext>
            </a:extLst>
          </p:cNvPr>
          <p:cNvCxnSpPr/>
          <p:nvPr/>
        </p:nvCxnSpPr>
        <p:spPr>
          <a:xfrm>
            <a:off x="309698" y="3997927"/>
            <a:ext cx="70386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36AC745-4091-6944-BAD1-A9E1A4275C52}"/>
              </a:ext>
            </a:extLst>
          </p:cNvPr>
          <p:cNvSpPr txBox="1"/>
          <p:nvPr/>
        </p:nvSpPr>
        <p:spPr>
          <a:xfrm>
            <a:off x="151018" y="4433926"/>
            <a:ext cx="2704164" cy="461665"/>
          </a:xfrm>
          <a:prstGeom prst="rect">
            <a:avLst/>
          </a:prstGeom>
          <a:noFill/>
        </p:spPr>
        <p:txBody>
          <a:bodyPr wrap="square" rtlCol="0">
            <a:spAutoFit/>
          </a:bodyPr>
          <a:lstStyle/>
          <a:p>
            <a:r>
              <a:rPr lang="en-US" sz="2400" b="1" dirty="0">
                <a:solidFill>
                  <a:srgbClr val="003B5C"/>
                </a:solidFill>
                <a:effectLst>
                  <a:outerShdw blurRad="50800" dist="38100" dir="2700000" algn="tl" rotWithShape="0">
                    <a:prstClr val="black">
                      <a:alpha val="40000"/>
                    </a:prstClr>
                  </a:outerShdw>
                </a:effectLst>
              </a:rPr>
              <a:t>Exercise Intensity</a:t>
            </a:r>
          </a:p>
        </p:txBody>
      </p:sp>
      <p:graphicFrame>
        <p:nvGraphicFramePr>
          <p:cNvPr id="17" name="Table 16">
            <a:extLst>
              <a:ext uri="{FF2B5EF4-FFF2-40B4-BE49-F238E27FC236}">
                <a16:creationId xmlns:a16="http://schemas.microsoft.com/office/drawing/2014/main" id="{31A7319A-F14C-8F44-BB40-8A9D34DB7C6F}"/>
              </a:ext>
            </a:extLst>
          </p:cNvPr>
          <p:cNvGraphicFramePr>
            <a:graphicFrameLocks noGrp="1"/>
          </p:cNvGraphicFramePr>
          <p:nvPr/>
        </p:nvGraphicFramePr>
        <p:xfrm>
          <a:off x="217629" y="4472764"/>
          <a:ext cx="2290779" cy="3440646"/>
        </p:xfrm>
        <a:graphic>
          <a:graphicData uri="http://schemas.openxmlformats.org/drawingml/2006/table">
            <a:tbl>
              <a:tblPr firstRow="1" bandRow="1">
                <a:tableStyleId>{5C22544A-7EE6-4342-B048-85BDC9FD1C3A}</a:tableStyleId>
              </a:tblPr>
              <a:tblGrid>
                <a:gridCol w="2290779">
                  <a:extLst>
                    <a:ext uri="{9D8B030D-6E8A-4147-A177-3AD203B41FA5}">
                      <a16:colId xmlns:a16="http://schemas.microsoft.com/office/drawing/2014/main" val="3995368939"/>
                    </a:ext>
                  </a:extLst>
                </a:gridCol>
              </a:tblGrid>
              <a:tr h="523709">
                <a:tc>
                  <a:txBody>
                    <a:bodyPr/>
                    <a:lstStyle/>
                    <a:p>
                      <a:pPr algn="ctr"/>
                      <a:r>
                        <a:rPr lang="en-US" sz="1600" b="1" dirty="0">
                          <a:solidFill>
                            <a:schemeClr val="tx1"/>
                          </a:solidFill>
                        </a:rPr>
                        <a:t>Low Intensity</a:t>
                      </a:r>
                    </a:p>
                  </a:txBody>
                  <a:tcPr marL="91439" marR="91439" anchor="ctr">
                    <a:solidFill>
                      <a:srgbClr val="C4D6A4"/>
                    </a:solidFill>
                  </a:tcPr>
                </a:tc>
                <a:extLst>
                  <a:ext uri="{0D108BD9-81ED-4DB2-BD59-A6C34878D82A}">
                    <a16:rowId xmlns:a16="http://schemas.microsoft.com/office/drawing/2014/main" val="3794546016"/>
                  </a:ext>
                </a:extLst>
              </a:tr>
              <a:tr h="636423">
                <a:tc>
                  <a:txBody>
                    <a:bodyPr/>
                    <a:lstStyle/>
                    <a:p>
                      <a:pPr marL="0" marR="0" lvl="0" indent="0" algn="ctr" defTabSz="582930" rtl="0" eaLnBrk="1" fontAlgn="auto" latinLnBrk="0" hangingPunct="1">
                        <a:lnSpc>
                          <a:spcPct val="100000"/>
                        </a:lnSpc>
                        <a:spcBef>
                          <a:spcPts val="0"/>
                        </a:spcBef>
                        <a:spcAft>
                          <a:spcPts val="0"/>
                        </a:spcAft>
                        <a:buClrTx/>
                        <a:buSzTx/>
                        <a:buFontTx/>
                        <a:buNone/>
                        <a:tabLst/>
                        <a:defRPr/>
                      </a:pPr>
                      <a:r>
                        <a:rPr lang="en-US" sz="1500" b="1" dirty="0">
                          <a:solidFill>
                            <a:schemeClr val="bg1"/>
                          </a:solidFill>
                        </a:rPr>
                        <a:t>Can easily talk and sing without breathing hard</a:t>
                      </a:r>
                    </a:p>
                  </a:txBody>
                  <a:tcPr marL="91439" marR="91439" anchor="ctr">
                    <a:solidFill>
                      <a:srgbClr val="003B5C"/>
                    </a:solidFill>
                  </a:tcPr>
                </a:tc>
                <a:extLst>
                  <a:ext uri="{0D108BD9-81ED-4DB2-BD59-A6C34878D82A}">
                    <a16:rowId xmlns:a16="http://schemas.microsoft.com/office/drawing/2014/main" val="3282206502"/>
                  </a:ext>
                </a:extLst>
              </a:tr>
              <a:tr h="503834">
                <a:tc>
                  <a:txBody>
                    <a:bodyPr/>
                    <a:lstStyle/>
                    <a:p>
                      <a:pPr marL="0" marR="0" lvl="0" indent="0" algn="ctr" defTabSz="58293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Moderate Intensity</a:t>
                      </a:r>
                    </a:p>
                  </a:txBody>
                  <a:tcPr marL="91439" marR="91439" anchor="ctr">
                    <a:solidFill>
                      <a:srgbClr val="C4D6A4"/>
                    </a:solidFill>
                  </a:tcPr>
                </a:tc>
                <a:extLst>
                  <a:ext uri="{0D108BD9-81ED-4DB2-BD59-A6C34878D82A}">
                    <a16:rowId xmlns:a16="http://schemas.microsoft.com/office/drawing/2014/main" val="604017299"/>
                  </a:ext>
                </a:extLst>
              </a:tr>
              <a:tr h="636423">
                <a:tc>
                  <a:txBody>
                    <a:bodyPr/>
                    <a:lstStyle/>
                    <a:p>
                      <a:pPr algn="ctr"/>
                      <a:r>
                        <a:rPr lang="en-US" sz="1500" b="1" dirty="0">
                          <a:solidFill>
                            <a:schemeClr val="bg1"/>
                          </a:solidFill>
                        </a:rPr>
                        <a:t>Can comfortably talk, but can’t sing</a:t>
                      </a:r>
                    </a:p>
                  </a:txBody>
                  <a:tcPr marL="91439" marR="91439" anchor="ctr">
                    <a:solidFill>
                      <a:srgbClr val="003B5C"/>
                    </a:solidFill>
                  </a:tcPr>
                </a:tc>
                <a:extLst>
                  <a:ext uri="{0D108BD9-81ED-4DB2-BD59-A6C34878D82A}">
                    <a16:rowId xmlns:a16="http://schemas.microsoft.com/office/drawing/2014/main" val="1604905428"/>
                  </a:ext>
                </a:extLst>
              </a:tr>
              <a:tr h="503834">
                <a:tc>
                  <a:txBody>
                    <a:bodyPr/>
                    <a:lstStyle/>
                    <a:p>
                      <a:pPr marL="0" marR="0" lvl="0" indent="0" algn="ctr" defTabSz="58293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Vigorous Intensity</a:t>
                      </a:r>
                    </a:p>
                  </a:txBody>
                  <a:tcPr marL="91439" marR="91439" anchor="ctr">
                    <a:solidFill>
                      <a:srgbClr val="C4D6A4"/>
                    </a:solidFill>
                  </a:tcPr>
                </a:tc>
                <a:extLst>
                  <a:ext uri="{0D108BD9-81ED-4DB2-BD59-A6C34878D82A}">
                    <a16:rowId xmlns:a16="http://schemas.microsoft.com/office/drawing/2014/main" val="1809929156"/>
                  </a:ext>
                </a:extLst>
              </a:tr>
              <a:tr h="636423">
                <a:tc>
                  <a:txBody>
                    <a:bodyPr/>
                    <a:lstStyle/>
                    <a:p>
                      <a:pPr marL="0" marR="0" lvl="0" indent="0" algn="ctr" defTabSz="582930" rtl="0" eaLnBrk="1" fontAlgn="auto" latinLnBrk="0" hangingPunct="1">
                        <a:lnSpc>
                          <a:spcPct val="100000"/>
                        </a:lnSpc>
                        <a:spcBef>
                          <a:spcPts val="0"/>
                        </a:spcBef>
                        <a:spcAft>
                          <a:spcPts val="0"/>
                        </a:spcAft>
                        <a:buClrTx/>
                        <a:buSzTx/>
                        <a:buFontTx/>
                        <a:buNone/>
                        <a:tabLst/>
                        <a:defRPr/>
                      </a:pPr>
                      <a:r>
                        <a:rPr lang="en-US" sz="1500" b="1" dirty="0">
                          <a:solidFill>
                            <a:schemeClr val="bg1"/>
                          </a:solidFill>
                        </a:rPr>
                        <a:t>Can only say a few words before gasping for breath</a:t>
                      </a:r>
                    </a:p>
                  </a:txBody>
                  <a:tcPr marL="91439" marR="91439" anchor="ctr">
                    <a:solidFill>
                      <a:srgbClr val="003B5C"/>
                    </a:solidFill>
                  </a:tcPr>
                </a:tc>
                <a:extLst>
                  <a:ext uri="{0D108BD9-81ED-4DB2-BD59-A6C34878D82A}">
                    <a16:rowId xmlns:a16="http://schemas.microsoft.com/office/drawing/2014/main" val="2707258725"/>
                  </a:ext>
                </a:extLst>
              </a:tr>
            </a:tbl>
          </a:graphicData>
        </a:graphic>
      </p:graphicFrame>
      <p:sp>
        <p:nvSpPr>
          <p:cNvPr id="21" name="Rectangle 20">
            <a:extLst>
              <a:ext uri="{FF2B5EF4-FFF2-40B4-BE49-F238E27FC236}">
                <a16:creationId xmlns:a16="http://schemas.microsoft.com/office/drawing/2014/main" id="{8574775B-CF60-3C47-8A9A-FC6F8996AF08}"/>
              </a:ext>
            </a:extLst>
          </p:cNvPr>
          <p:cNvSpPr/>
          <p:nvPr/>
        </p:nvSpPr>
        <p:spPr>
          <a:xfrm>
            <a:off x="163483" y="4032502"/>
            <a:ext cx="2400848" cy="461665"/>
          </a:xfrm>
          <a:prstGeom prst="rect">
            <a:avLst/>
          </a:prstGeom>
          <a:noFill/>
        </p:spPr>
        <p:txBody>
          <a:bodyPr wrap="none" lIns="91439" tIns="45720" rIns="91439" bIns="45720">
            <a:spAutoFit/>
            <a:scene3d>
              <a:camera prst="orthographicFront"/>
              <a:lightRig rig="soft" dir="t">
                <a:rot lat="0" lon="0" rev="15600000"/>
              </a:lightRig>
            </a:scene3d>
            <a:sp3d extrusionH="57150" prstMaterial="softEdge">
              <a:bevelT w="25400" h="38100"/>
            </a:sp3d>
          </a:bodyPr>
          <a:lstStyle/>
          <a:p>
            <a:pPr algn="ctr"/>
            <a:r>
              <a:rPr lang="en-US" sz="2400" b="1" dirty="0">
                <a:ln/>
                <a:solidFill>
                  <a:srgbClr val="003B5C"/>
                </a:solidFill>
              </a:rPr>
              <a:t>Exercise Intensity</a:t>
            </a:r>
          </a:p>
        </p:txBody>
      </p:sp>
      <p:sp>
        <p:nvSpPr>
          <p:cNvPr id="3" name="TextBox 2">
            <a:extLst>
              <a:ext uri="{FF2B5EF4-FFF2-40B4-BE49-F238E27FC236}">
                <a16:creationId xmlns:a16="http://schemas.microsoft.com/office/drawing/2014/main" id="{F49C5D1F-5C4F-F14F-9C9A-3C3FE373E051}"/>
              </a:ext>
            </a:extLst>
          </p:cNvPr>
          <p:cNvSpPr txBox="1"/>
          <p:nvPr/>
        </p:nvSpPr>
        <p:spPr>
          <a:xfrm>
            <a:off x="2646527" y="6887389"/>
            <a:ext cx="4717425" cy="954107"/>
          </a:xfrm>
          <a:prstGeom prst="rect">
            <a:avLst/>
          </a:prstGeom>
          <a:noFill/>
        </p:spPr>
        <p:txBody>
          <a:bodyPr wrap="square" rtlCol="0">
            <a:spAutoFit/>
          </a:bodyPr>
          <a:lstStyle/>
          <a:p>
            <a:pPr lvl="0" algn="ctr"/>
            <a:r>
              <a:rPr lang="en-US" sz="2400" b="1" dirty="0">
                <a:solidFill>
                  <a:srgbClr val="003B5C"/>
                </a:solidFill>
              </a:rPr>
              <a:t>Physical Activity Resources</a:t>
            </a:r>
          </a:p>
          <a:p>
            <a:pPr marL="342897" indent="-342897">
              <a:buFont typeface="Arial" panose="020B0604020202020204" pitchFamily="34" charset="0"/>
              <a:buChar char="•"/>
            </a:pPr>
            <a:r>
              <a:rPr lang="en-US" sz="1600" dirty="0">
                <a:solidFill>
                  <a:prstClr val="black"/>
                </a:solidFill>
              </a:rPr>
              <a:t>Sweaty Betty (</a:t>
            </a:r>
            <a:r>
              <a:rPr lang="en-US" sz="1600" dirty="0">
                <a:solidFill>
                  <a:srgbClr val="003B5C"/>
                </a:solidFill>
                <a:hlinkClick r:id="rId6">
                  <a:extLst>
                    <a:ext uri="{A12FA001-AC4F-418D-AE19-62706E023703}">
                      <ahyp:hlinkClr xmlns:ahyp="http://schemas.microsoft.com/office/drawing/2018/hyperlinkcolor" val="tx"/>
                    </a:ext>
                  </a:extLst>
                </a:hlinkClick>
              </a:rPr>
              <a:t>website</a:t>
            </a:r>
            <a:r>
              <a:rPr lang="en-US" sz="1600" dirty="0">
                <a:solidFill>
                  <a:prstClr val="black"/>
                </a:solidFill>
              </a:rPr>
              <a:t>)</a:t>
            </a:r>
          </a:p>
          <a:p>
            <a:pPr marL="342897" indent="-342897">
              <a:buFont typeface="Arial" panose="020B0604020202020204" pitchFamily="34" charset="0"/>
              <a:buChar char="•"/>
            </a:pPr>
            <a:r>
              <a:rPr lang="en-US" sz="1600" dirty="0" err="1">
                <a:solidFill>
                  <a:prstClr val="black"/>
                </a:solidFill>
              </a:rPr>
              <a:t>Aaptiv</a:t>
            </a:r>
            <a:r>
              <a:rPr lang="en-US" sz="1600" dirty="0">
                <a:solidFill>
                  <a:prstClr val="black"/>
                </a:solidFill>
              </a:rPr>
              <a:t>: #1 Audio Fitness (</a:t>
            </a:r>
            <a:r>
              <a:rPr lang="en-US" sz="1600" dirty="0">
                <a:solidFill>
                  <a:srgbClr val="003B5C"/>
                </a:solidFill>
                <a:hlinkClick r:id="rId7">
                  <a:extLst>
                    <a:ext uri="{A12FA001-AC4F-418D-AE19-62706E023703}">
                      <ahyp:hlinkClr xmlns:ahyp="http://schemas.microsoft.com/office/drawing/2018/hyperlinkcolor" val="tx"/>
                    </a:ext>
                  </a:extLst>
                </a:hlinkClick>
              </a:rPr>
              <a:t>app</a:t>
            </a:r>
            <a:r>
              <a:rPr lang="en-US" sz="1600" dirty="0">
                <a:solidFill>
                  <a:prstClr val="black"/>
                </a:solidFill>
              </a:rPr>
              <a:t>)</a:t>
            </a:r>
          </a:p>
        </p:txBody>
      </p:sp>
      <p:sp>
        <p:nvSpPr>
          <p:cNvPr id="15" name="TextBox 14">
            <a:extLst>
              <a:ext uri="{FF2B5EF4-FFF2-40B4-BE49-F238E27FC236}">
                <a16:creationId xmlns:a16="http://schemas.microsoft.com/office/drawing/2014/main" id="{354AA2D0-3FC7-A543-93AA-2429A383C193}"/>
              </a:ext>
            </a:extLst>
          </p:cNvPr>
          <p:cNvSpPr txBox="1"/>
          <p:nvPr/>
        </p:nvSpPr>
        <p:spPr>
          <a:xfrm>
            <a:off x="-50676" y="310061"/>
            <a:ext cx="6867520" cy="1138645"/>
          </a:xfrm>
          <a:prstGeom prst="rect">
            <a:avLst/>
          </a:prstGeom>
          <a:noFill/>
        </p:spPr>
        <p:txBody>
          <a:bodyPr wrap="square" rtlCol="0">
            <a:spAutoFit/>
          </a:bodyPr>
          <a:lstStyle/>
          <a:p>
            <a:pPr algn="ctr"/>
            <a:r>
              <a:rPr lang="en-US" sz="3599" b="1" dirty="0">
                <a:solidFill>
                  <a:srgbClr val="003B5C"/>
                </a:solidFill>
              </a:rPr>
              <a:t>Moving in-the-midst of COVID-19</a:t>
            </a:r>
          </a:p>
          <a:p>
            <a:pPr algn="ctr"/>
            <a:r>
              <a:rPr lang="en-US" sz="3200" dirty="0">
                <a:solidFill>
                  <a:schemeClr val="bg1"/>
                </a:solidFill>
              </a:rPr>
              <a:t>Physical Activity For Depression</a:t>
            </a:r>
            <a:endParaRPr lang="en-US" sz="3200" dirty="0">
              <a:solidFill>
                <a:srgbClr val="003B5C"/>
              </a:solidFill>
            </a:endParaRPr>
          </a:p>
        </p:txBody>
      </p:sp>
      <p:pic>
        <p:nvPicPr>
          <p:cNvPr id="23" name="Picture 22">
            <a:extLst>
              <a:ext uri="{FF2B5EF4-FFF2-40B4-BE49-F238E27FC236}">
                <a16:creationId xmlns:a16="http://schemas.microsoft.com/office/drawing/2014/main" id="{883858C9-6AB9-2241-A7AA-2C4894F3CA71}"/>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bright="100000" contrast="-43000"/>
                    </a14:imgEffect>
                  </a14:imgLayer>
                </a14:imgProps>
              </a:ext>
            </a:extLst>
          </a:blip>
          <a:stretch>
            <a:fillRect/>
          </a:stretch>
        </p:blipFill>
        <p:spPr>
          <a:xfrm flipH="1">
            <a:off x="6564485" y="317790"/>
            <a:ext cx="1090285" cy="1075226"/>
          </a:xfrm>
          <a:prstGeom prst="rect">
            <a:avLst/>
          </a:prstGeom>
        </p:spPr>
      </p:pic>
      <p:pic>
        <p:nvPicPr>
          <p:cNvPr id="18" name="Picture 17">
            <a:extLst>
              <a:ext uri="{FF2B5EF4-FFF2-40B4-BE49-F238E27FC236}">
                <a16:creationId xmlns:a16="http://schemas.microsoft.com/office/drawing/2014/main" id="{6E4D61C0-7340-4177-9FD3-51F5C232E851}"/>
              </a:ext>
            </a:extLst>
          </p:cNvPr>
          <p:cNvPicPr>
            <a:picLocks noChangeAspect="1"/>
          </p:cNvPicPr>
          <p:nvPr/>
        </p:nvPicPr>
        <p:blipFill rotWithShape="1">
          <a:blip r:embed="rId10">
            <a:extLst>
              <a:ext uri="{28A0092B-C50C-407E-A947-70E740481C1C}">
                <a14:useLocalDpi xmlns:a14="http://schemas.microsoft.com/office/drawing/2010/main" val="0"/>
              </a:ext>
            </a:extLst>
          </a:blip>
          <a:srcRect t="18327" b="19225"/>
          <a:stretch/>
        </p:blipFill>
        <p:spPr>
          <a:xfrm>
            <a:off x="3796249" y="9424040"/>
            <a:ext cx="1713163" cy="579496"/>
          </a:xfrm>
          <a:prstGeom prst="rect">
            <a:avLst/>
          </a:prstGeom>
        </p:spPr>
      </p:pic>
      <p:sp>
        <p:nvSpPr>
          <p:cNvPr id="25" name="TextBox 24">
            <a:extLst>
              <a:ext uri="{FF2B5EF4-FFF2-40B4-BE49-F238E27FC236}">
                <a16:creationId xmlns:a16="http://schemas.microsoft.com/office/drawing/2014/main" id="{53222834-5D5C-4639-9DE6-A6209825E551}"/>
              </a:ext>
            </a:extLst>
          </p:cNvPr>
          <p:cNvSpPr txBox="1"/>
          <p:nvPr/>
        </p:nvSpPr>
        <p:spPr>
          <a:xfrm>
            <a:off x="86030" y="9449538"/>
            <a:ext cx="3696990" cy="553998"/>
          </a:xfrm>
          <a:prstGeom prst="rect">
            <a:avLst/>
          </a:prstGeom>
          <a:noFill/>
        </p:spPr>
        <p:txBody>
          <a:bodyPr wrap="square" rtlCol="0">
            <a:spAutoFit/>
          </a:bodyPr>
          <a:lstStyle/>
          <a:p>
            <a:pPr algn="ctr"/>
            <a:r>
              <a:rPr lang="en-US" sz="1000" dirty="0"/>
              <a:t>To learn more about COVID-19, please visit the Centers for Disease Control and Prevention website at: </a:t>
            </a:r>
            <a:r>
              <a:rPr lang="en-US" sz="1000" dirty="0">
                <a:hlinkClick r:id="rId11"/>
              </a:rPr>
              <a:t>https://www.cdc.gov/coronavirus/2019-ncov/index.html</a:t>
            </a:r>
            <a:r>
              <a:rPr lang="en-US" sz="1000" dirty="0"/>
              <a:t> </a:t>
            </a:r>
          </a:p>
        </p:txBody>
      </p:sp>
      <p:pic>
        <p:nvPicPr>
          <p:cNvPr id="26" name="Picture 25" descr="A close up of a sign&#10;&#10;Description automatically generated">
            <a:extLst>
              <a:ext uri="{FF2B5EF4-FFF2-40B4-BE49-F238E27FC236}">
                <a16:creationId xmlns:a16="http://schemas.microsoft.com/office/drawing/2014/main" id="{A863DF59-96FA-46B9-9983-611B51D0EFBD}"/>
              </a:ext>
            </a:extLst>
          </p:cNvPr>
          <p:cNvPicPr>
            <a:picLocks noChangeAspect="1"/>
          </p:cNvPicPr>
          <p:nvPr/>
        </p:nvPicPr>
        <p:blipFill>
          <a:blip r:embed="rId12"/>
          <a:stretch>
            <a:fillRect/>
          </a:stretch>
        </p:blipFill>
        <p:spPr>
          <a:xfrm>
            <a:off x="5773550" y="9479910"/>
            <a:ext cx="1814065" cy="493253"/>
          </a:xfrm>
          <a:prstGeom prst="rect">
            <a:avLst/>
          </a:prstGeom>
        </p:spPr>
      </p:pic>
    </p:spTree>
    <p:extLst>
      <p:ext uri="{BB962C8B-B14F-4D97-AF65-F5344CB8AC3E}">
        <p14:creationId xmlns:p14="http://schemas.microsoft.com/office/powerpoint/2010/main" val="2165392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A5B5245-E651-0544-AF77-1E12655C4CED}"/>
              </a:ext>
            </a:extLst>
          </p:cNvPr>
          <p:cNvPicPr>
            <a:picLocks noChangeAspect="1"/>
          </p:cNvPicPr>
          <p:nvPr/>
        </p:nvPicPr>
        <p:blipFill>
          <a:blip r:embed="rId2">
            <a:alphaModFix amt="13000"/>
            <a:duotone>
              <a:schemeClr val="accent4">
                <a:shade val="45000"/>
                <a:satMod val="135000"/>
              </a:schemeClr>
              <a:prstClr val="white"/>
            </a:duotone>
          </a:blip>
          <a:stretch>
            <a:fillRect/>
          </a:stretch>
        </p:blipFill>
        <p:spPr>
          <a:xfrm>
            <a:off x="2512462" y="4136413"/>
            <a:ext cx="5223730" cy="3630168"/>
          </a:xfrm>
          <a:prstGeom prst="rect">
            <a:avLst/>
          </a:prstGeom>
          <a:noFill/>
        </p:spPr>
      </p:pic>
      <p:sp>
        <p:nvSpPr>
          <p:cNvPr id="4" name="Rectangle 3">
            <a:extLst>
              <a:ext uri="{FF2B5EF4-FFF2-40B4-BE49-F238E27FC236}">
                <a16:creationId xmlns:a16="http://schemas.microsoft.com/office/drawing/2014/main" id="{8DEA2838-8884-BE4B-B1E1-9CA4065C6732}"/>
              </a:ext>
            </a:extLst>
          </p:cNvPr>
          <p:cNvSpPr/>
          <p:nvPr/>
        </p:nvSpPr>
        <p:spPr>
          <a:xfrm>
            <a:off x="-1" y="2"/>
            <a:ext cx="7772401" cy="1739011"/>
          </a:xfrm>
          <a:prstGeom prst="rect">
            <a:avLst/>
          </a:prstGeom>
          <a:solidFill>
            <a:srgbClr val="FBB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859B"/>
              </a:solidFill>
            </a:endParaRPr>
          </a:p>
        </p:txBody>
      </p:sp>
      <p:sp>
        <p:nvSpPr>
          <p:cNvPr id="6" name="TextBox 5">
            <a:extLst>
              <a:ext uri="{FF2B5EF4-FFF2-40B4-BE49-F238E27FC236}">
                <a16:creationId xmlns:a16="http://schemas.microsoft.com/office/drawing/2014/main" id="{0EF42BB3-0E9D-AC47-A0AF-7D296143C71E}"/>
              </a:ext>
            </a:extLst>
          </p:cNvPr>
          <p:cNvSpPr txBox="1"/>
          <p:nvPr/>
        </p:nvSpPr>
        <p:spPr>
          <a:xfrm>
            <a:off x="521491" y="1754999"/>
            <a:ext cx="6729413" cy="1354217"/>
          </a:xfrm>
          <a:prstGeom prst="rect">
            <a:avLst/>
          </a:prstGeom>
          <a:noFill/>
        </p:spPr>
        <p:txBody>
          <a:bodyPr wrap="square" rtlCol="0">
            <a:spAutoFit/>
          </a:bodyPr>
          <a:lstStyle/>
          <a:p>
            <a:pPr algn="ctr"/>
            <a:r>
              <a:rPr lang="en-US" sz="3200" i="1" dirty="0"/>
              <a:t>Moderate physical activity </a:t>
            </a:r>
            <a:endParaRPr lang="en-US" sz="3200" b="1" i="1" dirty="0"/>
          </a:p>
          <a:p>
            <a:pPr algn="ctr"/>
            <a:r>
              <a:rPr lang="en-US" sz="3200" b="1" dirty="0"/>
              <a:t>reduces feelings of hostility.</a:t>
            </a:r>
            <a:endParaRPr lang="en-US" sz="3200" dirty="0"/>
          </a:p>
          <a:p>
            <a:endParaRPr lang="en-US" b="1" dirty="0"/>
          </a:p>
        </p:txBody>
      </p:sp>
      <p:sp>
        <p:nvSpPr>
          <p:cNvPr id="7" name="TextBox 6">
            <a:extLst>
              <a:ext uri="{FF2B5EF4-FFF2-40B4-BE49-F238E27FC236}">
                <a16:creationId xmlns:a16="http://schemas.microsoft.com/office/drawing/2014/main" id="{0015AF0D-43D3-414E-9AFD-9A7FCA871D39}"/>
              </a:ext>
            </a:extLst>
          </p:cNvPr>
          <p:cNvSpPr txBox="1"/>
          <p:nvPr/>
        </p:nvSpPr>
        <p:spPr>
          <a:xfrm>
            <a:off x="131146" y="2811282"/>
            <a:ext cx="7510101" cy="1415772"/>
          </a:xfrm>
          <a:prstGeom prst="rect">
            <a:avLst/>
          </a:prstGeom>
          <a:noFill/>
        </p:spPr>
        <p:txBody>
          <a:bodyPr wrap="square" rtlCol="0">
            <a:spAutoFit/>
          </a:bodyPr>
          <a:lstStyle/>
          <a:p>
            <a:pPr algn="ctr"/>
            <a:r>
              <a:rPr lang="en-US" sz="1700" dirty="0"/>
              <a:t>Adults who participate in steady-state moderate physical activity for 35 minutes on 4 days per week experience significantly reduced feelings of hostility. Improvements in mood also linger after cessation of activity! </a:t>
            </a:r>
          </a:p>
          <a:p>
            <a:pPr algn="ctr"/>
            <a:r>
              <a:rPr lang="en-US" sz="1600" dirty="0">
                <a:solidFill>
                  <a:srgbClr val="168C8F"/>
                </a:solidFill>
                <a:hlinkClick r:id="rId3">
                  <a:extLst>
                    <a:ext uri="{A12FA001-AC4F-418D-AE19-62706E023703}">
                      <ahyp:hlinkClr xmlns:ahyp="http://schemas.microsoft.com/office/drawing/2018/hyperlinkcolor" val="tx"/>
                    </a:ext>
                  </a:extLst>
                </a:hlinkClick>
              </a:rPr>
              <a:t>https://psycnet.apa.org/doiLanding?doi=10.1037%2Fhea0000836</a:t>
            </a:r>
            <a:r>
              <a:rPr lang="en-US" sz="1600" dirty="0">
                <a:solidFill>
                  <a:srgbClr val="168C8F"/>
                </a:solidFill>
              </a:rPr>
              <a:t> </a:t>
            </a:r>
          </a:p>
          <a:p>
            <a:endParaRPr lang="en-US" dirty="0"/>
          </a:p>
        </p:txBody>
      </p:sp>
      <p:cxnSp>
        <p:nvCxnSpPr>
          <p:cNvPr id="8" name="Straight Connector 7">
            <a:extLst>
              <a:ext uri="{FF2B5EF4-FFF2-40B4-BE49-F238E27FC236}">
                <a16:creationId xmlns:a16="http://schemas.microsoft.com/office/drawing/2014/main" id="{893CD85B-558E-6F41-8E4C-B6BD63CC1F38}"/>
              </a:ext>
            </a:extLst>
          </p:cNvPr>
          <p:cNvCxnSpPr/>
          <p:nvPr/>
        </p:nvCxnSpPr>
        <p:spPr>
          <a:xfrm>
            <a:off x="366864" y="3986497"/>
            <a:ext cx="70386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9" name="Table 8">
            <a:extLst>
              <a:ext uri="{FF2B5EF4-FFF2-40B4-BE49-F238E27FC236}">
                <a16:creationId xmlns:a16="http://schemas.microsoft.com/office/drawing/2014/main" id="{B4DE95EF-1492-5143-BAB0-0788A58E178E}"/>
              </a:ext>
            </a:extLst>
          </p:cNvPr>
          <p:cNvGraphicFramePr>
            <a:graphicFrameLocks noGrp="1"/>
          </p:cNvGraphicFramePr>
          <p:nvPr>
            <p:extLst>
              <p:ext uri="{D42A27DB-BD31-4B8C-83A1-F6EECF244321}">
                <p14:modId xmlns:p14="http://schemas.microsoft.com/office/powerpoint/2010/main" val="700499328"/>
              </p:ext>
            </p:extLst>
          </p:nvPr>
        </p:nvGraphicFramePr>
        <p:xfrm>
          <a:off x="319393" y="4533883"/>
          <a:ext cx="2333624" cy="3318441"/>
        </p:xfrm>
        <a:graphic>
          <a:graphicData uri="http://schemas.openxmlformats.org/drawingml/2006/table">
            <a:tbl>
              <a:tblPr bandRow="1">
                <a:tableStyleId>{5C22544A-7EE6-4342-B048-85BDC9FD1C3A}</a:tableStyleId>
              </a:tblPr>
              <a:tblGrid>
                <a:gridCol w="2333624">
                  <a:extLst>
                    <a:ext uri="{9D8B030D-6E8A-4147-A177-3AD203B41FA5}">
                      <a16:colId xmlns:a16="http://schemas.microsoft.com/office/drawing/2014/main" val="3659540871"/>
                    </a:ext>
                  </a:extLst>
                </a:gridCol>
              </a:tblGrid>
              <a:tr h="526348">
                <a:tc>
                  <a:txBody>
                    <a:bodyPr/>
                    <a:lstStyle/>
                    <a:p>
                      <a:pPr algn="ctr"/>
                      <a:r>
                        <a:rPr lang="en-US" sz="1600" b="1" dirty="0"/>
                        <a:t>Low Intensity</a:t>
                      </a:r>
                    </a:p>
                  </a:txBody>
                  <a:tcPr anchor="ctr">
                    <a:solidFill>
                      <a:srgbClr val="FBB54C"/>
                    </a:solidFill>
                  </a:tcPr>
                </a:tc>
                <a:extLst>
                  <a:ext uri="{0D108BD9-81ED-4DB2-BD59-A6C34878D82A}">
                    <a16:rowId xmlns:a16="http://schemas.microsoft.com/office/drawing/2014/main" val="3558423197"/>
                  </a:ext>
                </a:extLst>
              </a:tr>
              <a:tr h="579799">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lang="en-US" sz="1500" b="1" dirty="0">
                          <a:solidFill>
                            <a:schemeClr val="bg1"/>
                          </a:solidFill>
                        </a:rPr>
                        <a:t>Can easily talk and sing without breathing hard</a:t>
                      </a:r>
                    </a:p>
                  </a:txBody>
                  <a:tcPr>
                    <a:solidFill>
                      <a:srgbClr val="168C8F"/>
                    </a:solidFill>
                  </a:tcPr>
                </a:tc>
                <a:extLst>
                  <a:ext uri="{0D108BD9-81ED-4DB2-BD59-A6C34878D82A}">
                    <a16:rowId xmlns:a16="http://schemas.microsoft.com/office/drawing/2014/main" val="186689354"/>
                  </a:ext>
                </a:extLst>
              </a:tr>
              <a:tr h="526348">
                <a:tc>
                  <a:txBody>
                    <a:bodyPr/>
                    <a:lstStyle/>
                    <a:p>
                      <a:pPr algn="ctr"/>
                      <a:r>
                        <a:rPr lang="en-US" sz="1600" b="1" dirty="0"/>
                        <a:t>Moderate Intensity</a:t>
                      </a:r>
                    </a:p>
                  </a:txBody>
                  <a:tcPr anchor="ctr">
                    <a:solidFill>
                      <a:srgbClr val="FBB54C"/>
                    </a:solidFill>
                  </a:tcPr>
                </a:tc>
                <a:extLst>
                  <a:ext uri="{0D108BD9-81ED-4DB2-BD59-A6C34878D82A}">
                    <a16:rowId xmlns:a16="http://schemas.microsoft.com/office/drawing/2014/main" val="2766292049"/>
                  </a:ext>
                </a:extLst>
              </a:tr>
              <a:tr h="579799">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lang="en-US" sz="1500" b="1" dirty="0">
                          <a:solidFill>
                            <a:schemeClr val="bg1"/>
                          </a:solidFill>
                        </a:rPr>
                        <a:t>Can comfortably talk, but can’t sing</a:t>
                      </a:r>
                    </a:p>
                  </a:txBody>
                  <a:tcPr>
                    <a:solidFill>
                      <a:srgbClr val="168C8F"/>
                    </a:solidFill>
                  </a:tcPr>
                </a:tc>
                <a:extLst>
                  <a:ext uri="{0D108BD9-81ED-4DB2-BD59-A6C34878D82A}">
                    <a16:rowId xmlns:a16="http://schemas.microsoft.com/office/drawing/2014/main" val="506846389"/>
                  </a:ext>
                </a:extLst>
              </a:tr>
              <a:tr h="526348">
                <a:tc>
                  <a:txBody>
                    <a:bodyPr/>
                    <a:lstStyle/>
                    <a:p>
                      <a:pPr algn="ctr"/>
                      <a:r>
                        <a:rPr lang="en-US" sz="1600" b="1" dirty="0"/>
                        <a:t>Vigorous Intensity</a:t>
                      </a:r>
                    </a:p>
                  </a:txBody>
                  <a:tcPr anchor="ctr">
                    <a:solidFill>
                      <a:srgbClr val="FBB54C"/>
                    </a:solidFill>
                  </a:tcPr>
                </a:tc>
                <a:extLst>
                  <a:ext uri="{0D108BD9-81ED-4DB2-BD59-A6C34878D82A}">
                    <a16:rowId xmlns:a16="http://schemas.microsoft.com/office/drawing/2014/main" val="509255762"/>
                  </a:ext>
                </a:extLst>
              </a:tr>
              <a:tr h="579799">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lang="en-US" sz="1500" b="1" dirty="0">
                          <a:solidFill>
                            <a:schemeClr val="bg1"/>
                          </a:solidFill>
                        </a:rPr>
                        <a:t>Can only say a few words before gasping for breath</a:t>
                      </a:r>
                    </a:p>
                  </a:txBody>
                  <a:tcPr>
                    <a:solidFill>
                      <a:srgbClr val="168C8F"/>
                    </a:solidFill>
                  </a:tcPr>
                </a:tc>
                <a:extLst>
                  <a:ext uri="{0D108BD9-81ED-4DB2-BD59-A6C34878D82A}">
                    <a16:rowId xmlns:a16="http://schemas.microsoft.com/office/drawing/2014/main" val="1177077256"/>
                  </a:ext>
                </a:extLst>
              </a:tr>
            </a:tbl>
          </a:graphicData>
        </a:graphic>
      </p:graphicFrame>
      <p:sp>
        <p:nvSpPr>
          <p:cNvPr id="10" name="TextBox 9">
            <a:extLst>
              <a:ext uri="{FF2B5EF4-FFF2-40B4-BE49-F238E27FC236}">
                <a16:creationId xmlns:a16="http://schemas.microsoft.com/office/drawing/2014/main" id="{EE6E7C54-B92F-AF42-9D4D-0978C347EEAC}"/>
              </a:ext>
            </a:extLst>
          </p:cNvPr>
          <p:cNvSpPr txBox="1"/>
          <p:nvPr/>
        </p:nvSpPr>
        <p:spPr>
          <a:xfrm>
            <a:off x="2747962" y="4084451"/>
            <a:ext cx="4790435" cy="2923877"/>
          </a:xfrm>
          <a:prstGeom prst="rect">
            <a:avLst/>
          </a:prstGeom>
          <a:noFill/>
        </p:spPr>
        <p:txBody>
          <a:bodyPr wrap="square" rtlCol="0">
            <a:spAutoFit/>
          </a:bodyPr>
          <a:lstStyle/>
          <a:p>
            <a:pPr algn="ctr"/>
            <a:r>
              <a:rPr lang="en-US" sz="2400" b="1" dirty="0">
                <a:solidFill>
                  <a:srgbClr val="168C8F"/>
                </a:solidFill>
              </a:rPr>
              <a:t>At-Home Activities</a:t>
            </a:r>
          </a:p>
          <a:p>
            <a:pPr algn="ctr"/>
            <a:r>
              <a:rPr lang="en-US" dirty="0">
                <a:solidFill>
                  <a:prstClr val="black"/>
                </a:solidFill>
              </a:rPr>
              <a:t>Take a break from your daily routine to fit in some moderate-to-vigorous physical activity!</a:t>
            </a:r>
          </a:p>
          <a:p>
            <a:pPr marL="285750" indent="-285750">
              <a:buFont typeface="Arial" panose="020B0604020202020204" pitchFamily="34" charset="0"/>
              <a:buChar char="•"/>
            </a:pPr>
            <a:r>
              <a:rPr lang="en-US" sz="1600" dirty="0">
                <a:solidFill>
                  <a:prstClr val="black"/>
                </a:solidFill>
              </a:rPr>
              <a:t>Go for a </a:t>
            </a:r>
            <a:r>
              <a:rPr lang="en-US" sz="1600" b="1" dirty="0">
                <a:solidFill>
                  <a:srgbClr val="168C8F"/>
                </a:solidFill>
              </a:rPr>
              <a:t>bike ride </a:t>
            </a:r>
            <a:r>
              <a:rPr lang="en-US" sz="1600" dirty="0">
                <a:solidFill>
                  <a:prstClr val="black"/>
                </a:solidFill>
              </a:rPr>
              <a:t>in your neighborhood          </a:t>
            </a:r>
            <a:r>
              <a:rPr lang="en-US" sz="1400" i="1" dirty="0">
                <a:solidFill>
                  <a:srgbClr val="168C8F"/>
                </a:solidFill>
              </a:rPr>
              <a:t>(Practice social distancing and wear a protective face covering when interacting with others outside your home)</a:t>
            </a:r>
            <a:endParaRPr lang="en-US" sz="1600" dirty="0">
              <a:solidFill>
                <a:srgbClr val="168C8F"/>
              </a:solidFill>
            </a:endParaRPr>
          </a:p>
          <a:p>
            <a:pPr marL="285750" indent="-285750">
              <a:buFont typeface="Arial" panose="020B0604020202020204" pitchFamily="34" charset="0"/>
              <a:buChar char="•"/>
            </a:pPr>
            <a:r>
              <a:rPr lang="en-US" sz="1600" dirty="0"/>
              <a:t>Download the </a:t>
            </a:r>
            <a:r>
              <a:rPr lang="en-US" sz="1600" b="1" dirty="0">
                <a:solidFill>
                  <a:srgbClr val="168C8F"/>
                </a:solidFill>
              </a:rPr>
              <a:t>Nike Training App </a:t>
            </a:r>
            <a:r>
              <a:rPr lang="en-US" sz="1600" dirty="0"/>
              <a:t>and chose a 5 to 60-minute workout to complete</a:t>
            </a:r>
          </a:p>
          <a:p>
            <a:pPr marL="285750" indent="-285750">
              <a:buFont typeface="Arial" panose="020B0604020202020204" pitchFamily="34" charset="0"/>
              <a:buChar char="•"/>
            </a:pPr>
            <a:r>
              <a:rPr lang="en-US" sz="1600" dirty="0">
                <a:solidFill>
                  <a:prstClr val="black"/>
                </a:solidFill>
              </a:rPr>
              <a:t>Try the </a:t>
            </a:r>
            <a:r>
              <a:rPr lang="en-US" sz="1600" b="1" dirty="0">
                <a:solidFill>
                  <a:srgbClr val="168C8F"/>
                </a:solidFill>
              </a:rPr>
              <a:t>9-minute strength workout </a:t>
            </a:r>
            <a:r>
              <a:rPr lang="en-US" sz="1600" dirty="0">
                <a:solidFill>
                  <a:prstClr val="black"/>
                </a:solidFill>
              </a:rPr>
              <a:t>listed below. Don’t worry if you’re new to strength training, they’ll teach you the movements!</a:t>
            </a:r>
          </a:p>
        </p:txBody>
      </p:sp>
      <p:sp>
        <p:nvSpPr>
          <p:cNvPr id="11" name="TextBox 10">
            <a:extLst>
              <a:ext uri="{FF2B5EF4-FFF2-40B4-BE49-F238E27FC236}">
                <a16:creationId xmlns:a16="http://schemas.microsoft.com/office/drawing/2014/main" id="{0BA03519-67C0-BD4E-99F8-7B21BF51ED7F}"/>
              </a:ext>
            </a:extLst>
          </p:cNvPr>
          <p:cNvSpPr txBox="1"/>
          <p:nvPr/>
        </p:nvSpPr>
        <p:spPr>
          <a:xfrm>
            <a:off x="2747962" y="6981442"/>
            <a:ext cx="4873415" cy="954107"/>
          </a:xfrm>
          <a:prstGeom prst="rect">
            <a:avLst/>
          </a:prstGeom>
          <a:noFill/>
        </p:spPr>
        <p:txBody>
          <a:bodyPr wrap="square" rtlCol="0">
            <a:spAutoFit/>
          </a:bodyPr>
          <a:lstStyle/>
          <a:p>
            <a:pPr algn="ctr"/>
            <a:r>
              <a:rPr lang="en-US" sz="2400" b="1" dirty="0">
                <a:solidFill>
                  <a:srgbClr val="168C8F"/>
                </a:solidFill>
              </a:rPr>
              <a:t>Physical Activity Resources</a:t>
            </a:r>
          </a:p>
          <a:p>
            <a:pPr marL="285750" indent="-285750">
              <a:buFont typeface="Arial" panose="020B0604020202020204" pitchFamily="34" charset="0"/>
              <a:buChar char="•"/>
            </a:pPr>
            <a:r>
              <a:rPr lang="en-US" sz="1600" dirty="0"/>
              <a:t>Nike Training Club (</a:t>
            </a:r>
            <a:r>
              <a:rPr lang="en-US" sz="1600" dirty="0">
                <a:solidFill>
                  <a:srgbClr val="168C8F"/>
                </a:solidFill>
                <a:hlinkClick r:id="rId4">
                  <a:extLst>
                    <a:ext uri="{A12FA001-AC4F-418D-AE19-62706E023703}">
                      <ahyp:hlinkClr xmlns:ahyp="http://schemas.microsoft.com/office/drawing/2018/hyperlinkcolor" val="tx"/>
                    </a:ext>
                  </a:extLst>
                </a:hlinkClick>
              </a:rPr>
              <a:t>app</a:t>
            </a:r>
            <a:r>
              <a:rPr lang="en-US" sz="1600" dirty="0"/>
              <a:t>)</a:t>
            </a:r>
          </a:p>
          <a:p>
            <a:pPr marL="285750" indent="-285750">
              <a:buFont typeface="Arial" panose="020B0604020202020204" pitchFamily="34" charset="0"/>
              <a:buChar char="•"/>
            </a:pPr>
            <a:r>
              <a:rPr lang="en-US" sz="1600" dirty="0"/>
              <a:t>New York Times 9-Minute Strength Workout (</a:t>
            </a:r>
            <a:r>
              <a:rPr lang="en-US" sz="1600" dirty="0">
                <a:solidFill>
                  <a:srgbClr val="168C8F"/>
                </a:solidFill>
                <a:hlinkClick r:id="rId5">
                  <a:extLst>
                    <a:ext uri="{A12FA001-AC4F-418D-AE19-62706E023703}">
                      <ahyp:hlinkClr xmlns:ahyp="http://schemas.microsoft.com/office/drawing/2018/hyperlinkcolor" val="tx"/>
                    </a:ext>
                  </a:extLst>
                </a:hlinkClick>
              </a:rPr>
              <a:t>article</a:t>
            </a:r>
            <a:r>
              <a:rPr lang="en-US" sz="1600" dirty="0"/>
              <a:t>)</a:t>
            </a:r>
          </a:p>
        </p:txBody>
      </p:sp>
      <p:sp>
        <p:nvSpPr>
          <p:cNvPr id="12" name="Rounded Rectangle 11">
            <a:extLst>
              <a:ext uri="{FF2B5EF4-FFF2-40B4-BE49-F238E27FC236}">
                <a16:creationId xmlns:a16="http://schemas.microsoft.com/office/drawing/2014/main" id="{A875D711-B858-6945-9638-B98A3AF1F214}"/>
              </a:ext>
            </a:extLst>
          </p:cNvPr>
          <p:cNvSpPr/>
          <p:nvPr/>
        </p:nvSpPr>
        <p:spPr>
          <a:xfrm>
            <a:off x="151020" y="8030659"/>
            <a:ext cx="7470357" cy="1246285"/>
          </a:xfrm>
          <a:prstGeom prst="roundRect">
            <a:avLst/>
          </a:prstGeom>
          <a:solidFill>
            <a:srgbClr val="FBB54C"/>
          </a:solidFill>
          <a:ln>
            <a:solidFill>
              <a:schemeClr val="tx1"/>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100" b="1" dirty="0">
                <a:solidFill>
                  <a:srgbClr val="168C8F"/>
                </a:solidFill>
              </a:rPr>
              <a:t>Adults</a:t>
            </a:r>
            <a:r>
              <a:rPr lang="en-US" sz="2100" b="1" dirty="0">
                <a:solidFill>
                  <a:schemeClr val="tx1"/>
                </a:solidFill>
              </a:rPr>
              <a:t> </a:t>
            </a:r>
            <a:r>
              <a:rPr lang="en-US" sz="2100" dirty="0">
                <a:solidFill>
                  <a:schemeClr val="tx1"/>
                </a:solidFill>
              </a:rPr>
              <a:t>should strive for </a:t>
            </a:r>
            <a:r>
              <a:rPr lang="en-US" sz="2100" u="sng" dirty="0">
                <a:solidFill>
                  <a:schemeClr val="tx1"/>
                </a:solidFill>
              </a:rPr>
              <a:t>at least</a:t>
            </a:r>
            <a:r>
              <a:rPr lang="en-US" sz="2100" dirty="0">
                <a:solidFill>
                  <a:schemeClr val="tx1"/>
                </a:solidFill>
              </a:rPr>
              <a:t> </a:t>
            </a:r>
            <a:r>
              <a:rPr lang="en-US" sz="2100" b="1" dirty="0">
                <a:solidFill>
                  <a:srgbClr val="168C8F"/>
                </a:solidFill>
              </a:rPr>
              <a:t>150 minutes </a:t>
            </a:r>
            <a:r>
              <a:rPr lang="en-US" sz="2100" dirty="0">
                <a:solidFill>
                  <a:schemeClr val="tx1"/>
                </a:solidFill>
              </a:rPr>
              <a:t>of moderate to vigorous physical activity per week for optimal health benefits, including </a:t>
            </a:r>
            <a:r>
              <a:rPr lang="en-US" sz="2100" b="1" dirty="0">
                <a:solidFill>
                  <a:srgbClr val="168C8F"/>
                </a:solidFill>
              </a:rPr>
              <a:t>2 days/week </a:t>
            </a:r>
            <a:r>
              <a:rPr lang="en-US" sz="2100" dirty="0">
                <a:solidFill>
                  <a:schemeClr val="tx1"/>
                </a:solidFill>
              </a:rPr>
              <a:t>of muscle strengthening activities!</a:t>
            </a:r>
          </a:p>
        </p:txBody>
      </p:sp>
      <p:cxnSp>
        <p:nvCxnSpPr>
          <p:cNvPr id="15" name="Straight Connector 14">
            <a:extLst>
              <a:ext uri="{FF2B5EF4-FFF2-40B4-BE49-F238E27FC236}">
                <a16:creationId xmlns:a16="http://schemas.microsoft.com/office/drawing/2014/main" id="{B72132CD-B922-2943-A9E3-F8334B2BDA8F}"/>
              </a:ext>
            </a:extLst>
          </p:cNvPr>
          <p:cNvCxnSpPr>
            <a:cxnSpLocks/>
          </p:cNvCxnSpPr>
          <p:nvPr/>
        </p:nvCxnSpPr>
        <p:spPr>
          <a:xfrm flipV="1">
            <a:off x="145297" y="9377868"/>
            <a:ext cx="7481808"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AF46CCC-2E0A-9F4C-A478-1B4CA1D9ADC3}"/>
              </a:ext>
            </a:extLst>
          </p:cNvPr>
          <p:cNvSpPr txBox="1"/>
          <p:nvPr/>
        </p:nvSpPr>
        <p:spPr>
          <a:xfrm>
            <a:off x="288912" y="4086225"/>
            <a:ext cx="2381097" cy="738664"/>
          </a:xfrm>
          <a:prstGeom prst="rect">
            <a:avLst/>
          </a:prstGeom>
          <a:noFill/>
          <a:scene3d>
            <a:camera prst="orthographicFront"/>
            <a:lightRig rig="threePt" dir="t"/>
          </a:scene3d>
          <a:sp3d>
            <a:bevelT w="25400" h="38100"/>
          </a:sp3d>
        </p:spPr>
        <p:txBody>
          <a:bodyPr wrap="square" rtlCol="0">
            <a:spAutoFit/>
          </a:bodyPr>
          <a:lstStyle/>
          <a:p>
            <a:pPr algn="ctr"/>
            <a:r>
              <a:rPr lang="en-US" sz="2400" b="1" dirty="0">
                <a:ln/>
                <a:solidFill>
                  <a:srgbClr val="168C8F"/>
                </a:solidFill>
              </a:rPr>
              <a:t>Exercise Intensity</a:t>
            </a:r>
          </a:p>
          <a:p>
            <a:pPr algn="ctr"/>
            <a:endParaRPr lang="en-US" dirty="0"/>
          </a:p>
        </p:txBody>
      </p:sp>
      <p:sp>
        <p:nvSpPr>
          <p:cNvPr id="5" name="TextBox 4">
            <a:extLst>
              <a:ext uri="{FF2B5EF4-FFF2-40B4-BE49-F238E27FC236}">
                <a16:creationId xmlns:a16="http://schemas.microsoft.com/office/drawing/2014/main" id="{E60947F6-65B9-CF45-B425-FC13D66C9D44}"/>
              </a:ext>
            </a:extLst>
          </p:cNvPr>
          <p:cNvSpPr txBox="1"/>
          <p:nvPr/>
        </p:nvSpPr>
        <p:spPr>
          <a:xfrm>
            <a:off x="-9773" y="302757"/>
            <a:ext cx="6753470" cy="1138773"/>
          </a:xfrm>
          <a:prstGeom prst="rect">
            <a:avLst/>
          </a:prstGeom>
          <a:noFill/>
        </p:spPr>
        <p:txBody>
          <a:bodyPr wrap="square" rtlCol="0">
            <a:spAutoFit/>
          </a:bodyPr>
          <a:lstStyle/>
          <a:p>
            <a:pPr algn="ctr"/>
            <a:r>
              <a:rPr lang="en-US" sz="3600" b="1" dirty="0">
                <a:solidFill>
                  <a:srgbClr val="168C8F"/>
                </a:solidFill>
              </a:rPr>
              <a:t>Moving in-the-midst of COVID-19</a:t>
            </a:r>
            <a:endParaRPr lang="en-US" sz="3600" b="1" dirty="0">
              <a:solidFill>
                <a:schemeClr val="bg1"/>
              </a:solidFill>
            </a:endParaRPr>
          </a:p>
          <a:p>
            <a:pPr algn="ctr"/>
            <a:r>
              <a:rPr lang="en-US" sz="3200" dirty="0">
                <a:solidFill>
                  <a:schemeClr val="bg1"/>
                </a:solidFill>
              </a:rPr>
              <a:t>Physical Activity for Managing Anger</a:t>
            </a:r>
          </a:p>
        </p:txBody>
      </p:sp>
      <p:pic>
        <p:nvPicPr>
          <p:cNvPr id="19" name="Picture 18">
            <a:extLst>
              <a:ext uri="{FF2B5EF4-FFF2-40B4-BE49-F238E27FC236}">
                <a16:creationId xmlns:a16="http://schemas.microsoft.com/office/drawing/2014/main" id="{EDA454D4-CA9F-AC44-A511-6F52AA8D406A}"/>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100000" contrast="-43000"/>
                    </a14:imgEffect>
                  </a14:imgLayer>
                </a14:imgProps>
              </a:ext>
            </a:extLst>
          </a:blip>
          <a:stretch>
            <a:fillRect/>
          </a:stretch>
        </p:blipFill>
        <p:spPr>
          <a:xfrm flipH="1">
            <a:off x="6564485" y="317790"/>
            <a:ext cx="1090285" cy="1075226"/>
          </a:xfrm>
          <a:prstGeom prst="rect">
            <a:avLst/>
          </a:prstGeom>
        </p:spPr>
      </p:pic>
      <p:pic>
        <p:nvPicPr>
          <p:cNvPr id="20" name="Picture 19">
            <a:extLst>
              <a:ext uri="{FF2B5EF4-FFF2-40B4-BE49-F238E27FC236}">
                <a16:creationId xmlns:a16="http://schemas.microsoft.com/office/drawing/2014/main" id="{E03CAB99-5E81-41D3-8451-E9EDE4337BBE}"/>
              </a:ext>
            </a:extLst>
          </p:cNvPr>
          <p:cNvPicPr>
            <a:picLocks noChangeAspect="1"/>
          </p:cNvPicPr>
          <p:nvPr/>
        </p:nvPicPr>
        <p:blipFill rotWithShape="1">
          <a:blip r:embed="rId8">
            <a:extLst>
              <a:ext uri="{28A0092B-C50C-407E-A947-70E740481C1C}">
                <a14:useLocalDpi xmlns:a14="http://schemas.microsoft.com/office/drawing/2010/main" val="0"/>
              </a:ext>
            </a:extLst>
          </a:blip>
          <a:srcRect t="18327" b="19225"/>
          <a:stretch/>
        </p:blipFill>
        <p:spPr>
          <a:xfrm>
            <a:off x="3830011" y="9424040"/>
            <a:ext cx="1713163" cy="579496"/>
          </a:xfrm>
          <a:prstGeom prst="rect">
            <a:avLst/>
          </a:prstGeom>
        </p:spPr>
      </p:pic>
      <p:sp>
        <p:nvSpPr>
          <p:cNvPr id="21" name="TextBox 20">
            <a:extLst>
              <a:ext uri="{FF2B5EF4-FFF2-40B4-BE49-F238E27FC236}">
                <a16:creationId xmlns:a16="http://schemas.microsoft.com/office/drawing/2014/main" id="{6A0E1089-7F84-493F-806C-DE9B33FEA170}"/>
              </a:ext>
            </a:extLst>
          </p:cNvPr>
          <p:cNvSpPr txBox="1"/>
          <p:nvPr/>
        </p:nvSpPr>
        <p:spPr>
          <a:xfrm>
            <a:off x="119792" y="9449538"/>
            <a:ext cx="3696990" cy="553998"/>
          </a:xfrm>
          <a:prstGeom prst="rect">
            <a:avLst/>
          </a:prstGeom>
          <a:noFill/>
        </p:spPr>
        <p:txBody>
          <a:bodyPr wrap="square" rtlCol="0">
            <a:spAutoFit/>
          </a:bodyPr>
          <a:lstStyle/>
          <a:p>
            <a:pPr algn="ctr"/>
            <a:r>
              <a:rPr lang="en-US" sz="1000" dirty="0"/>
              <a:t>To learn more about COVID-19, please visit the Centers for Disease Control and Prevention website at: </a:t>
            </a:r>
            <a:r>
              <a:rPr lang="en-US" sz="1000" dirty="0">
                <a:hlinkClick r:id="rId9"/>
              </a:rPr>
              <a:t>https://www.cdc.gov/coronavirus/2019-ncov/index.html</a:t>
            </a:r>
            <a:r>
              <a:rPr lang="en-US" sz="1000" dirty="0"/>
              <a:t> </a:t>
            </a:r>
          </a:p>
        </p:txBody>
      </p:sp>
      <p:pic>
        <p:nvPicPr>
          <p:cNvPr id="22" name="Picture 21" descr="A close up of a sign&#10;&#10;Description automatically generated">
            <a:extLst>
              <a:ext uri="{FF2B5EF4-FFF2-40B4-BE49-F238E27FC236}">
                <a16:creationId xmlns:a16="http://schemas.microsoft.com/office/drawing/2014/main" id="{76ADFE97-BA22-4AD4-BABA-526081273A6D}"/>
              </a:ext>
            </a:extLst>
          </p:cNvPr>
          <p:cNvPicPr>
            <a:picLocks noChangeAspect="1"/>
          </p:cNvPicPr>
          <p:nvPr/>
        </p:nvPicPr>
        <p:blipFill>
          <a:blip r:embed="rId10"/>
          <a:stretch>
            <a:fillRect/>
          </a:stretch>
        </p:blipFill>
        <p:spPr>
          <a:xfrm>
            <a:off x="5807312" y="9479910"/>
            <a:ext cx="1814065" cy="493253"/>
          </a:xfrm>
          <a:prstGeom prst="rect">
            <a:avLst/>
          </a:prstGeom>
        </p:spPr>
      </p:pic>
    </p:spTree>
    <p:extLst>
      <p:ext uri="{BB962C8B-B14F-4D97-AF65-F5344CB8AC3E}">
        <p14:creationId xmlns:p14="http://schemas.microsoft.com/office/powerpoint/2010/main" val="1495830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B0538E5-3D99-A844-B48B-39D9F14102E0}"/>
              </a:ext>
            </a:extLst>
          </p:cNvPr>
          <p:cNvPicPr>
            <a:picLocks noChangeAspect="1"/>
          </p:cNvPicPr>
          <p:nvPr/>
        </p:nvPicPr>
        <p:blipFill>
          <a:blip r:embed="rId3"/>
          <a:stretch>
            <a:fillRect/>
          </a:stretch>
        </p:blipFill>
        <p:spPr>
          <a:xfrm flipH="1">
            <a:off x="134322" y="6957473"/>
            <a:ext cx="919959" cy="1089300"/>
          </a:xfrm>
          <a:prstGeom prst="rect">
            <a:avLst/>
          </a:prstGeom>
        </p:spPr>
      </p:pic>
      <p:sp>
        <p:nvSpPr>
          <p:cNvPr id="16" name="Rectangle 15">
            <a:extLst>
              <a:ext uri="{FF2B5EF4-FFF2-40B4-BE49-F238E27FC236}">
                <a16:creationId xmlns:a16="http://schemas.microsoft.com/office/drawing/2014/main" id="{9F337E99-D63F-3E4E-84E0-B25954A0B903}"/>
              </a:ext>
            </a:extLst>
          </p:cNvPr>
          <p:cNvSpPr/>
          <p:nvPr/>
        </p:nvSpPr>
        <p:spPr>
          <a:xfrm>
            <a:off x="-6933" y="0"/>
            <a:ext cx="7772401" cy="1669392"/>
          </a:xfrm>
          <a:prstGeom prst="rect">
            <a:avLst/>
          </a:prstGeom>
          <a:solidFill>
            <a:srgbClr val="D38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354AA2D0-3FC7-A543-93AA-2429A383C193}"/>
              </a:ext>
            </a:extLst>
          </p:cNvPr>
          <p:cNvSpPr txBox="1"/>
          <p:nvPr/>
        </p:nvSpPr>
        <p:spPr>
          <a:xfrm>
            <a:off x="134322" y="285322"/>
            <a:ext cx="6539040" cy="1138645"/>
          </a:xfrm>
          <a:prstGeom prst="rect">
            <a:avLst/>
          </a:prstGeom>
          <a:noFill/>
        </p:spPr>
        <p:txBody>
          <a:bodyPr wrap="square" rtlCol="0">
            <a:spAutoFit/>
          </a:bodyPr>
          <a:lstStyle/>
          <a:p>
            <a:pPr algn="ctr"/>
            <a:r>
              <a:rPr lang="en-US" sz="3599" b="1" dirty="0">
                <a:solidFill>
                  <a:srgbClr val="003B5C"/>
                </a:solidFill>
              </a:rPr>
              <a:t>Moving in-the-midst of COVID-19</a:t>
            </a:r>
          </a:p>
          <a:p>
            <a:pPr algn="ctr"/>
            <a:r>
              <a:rPr lang="en-US" sz="3200" dirty="0">
                <a:solidFill>
                  <a:schemeClr val="bg1"/>
                </a:solidFill>
              </a:rPr>
              <a:t>Physical Activity to Combat Frailty</a:t>
            </a:r>
          </a:p>
        </p:txBody>
      </p:sp>
      <p:sp>
        <p:nvSpPr>
          <p:cNvPr id="2" name="Rectangle 1">
            <a:extLst>
              <a:ext uri="{FF2B5EF4-FFF2-40B4-BE49-F238E27FC236}">
                <a16:creationId xmlns:a16="http://schemas.microsoft.com/office/drawing/2014/main" id="{FE5089A7-610A-2247-BC7B-84E53DB2E6DB}"/>
              </a:ext>
            </a:extLst>
          </p:cNvPr>
          <p:cNvSpPr/>
          <p:nvPr/>
        </p:nvSpPr>
        <p:spPr>
          <a:xfrm>
            <a:off x="8308" y="1469767"/>
            <a:ext cx="5109141" cy="1484704"/>
          </a:xfrm>
          <a:prstGeom prst="rect">
            <a:avLst/>
          </a:prstGeom>
          <a:noFill/>
          <a:ln w="19050">
            <a:solidFill>
              <a:srgbClr val="2A2E79"/>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a:solidFill>
                  <a:schemeClr val="tx1"/>
                </a:solidFill>
              </a:rPr>
              <a:t>Muscle strengthening activities </a:t>
            </a:r>
            <a:r>
              <a:rPr lang="en-US" sz="3200" b="1" dirty="0">
                <a:solidFill>
                  <a:schemeClr val="tx1"/>
                </a:solidFill>
              </a:rPr>
              <a:t>combat frailty.</a:t>
            </a:r>
          </a:p>
        </p:txBody>
      </p:sp>
      <p:sp>
        <p:nvSpPr>
          <p:cNvPr id="5" name="Rounded Rectangle 4">
            <a:extLst>
              <a:ext uri="{FF2B5EF4-FFF2-40B4-BE49-F238E27FC236}">
                <a16:creationId xmlns:a16="http://schemas.microsoft.com/office/drawing/2014/main" id="{1D9507FB-C23B-FB48-96BC-5C0B8511D0AA}"/>
              </a:ext>
            </a:extLst>
          </p:cNvPr>
          <p:cNvSpPr/>
          <p:nvPr/>
        </p:nvSpPr>
        <p:spPr>
          <a:xfrm>
            <a:off x="151019" y="8208698"/>
            <a:ext cx="7470357" cy="1083486"/>
          </a:xfrm>
          <a:prstGeom prst="roundRect">
            <a:avLst/>
          </a:prstGeom>
          <a:solidFill>
            <a:srgbClr val="D3832B"/>
          </a:solidFill>
          <a:ln>
            <a:solidFill>
              <a:schemeClr val="tx1"/>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100" b="1" dirty="0">
                <a:solidFill>
                  <a:srgbClr val="003B5C"/>
                </a:solidFill>
              </a:rPr>
              <a:t>Adults</a:t>
            </a:r>
            <a:r>
              <a:rPr lang="en-US" sz="2100" b="1" dirty="0">
                <a:solidFill>
                  <a:schemeClr val="bg1"/>
                </a:solidFill>
              </a:rPr>
              <a:t> </a:t>
            </a:r>
            <a:r>
              <a:rPr lang="en-US" sz="2100" dirty="0">
                <a:solidFill>
                  <a:schemeClr val="bg1"/>
                </a:solidFill>
              </a:rPr>
              <a:t>should perform muscle strengthening activities at least </a:t>
            </a:r>
            <a:r>
              <a:rPr lang="en-US" sz="2100" b="1" dirty="0">
                <a:solidFill>
                  <a:srgbClr val="003B5C"/>
                </a:solidFill>
              </a:rPr>
              <a:t>2 days/week</a:t>
            </a:r>
            <a:r>
              <a:rPr lang="en-US" sz="2100" dirty="0">
                <a:solidFill>
                  <a:schemeClr val="bg1"/>
                </a:solidFill>
              </a:rPr>
              <a:t>, while </a:t>
            </a:r>
            <a:r>
              <a:rPr lang="en-US" sz="2100" b="1" dirty="0">
                <a:solidFill>
                  <a:srgbClr val="003B5C"/>
                </a:solidFill>
              </a:rPr>
              <a:t>children and adolescents </a:t>
            </a:r>
            <a:r>
              <a:rPr lang="en-US" sz="2100" dirty="0">
                <a:solidFill>
                  <a:schemeClr val="bg1"/>
                </a:solidFill>
              </a:rPr>
              <a:t>should do muscle strengthening activities</a:t>
            </a:r>
            <a:r>
              <a:rPr lang="en-US" sz="2100" i="1" dirty="0">
                <a:solidFill>
                  <a:schemeClr val="bg1"/>
                </a:solidFill>
              </a:rPr>
              <a:t> </a:t>
            </a:r>
            <a:r>
              <a:rPr lang="en-US" sz="2100" dirty="0">
                <a:solidFill>
                  <a:schemeClr val="bg1"/>
                </a:solidFill>
              </a:rPr>
              <a:t>at least </a:t>
            </a:r>
            <a:r>
              <a:rPr lang="en-US" sz="2100" b="1" dirty="0">
                <a:solidFill>
                  <a:srgbClr val="003B5C"/>
                </a:solidFill>
              </a:rPr>
              <a:t>3 days/week</a:t>
            </a:r>
            <a:r>
              <a:rPr lang="en-US" sz="2100" dirty="0">
                <a:solidFill>
                  <a:schemeClr val="bg1"/>
                </a:solidFill>
              </a:rPr>
              <a:t>!</a:t>
            </a:r>
          </a:p>
        </p:txBody>
      </p:sp>
      <p:sp>
        <p:nvSpPr>
          <p:cNvPr id="22" name="TextBox 21">
            <a:extLst>
              <a:ext uri="{FF2B5EF4-FFF2-40B4-BE49-F238E27FC236}">
                <a16:creationId xmlns:a16="http://schemas.microsoft.com/office/drawing/2014/main" id="{17CD51E6-C898-9C41-A03D-463A6111BDC1}"/>
              </a:ext>
            </a:extLst>
          </p:cNvPr>
          <p:cNvSpPr txBox="1"/>
          <p:nvPr/>
        </p:nvSpPr>
        <p:spPr>
          <a:xfrm>
            <a:off x="15240" y="2760223"/>
            <a:ext cx="5102209" cy="1015663"/>
          </a:xfrm>
          <a:prstGeom prst="rect">
            <a:avLst/>
          </a:prstGeom>
          <a:noFill/>
        </p:spPr>
        <p:txBody>
          <a:bodyPr wrap="square" rtlCol="0">
            <a:spAutoFit/>
          </a:bodyPr>
          <a:lstStyle/>
          <a:p>
            <a:pPr algn="ctr"/>
            <a:r>
              <a:rPr lang="en-US" sz="1600" dirty="0"/>
              <a:t>Strength training is one of the best ways to fight the weakness and frailty that can come with age, according to research at Tufts University.</a:t>
            </a:r>
          </a:p>
          <a:p>
            <a:pPr algn="ctr"/>
            <a:r>
              <a:rPr lang="en-US" sz="1200" dirty="0">
                <a:solidFill>
                  <a:srgbClr val="003B5C"/>
                </a:solidFill>
                <a:hlinkClick r:id="rId4">
                  <a:extLst>
                    <a:ext uri="{A12FA001-AC4F-418D-AE19-62706E023703}">
                      <ahyp:hlinkClr xmlns:ahyp="http://schemas.microsoft.com/office/drawing/2018/hyperlinkcolor" val="tx"/>
                    </a:ext>
                  </a:extLst>
                </a:hlinkClick>
              </a:rPr>
              <a:t>https://www.cdc.gov/physicalactivity/downloads/growing_stronger.pdf</a:t>
            </a:r>
            <a:r>
              <a:rPr lang="en-US" sz="1200" dirty="0">
                <a:solidFill>
                  <a:srgbClr val="003B5C"/>
                </a:solidFill>
              </a:rPr>
              <a:t> </a:t>
            </a:r>
          </a:p>
        </p:txBody>
      </p:sp>
      <p:cxnSp>
        <p:nvCxnSpPr>
          <p:cNvPr id="13" name="Straight Connector 12">
            <a:extLst>
              <a:ext uri="{FF2B5EF4-FFF2-40B4-BE49-F238E27FC236}">
                <a16:creationId xmlns:a16="http://schemas.microsoft.com/office/drawing/2014/main" id="{C725C9AF-1B75-D247-83C7-89FB9BBCF98E}"/>
              </a:ext>
            </a:extLst>
          </p:cNvPr>
          <p:cNvCxnSpPr>
            <a:cxnSpLocks/>
          </p:cNvCxnSpPr>
          <p:nvPr/>
        </p:nvCxnSpPr>
        <p:spPr>
          <a:xfrm>
            <a:off x="175276" y="3892549"/>
            <a:ext cx="47371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0A6F53D-D339-1247-A017-32214BDC7819}"/>
              </a:ext>
            </a:extLst>
          </p:cNvPr>
          <p:cNvSpPr txBox="1"/>
          <p:nvPr/>
        </p:nvSpPr>
        <p:spPr>
          <a:xfrm>
            <a:off x="1137791" y="3970553"/>
            <a:ext cx="3850432" cy="2816156"/>
          </a:xfrm>
          <a:prstGeom prst="rect">
            <a:avLst/>
          </a:prstGeom>
          <a:noFill/>
        </p:spPr>
        <p:txBody>
          <a:bodyPr wrap="square" rtlCol="0">
            <a:spAutoFit/>
          </a:bodyPr>
          <a:lstStyle/>
          <a:p>
            <a:pPr lvl="0" algn="ctr"/>
            <a:r>
              <a:rPr lang="en-US" sz="2400" b="1" dirty="0">
                <a:solidFill>
                  <a:srgbClr val="003B5C"/>
                </a:solidFill>
              </a:rPr>
              <a:t>At-Home Activities</a:t>
            </a:r>
          </a:p>
          <a:p>
            <a:pPr lvl="0" algn="ctr">
              <a:spcAft>
                <a:spcPts val="600"/>
              </a:spcAft>
            </a:pPr>
            <a:r>
              <a:rPr lang="en-US" dirty="0">
                <a:solidFill>
                  <a:prstClr val="black"/>
                </a:solidFill>
              </a:rPr>
              <a:t>Take a break from your daily routine to fit in some physical activity!</a:t>
            </a:r>
          </a:p>
          <a:p>
            <a:pPr marL="285750" lvl="0" indent="-285750">
              <a:buFont typeface="Arial" panose="020B0604020202020204" pitchFamily="34" charset="0"/>
              <a:buChar char="•"/>
            </a:pPr>
            <a:r>
              <a:rPr lang="en-US" sz="1600" dirty="0">
                <a:solidFill>
                  <a:prstClr val="black"/>
                </a:solidFill>
              </a:rPr>
              <a:t>Do some </a:t>
            </a:r>
            <a:r>
              <a:rPr lang="en-US" sz="1600" b="1" dirty="0">
                <a:solidFill>
                  <a:srgbClr val="003B5C"/>
                </a:solidFill>
              </a:rPr>
              <a:t>body weight squats</a:t>
            </a:r>
          </a:p>
          <a:p>
            <a:pPr marL="285750" indent="-285750">
              <a:buFont typeface="Arial" panose="020B0604020202020204" pitchFamily="34" charset="0"/>
              <a:buChar char="•"/>
            </a:pPr>
            <a:r>
              <a:rPr lang="en-US" sz="1600" dirty="0">
                <a:solidFill>
                  <a:prstClr val="black"/>
                </a:solidFill>
              </a:rPr>
              <a:t>Try </a:t>
            </a:r>
            <a:r>
              <a:rPr lang="en-US" sz="1600" b="1" dirty="0">
                <a:solidFill>
                  <a:srgbClr val="003B5C"/>
                </a:solidFill>
              </a:rPr>
              <a:t>marching</a:t>
            </a:r>
            <a:r>
              <a:rPr lang="en-US" sz="1600" dirty="0">
                <a:solidFill>
                  <a:prstClr val="black"/>
                </a:solidFill>
              </a:rPr>
              <a:t> and </a:t>
            </a:r>
            <a:r>
              <a:rPr lang="en-US" sz="1600" b="1" dirty="0">
                <a:solidFill>
                  <a:srgbClr val="003B5C"/>
                </a:solidFill>
              </a:rPr>
              <a:t>stomping</a:t>
            </a:r>
            <a:r>
              <a:rPr lang="en-US" sz="1600" dirty="0">
                <a:solidFill>
                  <a:prstClr val="black"/>
                </a:solidFill>
              </a:rPr>
              <a:t> to your favorite beat to build or maintain bone mineral density</a:t>
            </a:r>
          </a:p>
          <a:p>
            <a:pPr marL="285750" lvl="0" indent="-285750">
              <a:buFont typeface="Arial" panose="020B0604020202020204" pitchFamily="34" charset="0"/>
              <a:buChar char="•"/>
            </a:pPr>
            <a:r>
              <a:rPr lang="en-US" sz="1600" dirty="0">
                <a:solidFill>
                  <a:prstClr val="black"/>
                </a:solidFill>
              </a:rPr>
              <a:t>Do </a:t>
            </a:r>
            <a:r>
              <a:rPr lang="en-US" sz="1600" b="1" dirty="0">
                <a:solidFill>
                  <a:srgbClr val="003B5C"/>
                </a:solidFill>
              </a:rPr>
              <a:t>lunges</a:t>
            </a:r>
            <a:r>
              <a:rPr lang="en-US" sz="1600" dirty="0"/>
              <a:t>, either</a:t>
            </a:r>
            <a:r>
              <a:rPr lang="en-US" sz="1600" dirty="0">
                <a:solidFill>
                  <a:srgbClr val="003B5C"/>
                </a:solidFill>
              </a:rPr>
              <a:t> </a:t>
            </a:r>
            <a:r>
              <a:rPr lang="en-US" sz="1600" dirty="0">
                <a:solidFill>
                  <a:prstClr val="black"/>
                </a:solidFill>
              </a:rPr>
              <a:t>forwards, backwards, or side to side</a:t>
            </a:r>
          </a:p>
          <a:p>
            <a:pPr marL="285750" lvl="0" indent="-285750">
              <a:buFont typeface="Arial" panose="020B0604020202020204" pitchFamily="34" charset="0"/>
              <a:buChar char="•"/>
            </a:pPr>
            <a:r>
              <a:rPr lang="en-US" sz="1600" dirty="0"/>
              <a:t>Try a </a:t>
            </a:r>
            <a:r>
              <a:rPr lang="en-US" sz="1600" b="1" dirty="0">
                <a:solidFill>
                  <a:srgbClr val="003B5C"/>
                </a:solidFill>
              </a:rPr>
              <a:t>Better Bones and Balance®</a:t>
            </a:r>
            <a:r>
              <a:rPr lang="en-US" sz="1600" dirty="0">
                <a:solidFill>
                  <a:srgbClr val="003B5C"/>
                </a:solidFill>
              </a:rPr>
              <a:t> </a:t>
            </a:r>
            <a:r>
              <a:rPr lang="en-US" sz="1600" dirty="0"/>
              <a:t>class</a:t>
            </a:r>
          </a:p>
        </p:txBody>
      </p:sp>
      <p:sp>
        <p:nvSpPr>
          <p:cNvPr id="26" name="TextBox 25">
            <a:extLst>
              <a:ext uri="{FF2B5EF4-FFF2-40B4-BE49-F238E27FC236}">
                <a16:creationId xmlns:a16="http://schemas.microsoft.com/office/drawing/2014/main" id="{0552697E-4616-0C42-85F0-845CC8D8A4CE}"/>
              </a:ext>
            </a:extLst>
          </p:cNvPr>
          <p:cNvSpPr txBox="1"/>
          <p:nvPr/>
        </p:nvSpPr>
        <p:spPr>
          <a:xfrm>
            <a:off x="1137792" y="6860543"/>
            <a:ext cx="3979657" cy="1200329"/>
          </a:xfrm>
          <a:prstGeom prst="rect">
            <a:avLst/>
          </a:prstGeom>
          <a:noFill/>
        </p:spPr>
        <p:txBody>
          <a:bodyPr wrap="square" rtlCol="0">
            <a:spAutoFit/>
          </a:bodyPr>
          <a:lstStyle/>
          <a:p>
            <a:pPr algn="ctr"/>
            <a:r>
              <a:rPr lang="en-US" sz="2400" b="1" dirty="0">
                <a:solidFill>
                  <a:srgbClr val="003B5C"/>
                </a:solidFill>
              </a:rPr>
              <a:t>Physical Activity Resources</a:t>
            </a:r>
          </a:p>
          <a:p>
            <a:pPr marL="285750" indent="-285750">
              <a:buFont typeface="Arial" panose="020B0604020202020204" pitchFamily="34" charset="0"/>
              <a:buChar char="•"/>
            </a:pPr>
            <a:r>
              <a:rPr lang="en-US" sz="1600" dirty="0"/>
              <a:t>”Growing Stronger: Strength Training for Older Adults” (</a:t>
            </a:r>
            <a:r>
              <a:rPr lang="en-US" sz="1600" dirty="0">
                <a:solidFill>
                  <a:srgbClr val="003B5C"/>
                </a:solidFill>
                <a:hlinkClick r:id="rId4">
                  <a:extLst>
                    <a:ext uri="{A12FA001-AC4F-418D-AE19-62706E023703}">
                      <ahyp:hlinkClr xmlns:ahyp="http://schemas.microsoft.com/office/drawing/2018/hyperlinkcolor" val="tx"/>
                    </a:ext>
                  </a:extLst>
                </a:hlinkClick>
              </a:rPr>
              <a:t>pdf</a:t>
            </a:r>
            <a:r>
              <a:rPr lang="en-US" sz="1600" dirty="0"/>
              <a:t>)</a:t>
            </a:r>
          </a:p>
          <a:p>
            <a:pPr marL="285750" indent="-285750">
              <a:buFont typeface="Arial" panose="020B0604020202020204" pitchFamily="34" charset="0"/>
              <a:buChar char="•"/>
            </a:pPr>
            <a:r>
              <a:rPr lang="en-US" sz="1600" dirty="0"/>
              <a:t>Better Bones and Balance® class (</a:t>
            </a:r>
            <a:r>
              <a:rPr lang="en-US" sz="1600" dirty="0">
                <a:solidFill>
                  <a:srgbClr val="003B5C"/>
                </a:solidFill>
                <a:hlinkClick r:id="rId5">
                  <a:extLst>
                    <a:ext uri="{A12FA001-AC4F-418D-AE19-62706E023703}">
                      <ahyp:hlinkClr xmlns:ahyp="http://schemas.microsoft.com/office/drawing/2018/hyperlinkcolor" val="tx"/>
                    </a:ext>
                  </a:extLst>
                </a:hlinkClick>
              </a:rPr>
              <a:t>website</a:t>
            </a:r>
            <a:r>
              <a:rPr lang="en-US" sz="1600" dirty="0"/>
              <a:t>)</a:t>
            </a:r>
          </a:p>
        </p:txBody>
      </p:sp>
      <p:graphicFrame>
        <p:nvGraphicFramePr>
          <p:cNvPr id="17" name="Table 16">
            <a:extLst>
              <a:ext uri="{FF2B5EF4-FFF2-40B4-BE49-F238E27FC236}">
                <a16:creationId xmlns:a16="http://schemas.microsoft.com/office/drawing/2014/main" id="{6299E66C-D47E-1145-9578-870A5748514D}"/>
              </a:ext>
            </a:extLst>
          </p:cNvPr>
          <p:cNvGraphicFramePr>
            <a:graphicFrameLocks noGrp="1"/>
          </p:cNvGraphicFramePr>
          <p:nvPr/>
        </p:nvGraphicFramePr>
        <p:xfrm>
          <a:off x="5185720" y="1768880"/>
          <a:ext cx="2414635" cy="6339840"/>
        </p:xfrm>
        <a:graphic>
          <a:graphicData uri="http://schemas.openxmlformats.org/drawingml/2006/table">
            <a:tbl>
              <a:tblPr firstRow="1" bandRow="1">
                <a:tableStyleId>{5C22544A-7EE6-4342-B048-85BDC9FD1C3A}</a:tableStyleId>
              </a:tblPr>
              <a:tblGrid>
                <a:gridCol w="2414635">
                  <a:extLst>
                    <a:ext uri="{9D8B030D-6E8A-4147-A177-3AD203B41FA5}">
                      <a16:colId xmlns:a16="http://schemas.microsoft.com/office/drawing/2014/main" val="3995368939"/>
                    </a:ext>
                  </a:extLst>
                </a:gridCol>
              </a:tblGrid>
              <a:tr h="277357">
                <a:tc>
                  <a:txBody>
                    <a:bodyPr/>
                    <a:lstStyle/>
                    <a:p>
                      <a:pPr algn="ctr"/>
                      <a:r>
                        <a:rPr lang="en-US" sz="1600" b="1" dirty="0">
                          <a:solidFill>
                            <a:schemeClr val="bg1"/>
                          </a:solidFill>
                        </a:rPr>
                        <a:t>Physical Activity Readiness Questionnaire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D3832B"/>
                    </a:solidFill>
                  </a:tcPr>
                </a:tc>
                <a:extLst>
                  <a:ext uri="{0D108BD9-81ED-4DB2-BD59-A6C34878D82A}">
                    <a16:rowId xmlns:a16="http://schemas.microsoft.com/office/drawing/2014/main" val="3794546016"/>
                  </a:ext>
                </a:extLst>
              </a:tr>
              <a:tr h="2145865">
                <a:tc>
                  <a:txBody>
                    <a:bodyPr/>
                    <a:lstStyle/>
                    <a:p>
                      <a:pPr marL="228600" marR="0" lvl="0" indent="-228600" algn="l" defTabSz="582930" rtl="0" eaLnBrk="1" fontAlgn="auto" latinLnBrk="0" hangingPunct="1">
                        <a:lnSpc>
                          <a:spcPct val="100000"/>
                        </a:lnSpc>
                        <a:spcBef>
                          <a:spcPts val="0"/>
                        </a:spcBef>
                        <a:spcAft>
                          <a:spcPts val="0"/>
                        </a:spcAft>
                        <a:buClrTx/>
                        <a:buSzTx/>
                        <a:buFontTx/>
                        <a:buAutoNum type="arabicPeriod"/>
                        <a:tabLst/>
                        <a:defRPr/>
                      </a:pPr>
                      <a:r>
                        <a:rPr lang="en-US" sz="1200" b="1" dirty="0">
                          <a:solidFill>
                            <a:schemeClr val="bg1"/>
                          </a:solidFill>
                        </a:rPr>
                        <a:t>Has your doctor ever said that you have a heart condition OR high blood pressure?</a:t>
                      </a:r>
                    </a:p>
                    <a:p>
                      <a:pPr marL="228600" marR="0" lvl="0" indent="-228600" algn="l" defTabSz="582930" rtl="0" eaLnBrk="1" fontAlgn="auto" latinLnBrk="0" hangingPunct="1">
                        <a:lnSpc>
                          <a:spcPct val="100000"/>
                        </a:lnSpc>
                        <a:spcBef>
                          <a:spcPts val="0"/>
                        </a:spcBef>
                        <a:spcAft>
                          <a:spcPts val="0"/>
                        </a:spcAft>
                        <a:buClrTx/>
                        <a:buSzTx/>
                        <a:buFontTx/>
                        <a:buAutoNum type="arabicPeriod"/>
                        <a:tabLst/>
                        <a:defRPr/>
                      </a:pPr>
                      <a:r>
                        <a:rPr lang="en-US" sz="1200" b="1" dirty="0">
                          <a:solidFill>
                            <a:schemeClr val="bg1"/>
                          </a:solidFill>
                        </a:rPr>
                        <a:t>Do you feel pain in your chest when you do physical activity OR during daily activities of living?</a:t>
                      </a:r>
                    </a:p>
                    <a:p>
                      <a:pPr marL="228600" marR="0" lvl="0" indent="-228600" algn="l" defTabSz="582930" rtl="0" eaLnBrk="1" fontAlgn="auto" latinLnBrk="0" hangingPunct="1">
                        <a:lnSpc>
                          <a:spcPct val="100000"/>
                        </a:lnSpc>
                        <a:spcBef>
                          <a:spcPts val="0"/>
                        </a:spcBef>
                        <a:spcAft>
                          <a:spcPts val="0"/>
                        </a:spcAft>
                        <a:buClrTx/>
                        <a:buSzTx/>
                        <a:buFontTx/>
                        <a:buAutoNum type="arabicPeriod"/>
                        <a:tabLst/>
                        <a:defRPr/>
                      </a:pPr>
                      <a:r>
                        <a:rPr lang="en-US" sz="1200" b="1" dirty="0">
                          <a:solidFill>
                            <a:schemeClr val="bg1"/>
                          </a:solidFill>
                        </a:rPr>
                        <a:t>Do you lose balance because of dizziness OR have you lost consciousness in the last 12 months?</a:t>
                      </a:r>
                    </a:p>
                    <a:p>
                      <a:pPr marL="228600" marR="0" lvl="0" indent="-228600" algn="l" defTabSz="582930" rtl="0" eaLnBrk="1" fontAlgn="auto" latinLnBrk="0" hangingPunct="1">
                        <a:lnSpc>
                          <a:spcPct val="100000"/>
                        </a:lnSpc>
                        <a:spcBef>
                          <a:spcPts val="0"/>
                        </a:spcBef>
                        <a:spcAft>
                          <a:spcPts val="0"/>
                        </a:spcAft>
                        <a:buClrTx/>
                        <a:buSzTx/>
                        <a:buFontTx/>
                        <a:buAutoNum type="arabicPeriod"/>
                        <a:tabLst/>
                        <a:defRPr/>
                      </a:pPr>
                      <a:r>
                        <a:rPr lang="en-US" sz="1200" b="1" dirty="0">
                          <a:solidFill>
                            <a:schemeClr val="bg1"/>
                          </a:solidFill>
                        </a:rPr>
                        <a:t>Have you ever been diagnosed with a chronic medical condition?</a:t>
                      </a:r>
                    </a:p>
                    <a:p>
                      <a:pPr marL="228600" marR="0" lvl="0" indent="-228600" algn="l" defTabSz="582930" rtl="0" eaLnBrk="1" fontAlgn="auto" latinLnBrk="0" hangingPunct="1">
                        <a:lnSpc>
                          <a:spcPct val="100000"/>
                        </a:lnSpc>
                        <a:spcBef>
                          <a:spcPts val="0"/>
                        </a:spcBef>
                        <a:spcAft>
                          <a:spcPts val="0"/>
                        </a:spcAft>
                        <a:buClrTx/>
                        <a:buSzTx/>
                        <a:buFontTx/>
                        <a:buAutoNum type="arabicPeriod"/>
                        <a:tabLst/>
                        <a:defRPr/>
                      </a:pPr>
                      <a:r>
                        <a:rPr lang="en-US" sz="1200" b="1" dirty="0">
                          <a:solidFill>
                            <a:schemeClr val="bg1"/>
                          </a:solidFill>
                        </a:rPr>
                        <a:t>Are you currently taking medications for a chronic medical condition?</a:t>
                      </a:r>
                    </a:p>
                    <a:p>
                      <a:pPr marL="228600" marR="0" lvl="0" indent="-228600" algn="l" defTabSz="582930" rtl="0" eaLnBrk="1" fontAlgn="auto" latinLnBrk="0" hangingPunct="1">
                        <a:lnSpc>
                          <a:spcPct val="100000"/>
                        </a:lnSpc>
                        <a:spcBef>
                          <a:spcPts val="0"/>
                        </a:spcBef>
                        <a:spcAft>
                          <a:spcPts val="0"/>
                        </a:spcAft>
                        <a:buClrTx/>
                        <a:buSzTx/>
                        <a:buFontTx/>
                        <a:buAutoNum type="arabicPeriod"/>
                        <a:tabLst/>
                        <a:defRPr/>
                      </a:pPr>
                      <a:r>
                        <a:rPr lang="en-US" sz="1200" b="1" dirty="0">
                          <a:solidFill>
                            <a:schemeClr val="bg1"/>
                          </a:solidFill>
                        </a:rPr>
                        <a:t>Do you have a bone or joint problem that can worsen from a change in your physical activity?</a:t>
                      </a:r>
                    </a:p>
                    <a:p>
                      <a:pPr marL="228600" marR="0" lvl="0" indent="-228600" algn="l" defTabSz="582930" rtl="0" eaLnBrk="1" fontAlgn="auto" latinLnBrk="0" hangingPunct="1">
                        <a:lnSpc>
                          <a:spcPct val="100000"/>
                        </a:lnSpc>
                        <a:spcBef>
                          <a:spcPts val="0"/>
                        </a:spcBef>
                        <a:spcAft>
                          <a:spcPts val="0"/>
                        </a:spcAft>
                        <a:buClrTx/>
                        <a:buSzTx/>
                        <a:buFontTx/>
                        <a:buAutoNum type="arabicPeriod"/>
                        <a:tabLst/>
                        <a:defRPr/>
                      </a:pPr>
                      <a:r>
                        <a:rPr lang="en-US" sz="1200" b="1" dirty="0">
                          <a:solidFill>
                            <a:schemeClr val="bg1"/>
                          </a:solidFill>
                        </a:rPr>
                        <a:t>Do you know of any other reason you shouldn’t do physical activity?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003B5C"/>
                    </a:solidFill>
                  </a:tcPr>
                </a:tc>
                <a:extLst>
                  <a:ext uri="{0D108BD9-81ED-4DB2-BD59-A6C34878D82A}">
                    <a16:rowId xmlns:a16="http://schemas.microsoft.com/office/drawing/2014/main" val="3282206502"/>
                  </a:ext>
                </a:extLst>
              </a:tr>
              <a:tr h="306552">
                <a:tc>
                  <a:txBody>
                    <a:bodyPr/>
                    <a:lstStyle/>
                    <a:p>
                      <a:pPr marL="0" marR="0" lvl="0" indent="0" algn="ctr" defTabSz="58293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If you answered </a:t>
                      </a:r>
                      <a:r>
                        <a:rPr lang="en-US" sz="1200" b="1" dirty="0">
                          <a:solidFill>
                            <a:srgbClr val="003B5C"/>
                          </a:solidFill>
                        </a:rPr>
                        <a:t>YES</a:t>
                      </a:r>
                      <a:r>
                        <a:rPr lang="en-US" sz="1200" b="1" dirty="0">
                          <a:solidFill>
                            <a:schemeClr val="bg1"/>
                          </a:solidFill>
                        </a:rPr>
                        <a:t> to any of the questions, consult with a physician to get cleared for physical activity.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D3832B"/>
                    </a:solidFill>
                  </a:tcPr>
                </a:tc>
                <a:extLst>
                  <a:ext uri="{0D108BD9-81ED-4DB2-BD59-A6C34878D82A}">
                    <a16:rowId xmlns:a16="http://schemas.microsoft.com/office/drawing/2014/main" val="1936549730"/>
                  </a:ext>
                </a:extLst>
              </a:tr>
              <a:tr h="500566">
                <a:tc>
                  <a:txBody>
                    <a:bodyPr/>
                    <a:lstStyle/>
                    <a:p>
                      <a:pPr marL="0" marR="0" lvl="0" indent="0" algn="ctr" defTabSz="58293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If you answered </a:t>
                      </a:r>
                      <a:r>
                        <a:rPr lang="en-US" sz="1200" b="1" dirty="0">
                          <a:solidFill>
                            <a:srgbClr val="003B5C"/>
                          </a:solidFill>
                        </a:rPr>
                        <a:t>NO</a:t>
                      </a:r>
                      <a:r>
                        <a:rPr lang="en-US" sz="1200" b="1" dirty="0">
                          <a:solidFill>
                            <a:schemeClr val="bg1"/>
                          </a:solidFill>
                        </a:rPr>
                        <a:t> to all of the questions, you are cleared to gradually begin physical activity!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D3832B"/>
                    </a:solidFill>
                  </a:tcPr>
                </a:tc>
                <a:extLst>
                  <a:ext uri="{0D108BD9-81ED-4DB2-BD59-A6C34878D82A}">
                    <a16:rowId xmlns:a16="http://schemas.microsoft.com/office/drawing/2014/main" val="471384754"/>
                  </a:ext>
                </a:extLst>
              </a:tr>
            </a:tbl>
          </a:graphicData>
        </a:graphic>
      </p:graphicFrame>
      <p:pic>
        <p:nvPicPr>
          <p:cNvPr id="9" name="Picture 8" descr="A close up of a logo&#10;&#10;Description automatically generated">
            <a:extLst>
              <a:ext uri="{FF2B5EF4-FFF2-40B4-BE49-F238E27FC236}">
                <a16:creationId xmlns:a16="http://schemas.microsoft.com/office/drawing/2014/main" id="{B2B1FC56-F8AB-FA49-A8C5-69BE36EA982C}"/>
              </a:ext>
            </a:extLst>
          </p:cNvPr>
          <p:cNvPicPr>
            <a:picLocks noChangeAspect="1"/>
          </p:cNvPicPr>
          <p:nvPr/>
        </p:nvPicPr>
        <p:blipFill>
          <a:blip r:embed="rId6"/>
          <a:stretch>
            <a:fillRect/>
          </a:stretch>
        </p:blipFill>
        <p:spPr>
          <a:xfrm>
            <a:off x="258072" y="4042582"/>
            <a:ext cx="817052" cy="1262717"/>
          </a:xfrm>
          <a:prstGeom prst="rect">
            <a:avLst/>
          </a:prstGeom>
        </p:spPr>
      </p:pic>
      <p:pic>
        <p:nvPicPr>
          <p:cNvPr id="11" name="Picture 10">
            <a:extLst>
              <a:ext uri="{FF2B5EF4-FFF2-40B4-BE49-F238E27FC236}">
                <a16:creationId xmlns:a16="http://schemas.microsoft.com/office/drawing/2014/main" id="{8906EEEB-3A60-F04E-800D-E584A143873E}"/>
              </a:ext>
            </a:extLst>
          </p:cNvPr>
          <p:cNvPicPr>
            <a:picLocks noChangeAspect="1"/>
          </p:cNvPicPr>
          <p:nvPr/>
        </p:nvPicPr>
        <p:blipFill>
          <a:blip r:embed="rId7"/>
          <a:stretch>
            <a:fillRect/>
          </a:stretch>
        </p:blipFill>
        <p:spPr>
          <a:xfrm flipH="1">
            <a:off x="217015" y="5484170"/>
            <a:ext cx="660612" cy="1282890"/>
          </a:xfrm>
          <a:prstGeom prst="rect">
            <a:avLst/>
          </a:prstGeom>
        </p:spPr>
      </p:pic>
      <p:pic>
        <p:nvPicPr>
          <p:cNvPr id="21" name="Picture 20">
            <a:extLst>
              <a:ext uri="{FF2B5EF4-FFF2-40B4-BE49-F238E27FC236}">
                <a16:creationId xmlns:a16="http://schemas.microsoft.com/office/drawing/2014/main" id="{FEC25ECB-3A1E-0243-8017-16B88D94285A}"/>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bright="100000" contrast="-43000"/>
                    </a14:imgEffect>
                  </a14:imgLayer>
                </a14:imgProps>
              </a:ext>
            </a:extLst>
          </a:blip>
          <a:stretch>
            <a:fillRect/>
          </a:stretch>
        </p:blipFill>
        <p:spPr>
          <a:xfrm flipH="1">
            <a:off x="6564485" y="317790"/>
            <a:ext cx="1090285" cy="1075226"/>
          </a:xfrm>
          <a:prstGeom prst="rect">
            <a:avLst/>
          </a:prstGeom>
        </p:spPr>
      </p:pic>
      <p:pic>
        <p:nvPicPr>
          <p:cNvPr id="18" name="Picture 17">
            <a:extLst>
              <a:ext uri="{FF2B5EF4-FFF2-40B4-BE49-F238E27FC236}">
                <a16:creationId xmlns:a16="http://schemas.microsoft.com/office/drawing/2014/main" id="{66EFF061-4F40-4F07-BAF5-D979C1DB1517}"/>
              </a:ext>
            </a:extLst>
          </p:cNvPr>
          <p:cNvPicPr>
            <a:picLocks noChangeAspect="1"/>
          </p:cNvPicPr>
          <p:nvPr/>
        </p:nvPicPr>
        <p:blipFill rotWithShape="1">
          <a:blip r:embed="rId10">
            <a:extLst>
              <a:ext uri="{28A0092B-C50C-407E-A947-70E740481C1C}">
                <a14:useLocalDpi xmlns:a14="http://schemas.microsoft.com/office/drawing/2010/main" val="0"/>
              </a:ext>
            </a:extLst>
          </a:blip>
          <a:srcRect t="18327" b="19225"/>
          <a:stretch/>
        </p:blipFill>
        <p:spPr>
          <a:xfrm>
            <a:off x="3760258" y="9424040"/>
            <a:ext cx="1713163" cy="579496"/>
          </a:xfrm>
          <a:prstGeom prst="rect">
            <a:avLst/>
          </a:prstGeom>
        </p:spPr>
      </p:pic>
      <p:sp>
        <p:nvSpPr>
          <p:cNvPr id="23" name="TextBox 22">
            <a:extLst>
              <a:ext uri="{FF2B5EF4-FFF2-40B4-BE49-F238E27FC236}">
                <a16:creationId xmlns:a16="http://schemas.microsoft.com/office/drawing/2014/main" id="{8CD103C2-963B-404F-BDFD-B9BA2C84DD68}"/>
              </a:ext>
            </a:extLst>
          </p:cNvPr>
          <p:cNvSpPr txBox="1"/>
          <p:nvPr/>
        </p:nvSpPr>
        <p:spPr>
          <a:xfrm>
            <a:off x="50039" y="9449538"/>
            <a:ext cx="3696990" cy="553998"/>
          </a:xfrm>
          <a:prstGeom prst="rect">
            <a:avLst/>
          </a:prstGeom>
          <a:noFill/>
        </p:spPr>
        <p:txBody>
          <a:bodyPr wrap="square" rtlCol="0">
            <a:spAutoFit/>
          </a:bodyPr>
          <a:lstStyle/>
          <a:p>
            <a:pPr algn="ctr"/>
            <a:r>
              <a:rPr lang="en-US" sz="1000" dirty="0"/>
              <a:t>To learn more about COVID-19, please visit the Centers for Disease Control and Prevention website at: </a:t>
            </a:r>
            <a:r>
              <a:rPr lang="en-US" sz="1000" dirty="0">
                <a:hlinkClick r:id="rId11"/>
              </a:rPr>
              <a:t>https://www.cdc.gov/coronavirus/2019-ncov/index.html</a:t>
            </a:r>
            <a:r>
              <a:rPr lang="en-US" sz="1000" dirty="0"/>
              <a:t> </a:t>
            </a:r>
          </a:p>
        </p:txBody>
      </p:sp>
      <p:pic>
        <p:nvPicPr>
          <p:cNvPr id="24" name="Picture 23" descr="A close up of a sign&#10;&#10;Description automatically generated">
            <a:extLst>
              <a:ext uri="{FF2B5EF4-FFF2-40B4-BE49-F238E27FC236}">
                <a16:creationId xmlns:a16="http://schemas.microsoft.com/office/drawing/2014/main" id="{1FB273B8-4616-4C9C-A708-8055643C8D8E}"/>
              </a:ext>
            </a:extLst>
          </p:cNvPr>
          <p:cNvPicPr>
            <a:picLocks noChangeAspect="1"/>
          </p:cNvPicPr>
          <p:nvPr/>
        </p:nvPicPr>
        <p:blipFill>
          <a:blip r:embed="rId12"/>
          <a:stretch>
            <a:fillRect/>
          </a:stretch>
        </p:blipFill>
        <p:spPr>
          <a:xfrm>
            <a:off x="5737559" y="9479910"/>
            <a:ext cx="1814065" cy="493253"/>
          </a:xfrm>
          <a:prstGeom prst="rect">
            <a:avLst/>
          </a:prstGeom>
        </p:spPr>
      </p:pic>
    </p:spTree>
    <p:extLst>
      <p:ext uri="{BB962C8B-B14F-4D97-AF65-F5344CB8AC3E}">
        <p14:creationId xmlns:p14="http://schemas.microsoft.com/office/powerpoint/2010/main" val="3003007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12EA84-2CC2-4C44-A0A3-8EDFC43D9036}"/>
              </a:ext>
            </a:extLst>
          </p:cNvPr>
          <p:cNvSpPr/>
          <p:nvPr/>
        </p:nvSpPr>
        <p:spPr>
          <a:xfrm>
            <a:off x="-1" y="-28443"/>
            <a:ext cx="7772401" cy="1699153"/>
          </a:xfrm>
          <a:prstGeom prst="rect">
            <a:avLst/>
          </a:prstGeom>
          <a:solidFill>
            <a:srgbClr val="D73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rgbClr val="D73F09"/>
              </a:solidFill>
            </a:endParaRPr>
          </a:p>
        </p:txBody>
      </p:sp>
      <p:cxnSp>
        <p:nvCxnSpPr>
          <p:cNvPr id="5" name="Straight Connector 4">
            <a:extLst>
              <a:ext uri="{FF2B5EF4-FFF2-40B4-BE49-F238E27FC236}">
                <a16:creationId xmlns:a16="http://schemas.microsoft.com/office/drawing/2014/main" id="{00232119-5C66-6846-9010-E7F41ED0097E}"/>
              </a:ext>
            </a:extLst>
          </p:cNvPr>
          <p:cNvCxnSpPr/>
          <p:nvPr/>
        </p:nvCxnSpPr>
        <p:spPr>
          <a:xfrm>
            <a:off x="366864" y="4032576"/>
            <a:ext cx="70386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06D83C5-F5F7-2A43-993A-0B982A501835}"/>
              </a:ext>
            </a:extLst>
          </p:cNvPr>
          <p:cNvSpPr txBox="1"/>
          <p:nvPr/>
        </p:nvSpPr>
        <p:spPr>
          <a:xfrm>
            <a:off x="645693" y="1738780"/>
            <a:ext cx="6481011" cy="1077218"/>
          </a:xfrm>
          <a:prstGeom prst="rect">
            <a:avLst/>
          </a:prstGeom>
          <a:noFill/>
        </p:spPr>
        <p:txBody>
          <a:bodyPr wrap="square" rtlCol="0">
            <a:spAutoFit/>
          </a:bodyPr>
          <a:lstStyle/>
          <a:p>
            <a:pPr algn="ctr"/>
            <a:r>
              <a:rPr lang="en-US" sz="3200" i="1" dirty="0"/>
              <a:t>Physical activity improves</a:t>
            </a:r>
            <a:r>
              <a:rPr lang="en-US" sz="3200" b="1" dirty="0"/>
              <a:t> </a:t>
            </a:r>
          </a:p>
          <a:p>
            <a:pPr algn="ctr"/>
            <a:r>
              <a:rPr lang="en-US" sz="3200" b="1" dirty="0"/>
              <a:t>cardiorespiratory function</a:t>
            </a:r>
            <a:r>
              <a:rPr lang="en-US" sz="3200" dirty="0"/>
              <a:t>.</a:t>
            </a:r>
            <a:endParaRPr lang="en-US" sz="3200" b="1" dirty="0"/>
          </a:p>
        </p:txBody>
      </p:sp>
      <p:sp>
        <p:nvSpPr>
          <p:cNvPr id="9" name="TextBox 8">
            <a:extLst>
              <a:ext uri="{FF2B5EF4-FFF2-40B4-BE49-F238E27FC236}">
                <a16:creationId xmlns:a16="http://schemas.microsoft.com/office/drawing/2014/main" id="{BED46F91-C239-514A-916C-95C92898185B}"/>
              </a:ext>
            </a:extLst>
          </p:cNvPr>
          <p:cNvSpPr txBox="1"/>
          <p:nvPr/>
        </p:nvSpPr>
        <p:spPr>
          <a:xfrm>
            <a:off x="240781" y="2753147"/>
            <a:ext cx="7290833" cy="1261884"/>
          </a:xfrm>
          <a:prstGeom prst="rect">
            <a:avLst/>
          </a:prstGeom>
          <a:noFill/>
        </p:spPr>
        <p:txBody>
          <a:bodyPr wrap="square" rtlCol="0">
            <a:spAutoFit/>
          </a:bodyPr>
          <a:lstStyle/>
          <a:p>
            <a:pPr algn="ctr"/>
            <a:r>
              <a:rPr lang="en-US" sz="1600" dirty="0"/>
              <a:t>Physical activity is associated with increased cardiorespiratory function in adults! Even small physical activity increases for individuals new to exercising have high potential of reducing risks for chronic disease and mortality.</a:t>
            </a:r>
          </a:p>
          <a:p>
            <a:pPr algn="ctr"/>
            <a:r>
              <a:rPr lang="en-US" sz="1400" dirty="0">
                <a:solidFill>
                  <a:srgbClr val="D73F09"/>
                </a:solidFill>
                <a:hlinkClick r:id="rId2">
                  <a:extLst>
                    <a:ext uri="{A12FA001-AC4F-418D-AE19-62706E023703}">
                      <ahyp:hlinkClr xmlns:ahyp="http://schemas.microsoft.com/office/drawing/2018/hyperlinkcolor" val="tx"/>
                    </a:ext>
                  </a:extLst>
                </a:hlinkClick>
              </a:rPr>
              <a:t>http://www.sportscardiologybc.org/wp-content/uploads/2016/03/BCMJ_Vol58_No_3_</a:t>
            </a:r>
          </a:p>
          <a:p>
            <a:pPr algn="ctr"/>
            <a:r>
              <a:rPr lang="en-US" sz="1400" dirty="0">
                <a:solidFill>
                  <a:srgbClr val="D73F09"/>
                </a:solidFill>
                <a:hlinkClick r:id="rId2">
                  <a:extLst>
                    <a:ext uri="{A12FA001-AC4F-418D-AE19-62706E023703}">
                      <ahyp:hlinkClr xmlns:ahyp="http://schemas.microsoft.com/office/drawing/2018/hyperlinkcolor" val="tx"/>
                    </a:ext>
                  </a:extLst>
                </a:hlinkClick>
              </a:rPr>
              <a:t>cardiorespiratory_fitness.pdf</a:t>
            </a:r>
            <a:endParaRPr lang="en-US" sz="1400" dirty="0">
              <a:solidFill>
                <a:srgbClr val="D73F09"/>
              </a:solidFill>
            </a:endParaRPr>
          </a:p>
        </p:txBody>
      </p:sp>
      <p:pic>
        <p:nvPicPr>
          <p:cNvPr id="11" name="Graphic 10">
            <a:extLst>
              <a:ext uri="{FF2B5EF4-FFF2-40B4-BE49-F238E27FC236}">
                <a16:creationId xmlns:a16="http://schemas.microsoft.com/office/drawing/2014/main" id="{743774C6-7539-2A4A-A0C9-8A4F39A3995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1811" y="4193630"/>
            <a:ext cx="3661195" cy="3661195"/>
          </a:xfrm>
          <a:prstGeom prst="rect">
            <a:avLst/>
          </a:prstGeom>
        </p:spPr>
      </p:pic>
      <p:cxnSp>
        <p:nvCxnSpPr>
          <p:cNvPr id="15" name="Straight Connector 14">
            <a:extLst>
              <a:ext uri="{FF2B5EF4-FFF2-40B4-BE49-F238E27FC236}">
                <a16:creationId xmlns:a16="http://schemas.microsoft.com/office/drawing/2014/main" id="{163ED66F-55A7-1640-BC09-63D0CFEF8B3A}"/>
              </a:ext>
            </a:extLst>
          </p:cNvPr>
          <p:cNvCxnSpPr>
            <a:cxnSpLocks/>
          </p:cNvCxnSpPr>
          <p:nvPr/>
        </p:nvCxnSpPr>
        <p:spPr>
          <a:xfrm flipV="1">
            <a:off x="145296" y="9377868"/>
            <a:ext cx="7481808"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ounded Rectangle 15">
            <a:extLst>
              <a:ext uri="{FF2B5EF4-FFF2-40B4-BE49-F238E27FC236}">
                <a16:creationId xmlns:a16="http://schemas.microsoft.com/office/drawing/2014/main" id="{FB8415B0-B7A9-334F-B7C8-F1811FE6F190}"/>
              </a:ext>
            </a:extLst>
          </p:cNvPr>
          <p:cNvSpPr/>
          <p:nvPr/>
        </p:nvSpPr>
        <p:spPr>
          <a:xfrm>
            <a:off x="166090" y="7977082"/>
            <a:ext cx="7470356" cy="1363228"/>
          </a:xfrm>
          <a:prstGeom prst="roundRect">
            <a:avLst/>
          </a:prstGeom>
          <a:solidFill>
            <a:srgbClr val="D73F09"/>
          </a:solidFill>
          <a:ln>
            <a:solidFill>
              <a:schemeClr val="tx1"/>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101" dirty="0">
                <a:solidFill>
                  <a:prstClr val="black"/>
                </a:solidFill>
              </a:rPr>
              <a:t>For optimal health benefits, </a:t>
            </a:r>
            <a:r>
              <a:rPr lang="en-US" sz="2101" b="1" dirty="0">
                <a:solidFill>
                  <a:schemeClr val="tx1"/>
                </a:solidFill>
              </a:rPr>
              <a:t>adults</a:t>
            </a:r>
            <a:r>
              <a:rPr lang="en-US" sz="2101" b="1" dirty="0">
                <a:solidFill>
                  <a:prstClr val="black"/>
                </a:solidFill>
              </a:rPr>
              <a:t> </a:t>
            </a:r>
            <a:r>
              <a:rPr lang="en-US" sz="2101" dirty="0">
                <a:solidFill>
                  <a:prstClr val="black"/>
                </a:solidFill>
              </a:rPr>
              <a:t>should strive for </a:t>
            </a:r>
            <a:r>
              <a:rPr lang="en-US" sz="2101" u="sng" dirty="0">
                <a:solidFill>
                  <a:prstClr val="black"/>
                </a:solidFill>
              </a:rPr>
              <a:t>at least</a:t>
            </a:r>
            <a:r>
              <a:rPr lang="en-US" sz="2101" dirty="0">
                <a:solidFill>
                  <a:prstClr val="black"/>
                </a:solidFill>
              </a:rPr>
              <a:t> </a:t>
            </a:r>
            <a:r>
              <a:rPr lang="en-US" sz="2101" b="1" dirty="0">
                <a:solidFill>
                  <a:schemeClr val="tx1"/>
                </a:solidFill>
              </a:rPr>
              <a:t>150</a:t>
            </a:r>
            <a:r>
              <a:rPr lang="en-US" sz="2101" b="1" dirty="0">
                <a:solidFill>
                  <a:schemeClr val="bg1"/>
                </a:solidFill>
              </a:rPr>
              <a:t> </a:t>
            </a:r>
            <a:r>
              <a:rPr lang="en-US" sz="2101" b="1" dirty="0">
                <a:solidFill>
                  <a:schemeClr val="tx1"/>
                </a:solidFill>
              </a:rPr>
              <a:t>minutes per week </a:t>
            </a:r>
            <a:r>
              <a:rPr lang="en-US" sz="2101" dirty="0">
                <a:solidFill>
                  <a:prstClr val="black"/>
                </a:solidFill>
              </a:rPr>
              <a:t>of moderate to vigorous physical activity, while </a:t>
            </a:r>
            <a:r>
              <a:rPr lang="en-US" sz="2101" b="1" dirty="0">
                <a:solidFill>
                  <a:schemeClr val="tx1"/>
                </a:solidFill>
              </a:rPr>
              <a:t>children and adolescents </a:t>
            </a:r>
            <a:r>
              <a:rPr lang="en-US" sz="2101" dirty="0">
                <a:solidFill>
                  <a:prstClr val="black"/>
                </a:solidFill>
              </a:rPr>
              <a:t>should get </a:t>
            </a:r>
            <a:r>
              <a:rPr lang="en-US" sz="2101" b="1" dirty="0">
                <a:solidFill>
                  <a:schemeClr val="tx1"/>
                </a:solidFill>
              </a:rPr>
              <a:t>60 minutes per day</a:t>
            </a:r>
            <a:r>
              <a:rPr lang="en-US" sz="2101" dirty="0">
                <a:solidFill>
                  <a:prstClr val="black"/>
                </a:solidFill>
              </a:rPr>
              <a:t>!</a:t>
            </a:r>
          </a:p>
        </p:txBody>
      </p:sp>
      <p:sp>
        <p:nvSpPr>
          <p:cNvPr id="17" name="Rectangle 16">
            <a:extLst>
              <a:ext uri="{FF2B5EF4-FFF2-40B4-BE49-F238E27FC236}">
                <a16:creationId xmlns:a16="http://schemas.microsoft.com/office/drawing/2014/main" id="{5901E159-F607-BF41-A1D5-E2665BE11A3B}"/>
              </a:ext>
            </a:extLst>
          </p:cNvPr>
          <p:cNvSpPr/>
          <p:nvPr/>
        </p:nvSpPr>
        <p:spPr>
          <a:xfrm>
            <a:off x="262942" y="4146821"/>
            <a:ext cx="4767363" cy="2923877"/>
          </a:xfrm>
          <a:prstGeom prst="rect">
            <a:avLst/>
          </a:prstGeom>
        </p:spPr>
        <p:txBody>
          <a:bodyPr wrap="square">
            <a:spAutoFit/>
          </a:bodyPr>
          <a:lstStyle/>
          <a:p>
            <a:pPr algn="ctr"/>
            <a:r>
              <a:rPr lang="en-US" sz="2400" b="1" dirty="0">
                <a:solidFill>
                  <a:srgbClr val="D73F09"/>
                </a:solidFill>
              </a:rPr>
              <a:t>At-Home Activities</a:t>
            </a:r>
          </a:p>
          <a:p>
            <a:pPr algn="ctr"/>
            <a:r>
              <a:rPr lang="en-US" dirty="0">
                <a:solidFill>
                  <a:prstClr val="black"/>
                </a:solidFill>
              </a:rPr>
              <a:t>Take a break from your daily routine to fit in some moderate-to-vigorous physical activity!</a:t>
            </a:r>
            <a:endParaRPr lang="en-US" sz="1600" dirty="0"/>
          </a:p>
          <a:p>
            <a:pPr marL="342908" indent="-342908">
              <a:buFont typeface="Arial" panose="020B0604020202020204" pitchFamily="34" charset="0"/>
              <a:buChar char="•"/>
            </a:pPr>
            <a:r>
              <a:rPr lang="en-US" sz="1600" dirty="0"/>
              <a:t>Go for a </a:t>
            </a:r>
            <a:r>
              <a:rPr lang="en-US" sz="1600" b="1" dirty="0">
                <a:solidFill>
                  <a:srgbClr val="D73F09"/>
                </a:solidFill>
              </a:rPr>
              <a:t>jog</a:t>
            </a:r>
            <a:r>
              <a:rPr lang="en-US" sz="1600" b="1" dirty="0"/>
              <a:t> </a:t>
            </a:r>
            <a:r>
              <a:rPr lang="en-US" sz="1600" dirty="0"/>
              <a:t>in your neighborhood and track your distance with </a:t>
            </a:r>
            <a:r>
              <a:rPr lang="en-US" sz="1600" b="1" dirty="0">
                <a:solidFill>
                  <a:srgbClr val="D73F09"/>
                </a:solidFill>
              </a:rPr>
              <a:t>Map My Run.</a:t>
            </a:r>
            <a:r>
              <a:rPr lang="en-US" sz="1600" dirty="0"/>
              <a:t> See if you can beat your distance on your next run!</a:t>
            </a:r>
          </a:p>
          <a:p>
            <a:pPr marL="342908" indent="-342908">
              <a:buFont typeface="Arial" panose="020B0604020202020204" pitchFamily="34" charset="0"/>
              <a:buChar char="•"/>
            </a:pPr>
            <a:r>
              <a:rPr lang="en-US" sz="1600" dirty="0"/>
              <a:t>Make fitness fun! Check out </a:t>
            </a:r>
            <a:r>
              <a:rPr lang="en-US" sz="1600" b="1" dirty="0">
                <a:solidFill>
                  <a:srgbClr val="D73F09"/>
                </a:solidFill>
              </a:rPr>
              <a:t>Zombies, Run! </a:t>
            </a:r>
            <a:r>
              <a:rPr lang="en-US" sz="1600" dirty="0"/>
              <a:t>for a thrilling take on aerobic activity.                         </a:t>
            </a:r>
            <a:r>
              <a:rPr lang="en-US" sz="1400" i="1" dirty="0">
                <a:solidFill>
                  <a:srgbClr val="D73F09"/>
                </a:solidFill>
              </a:rPr>
              <a:t>(Practice social distancing and wear a protective face covering when interacting with others outside your home)</a:t>
            </a:r>
          </a:p>
          <a:p>
            <a:endParaRPr lang="en-US" sz="1600" dirty="0"/>
          </a:p>
        </p:txBody>
      </p:sp>
      <p:sp>
        <p:nvSpPr>
          <p:cNvPr id="18" name="Rectangle 17">
            <a:extLst>
              <a:ext uri="{FF2B5EF4-FFF2-40B4-BE49-F238E27FC236}">
                <a16:creationId xmlns:a16="http://schemas.microsoft.com/office/drawing/2014/main" id="{6BC427D4-A2F9-7042-8DC8-CBF4DC3608E8}"/>
              </a:ext>
            </a:extLst>
          </p:cNvPr>
          <p:cNvSpPr/>
          <p:nvPr/>
        </p:nvSpPr>
        <p:spPr>
          <a:xfrm>
            <a:off x="262943" y="6874614"/>
            <a:ext cx="4767362" cy="954107"/>
          </a:xfrm>
          <a:prstGeom prst="rect">
            <a:avLst/>
          </a:prstGeom>
        </p:spPr>
        <p:txBody>
          <a:bodyPr wrap="square">
            <a:spAutoFit/>
          </a:bodyPr>
          <a:lstStyle/>
          <a:p>
            <a:pPr algn="ctr"/>
            <a:r>
              <a:rPr lang="en-US" sz="2400" b="1" dirty="0">
                <a:solidFill>
                  <a:srgbClr val="D73F09"/>
                </a:solidFill>
              </a:rPr>
              <a:t>Physical Activity Resources</a:t>
            </a:r>
          </a:p>
          <a:p>
            <a:pPr marL="342908" indent="-342908" algn="ctr">
              <a:buFont typeface="Arial" panose="020B0604020202020204" pitchFamily="34" charset="0"/>
              <a:buChar char="•"/>
            </a:pPr>
            <a:r>
              <a:rPr lang="en-US" sz="1600" dirty="0"/>
              <a:t>Map My Run (</a:t>
            </a:r>
            <a:r>
              <a:rPr lang="en-US" sz="1600" dirty="0">
                <a:solidFill>
                  <a:srgbClr val="D73F09"/>
                </a:solidFill>
                <a:hlinkClick r:id="rId5">
                  <a:extLst>
                    <a:ext uri="{A12FA001-AC4F-418D-AE19-62706E023703}">
                      <ahyp:hlinkClr xmlns:ahyp="http://schemas.microsoft.com/office/drawing/2018/hyperlinkcolor" val="tx"/>
                    </a:ext>
                  </a:extLst>
                </a:hlinkClick>
              </a:rPr>
              <a:t>app</a:t>
            </a:r>
            <a:r>
              <a:rPr lang="en-US" sz="1600" dirty="0"/>
              <a:t>)</a:t>
            </a:r>
          </a:p>
          <a:p>
            <a:pPr marL="342908" indent="-342908" algn="ctr">
              <a:buFont typeface="Arial" panose="020B0604020202020204" pitchFamily="34" charset="0"/>
              <a:buChar char="•"/>
            </a:pPr>
            <a:r>
              <a:rPr lang="en-US" sz="1600" dirty="0"/>
              <a:t>Zombies, Run! (</a:t>
            </a:r>
            <a:r>
              <a:rPr lang="en-US" sz="1600" dirty="0">
                <a:solidFill>
                  <a:srgbClr val="D73F09"/>
                </a:solidFill>
                <a:hlinkClick r:id="rId6">
                  <a:extLst>
                    <a:ext uri="{A12FA001-AC4F-418D-AE19-62706E023703}">
                      <ahyp:hlinkClr xmlns:ahyp="http://schemas.microsoft.com/office/drawing/2018/hyperlinkcolor" val="tx"/>
                    </a:ext>
                  </a:extLst>
                </a:hlinkClick>
              </a:rPr>
              <a:t>app</a:t>
            </a:r>
            <a:r>
              <a:rPr lang="en-US" sz="1600" dirty="0"/>
              <a:t>)</a:t>
            </a:r>
          </a:p>
        </p:txBody>
      </p:sp>
      <p:graphicFrame>
        <p:nvGraphicFramePr>
          <p:cNvPr id="22" name="Table 21">
            <a:extLst>
              <a:ext uri="{FF2B5EF4-FFF2-40B4-BE49-F238E27FC236}">
                <a16:creationId xmlns:a16="http://schemas.microsoft.com/office/drawing/2014/main" id="{2FA2EF0D-1E95-C048-A467-E83EA1891B7B}"/>
              </a:ext>
            </a:extLst>
          </p:cNvPr>
          <p:cNvGraphicFramePr>
            <a:graphicFrameLocks noGrp="1"/>
          </p:cNvGraphicFramePr>
          <p:nvPr>
            <p:extLst>
              <p:ext uri="{D42A27DB-BD31-4B8C-83A1-F6EECF244321}">
                <p14:modId xmlns:p14="http://schemas.microsoft.com/office/powerpoint/2010/main" val="2752411838"/>
              </p:ext>
            </p:extLst>
          </p:nvPr>
        </p:nvGraphicFramePr>
        <p:xfrm>
          <a:off x="5088527" y="4622288"/>
          <a:ext cx="2420930" cy="3136960"/>
        </p:xfrm>
        <a:graphic>
          <a:graphicData uri="http://schemas.openxmlformats.org/drawingml/2006/table">
            <a:tbl>
              <a:tblPr bandRow="1">
                <a:tableStyleId>{5C22544A-7EE6-4342-B048-85BDC9FD1C3A}</a:tableStyleId>
              </a:tblPr>
              <a:tblGrid>
                <a:gridCol w="2420930">
                  <a:extLst>
                    <a:ext uri="{9D8B030D-6E8A-4147-A177-3AD203B41FA5}">
                      <a16:colId xmlns:a16="http://schemas.microsoft.com/office/drawing/2014/main" val="3854994974"/>
                    </a:ext>
                  </a:extLst>
                </a:gridCol>
              </a:tblGrid>
              <a:tr h="422102">
                <a:tc>
                  <a:txBody>
                    <a:bodyPr/>
                    <a:lstStyle/>
                    <a:p>
                      <a:pPr algn="ctr"/>
                      <a:r>
                        <a:rPr lang="en-US" sz="1600" b="1" dirty="0"/>
                        <a:t>Low Intensity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827060657"/>
                  </a:ext>
                </a:extLst>
              </a:tr>
              <a:tr h="579120">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Can easily talk and sing without breathing hard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73F09"/>
                    </a:solidFill>
                  </a:tcPr>
                </a:tc>
                <a:extLst>
                  <a:ext uri="{0D108BD9-81ED-4DB2-BD59-A6C34878D82A}">
                    <a16:rowId xmlns:a16="http://schemas.microsoft.com/office/drawing/2014/main" val="1374828336"/>
                  </a:ext>
                </a:extLst>
              </a:tr>
              <a:tr h="488749">
                <a:tc>
                  <a:txBody>
                    <a:bodyPr/>
                    <a:lstStyle/>
                    <a:p>
                      <a:pPr algn="ctr"/>
                      <a:r>
                        <a:rPr lang="en-US" sz="1600" b="1" dirty="0"/>
                        <a:t>Moderate Intensity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3299835943"/>
                  </a:ext>
                </a:extLst>
              </a:tr>
              <a:tr h="579120">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Can comfortably talk, but can’t sing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73F09"/>
                    </a:solidFill>
                  </a:tcPr>
                </a:tc>
                <a:extLst>
                  <a:ext uri="{0D108BD9-81ED-4DB2-BD59-A6C34878D82A}">
                    <a16:rowId xmlns:a16="http://schemas.microsoft.com/office/drawing/2014/main" val="1397853376"/>
                  </a:ext>
                </a:extLst>
              </a:tr>
              <a:tr h="488749">
                <a:tc>
                  <a:txBody>
                    <a:bodyPr/>
                    <a:lstStyle/>
                    <a:p>
                      <a:pPr algn="ctr"/>
                      <a:r>
                        <a:rPr lang="en-US" sz="1600" b="1" dirty="0"/>
                        <a:t>Vigorous Intensity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341581920"/>
                  </a:ext>
                </a:extLst>
              </a:tr>
              <a:tr h="579120">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Can only say a few words before gasping for breath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73F09"/>
                    </a:solidFill>
                  </a:tcPr>
                </a:tc>
                <a:extLst>
                  <a:ext uri="{0D108BD9-81ED-4DB2-BD59-A6C34878D82A}">
                    <a16:rowId xmlns:a16="http://schemas.microsoft.com/office/drawing/2014/main" val="4067975019"/>
                  </a:ext>
                </a:extLst>
              </a:tr>
            </a:tbl>
          </a:graphicData>
        </a:graphic>
      </p:graphicFrame>
      <p:sp>
        <p:nvSpPr>
          <p:cNvPr id="23" name="TextBox 22">
            <a:extLst>
              <a:ext uri="{FF2B5EF4-FFF2-40B4-BE49-F238E27FC236}">
                <a16:creationId xmlns:a16="http://schemas.microsoft.com/office/drawing/2014/main" id="{3E5969C7-D6E0-E146-8465-521CC77C387E}"/>
              </a:ext>
            </a:extLst>
          </p:cNvPr>
          <p:cNvSpPr txBox="1"/>
          <p:nvPr/>
        </p:nvSpPr>
        <p:spPr>
          <a:xfrm>
            <a:off x="5088528" y="4163026"/>
            <a:ext cx="2449869" cy="461665"/>
          </a:xfrm>
          <a:prstGeom prst="rect">
            <a:avLst/>
          </a:prstGeom>
          <a:noFill/>
          <a:scene3d>
            <a:camera prst="orthographicFront"/>
            <a:lightRig rig="threePt" dir="t">
              <a:rot lat="0" lon="0" rev="15600000"/>
            </a:lightRig>
          </a:scene3d>
          <a:sp3d extrusionH="57150"/>
        </p:spPr>
        <p:txBody>
          <a:bodyPr wrap="square" rtlCol="0">
            <a:spAutoFit/>
            <a:sp3d>
              <a:bevelT w="25400" h="38100"/>
            </a:sp3d>
          </a:bodyPr>
          <a:lstStyle/>
          <a:p>
            <a:r>
              <a:rPr lang="en-US" sz="2400" b="1" dirty="0">
                <a:solidFill>
                  <a:srgbClr val="D73F09"/>
                </a:solidFill>
              </a:rPr>
              <a:t>Exercise Intensity</a:t>
            </a:r>
          </a:p>
        </p:txBody>
      </p:sp>
      <p:sp>
        <p:nvSpPr>
          <p:cNvPr id="21" name="TextBox 20">
            <a:extLst>
              <a:ext uri="{FF2B5EF4-FFF2-40B4-BE49-F238E27FC236}">
                <a16:creationId xmlns:a16="http://schemas.microsoft.com/office/drawing/2014/main" id="{5C15A077-9FC8-7E4C-8B42-4C10AC8E1030}"/>
              </a:ext>
            </a:extLst>
          </p:cNvPr>
          <p:cNvSpPr txBox="1"/>
          <p:nvPr/>
        </p:nvSpPr>
        <p:spPr>
          <a:xfrm>
            <a:off x="-439106" y="280207"/>
            <a:ext cx="7698907" cy="1138773"/>
          </a:xfrm>
          <a:prstGeom prst="rect">
            <a:avLst/>
          </a:prstGeom>
          <a:noFill/>
        </p:spPr>
        <p:txBody>
          <a:bodyPr wrap="square" rtlCol="0">
            <a:spAutoFit/>
          </a:bodyPr>
          <a:lstStyle/>
          <a:p>
            <a:pPr algn="ctr"/>
            <a:r>
              <a:rPr lang="en-US" sz="3600" b="1" dirty="0"/>
              <a:t>Moving in-the-midst of COVID-19</a:t>
            </a:r>
          </a:p>
          <a:p>
            <a:pPr algn="ctr"/>
            <a:r>
              <a:rPr lang="en-US" sz="3200" dirty="0"/>
              <a:t>Physical Activity for Heart Health</a:t>
            </a:r>
          </a:p>
        </p:txBody>
      </p:sp>
      <p:pic>
        <p:nvPicPr>
          <p:cNvPr id="20" name="Picture 19">
            <a:extLst>
              <a:ext uri="{FF2B5EF4-FFF2-40B4-BE49-F238E27FC236}">
                <a16:creationId xmlns:a16="http://schemas.microsoft.com/office/drawing/2014/main" id="{455BF616-3692-D84A-B26F-822F7D34A0C6}"/>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100000" contrast="-43000"/>
                    </a14:imgEffect>
                  </a14:imgLayer>
                </a14:imgProps>
              </a:ext>
            </a:extLst>
          </a:blip>
          <a:stretch>
            <a:fillRect/>
          </a:stretch>
        </p:blipFill>
        <p:spPr>
          <a:xfrm flipH="1">
            <a:off x="6579983" y="317790"/>
            <a:ext cx="1090285" cy="1075226"/>
          </a:xfrm>
          <a:prstGeom prst="rect">
            <a:avLst/>
          </a:prstGeom>
        </p:spPr>
      </p:pic>
      <p:pic>
        <p:nvPicPr>
          <p:cNvPr id="24" name="Picture 23">
            <a:extLst>
              <a:ext uri="{FF2B5EF4-FFF2-40B4-BE49-F238E27FC236}">
                <a16:creationId xmlns:a16="http://schemas.microsoft.com/office/drawing/2014/main" id="{86A28CC0-BFA8-42F2-9BE9-4DB5348973CA}"/>
              </a:ext>
            </a:extLst>
          </p:cNvPr>
          <p:cNvPicPr>
            <a:picLocks noChangeAspect="1"/>
          </p:cNvPicPr>
          <p:nvPr/>
        </p:nvPicPr>
        <p:blipFill rotWithShape="1">
          <a:blip r:embed="rId9">
            <a:extLst>
              <a:ext uri="{28A0092B-C50C-407E-A947-70E740481C1C}">
                <a14:useLocalDpi xmlns:a14="http://schemas.microsoft.com/office/drawing/2010/main" val="0"/>
              </a:ext>
            </a:extLst>
          </a:blip>
          <a:srcRect t="18327" b="19225"/>
          <a:stretch/>
        </p:blipFill>
        <p:spPr>
          <a:xfrm>
            <a:off x="3835738" y="9424040"/>
            <a:ext cx="1713163" cy="579496"/>
          </a:xfrm>
          <a:prstGeom prst="rect">
            <a:avLst/>
          </a:prstGeom>
        </p:spPr>
      </p:pic>
      <p:sp>
        <p:nvSpPr>
          <p:cNvPr id="25" name="TextBox 24">
            <a:extLst>
              <a:ext uri="{FF2B5EF4-FFF2-40B4-BE49-F238E27FC236}">
                <a16:creationId xmlns:a16="http://schemas.microsoft.com/office/drawing/2014/main" id="{30226A89-CBA7-4B86-95C6-B5652924589D}"/>
              </a:ext>
            </a:extLst>
          </p:cNvPr>
          <p:cNvSpPr txBox="1"/>
          <p:nvPr/>
        </p:nvSpPr>
        <p:spPr>
          <a:xfrm>
            <a:off x="125519" y="9449538"/>
            <a:ext cx="3696990" cy="553998"/>
          </a:xfrm>
          <a:prstGeom prst="rect">
            <a:avLst/>
          </a:prstGeom>
          <a:noFill/>
        </p:spPr>
        <p:txBody>
          <a:bodyPr wrap="square" rtlCol="0">
            <a:spAutoFit/>
          </a:bodyPr>
          <a:lstStyle/>
          <a:p>
            <a:pPr algn="ctr"/>
            <a:r>
              <a:rPr lang="en-US" sz="1000" dirty="0"/>
              <a:t>To learn more about COVID-19, please visit the Centers for Disease Control and Prevention website at: </a:t>
            </a:r>
            <a:r>
              <a:rPr lang="en-US" sz="1000" dirty="0">
                <a:hlinkClick r:id="rId10"/>
              </a:rPr>
              <a:t>https://www.cdc.gov/coronavirus/2019-ncov/index.html</a:t>
            </a:r>
            <a:r>
              <a:rPr lang="en-US" sz="1000" dirty="0"/>
              <a:t> </a:t>
            </a:r>
          </a:p>
        </p:txBody>
      </p:sp>
      <p:pic>
        <p:nvPicPr>
          <p:cNvPr id="26" name="Picture 25" descr="A close up of a sign&#10;&#10;Description automatically generated">
            <a:extLst>
              <a:ext uri="{FF2B5EF4-FFF2-40B4-BE49-F238E27FC236}">
                <a16:creationId xmlns:a16="http://schemas.microsoft.com/office/drawing/2014/main" id="{51851564-7CA6-4391-A64B-09734A17C279}"/>
              </a:ext>
            </a:extLst>
          </p:cNvPr>
          <p:cNvPicPr>
            <a:picLocks noChangeAspect="1"/>
          </p:cNvPicPr>
          <p:nvPr/>
        </p:nvPicPr>
        <p:blipFill>
          <a:blip r:embed="rId11"/>
          <a:stretch>
            <a:fillRect/>
          </a:stretch>
        </p:blipFill>
        <p:spPr>
          <a:xfrm>
            <a:off x="5813039" y="9479910"/>
            <a:ext cx="1814065" cy="493253"/>
          </a:xfrm>
          <a:prstGeom prst="rect">
            <a:avLst/>
          </a:prstGeom>
        </p:spPr>
      </p:pic>
    </p:spTree>
    <p:extLst>
      <p:ext uri="{BB962C8B-B14F-4D97-AF65-F5344CB8AC3E}">
        <p14:creationId xmlns:p14="http://schemas.microsoft.com/office/powerpoint/2010/main" val="1396377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BC427D4-A2F9-7042-8DC8-CBF4DC3608E8}"/>
              </a:ext>
            </a:extLst>
          </p:cNvPr>
          <p:cNvSpPr/>
          <p:nvPr/>
        </p:nvSpPr>
        <p:spPr>
          <a:xfrm>
            <a:off x="213956" y="6610894"/>
            <a:ext cx="4767362" cy="1200329"/>
          </a:xfrm>
          <a:prstGeom prst="rect">
            <a:avLst/>
          </a:prstGeom>
        </p:spPr>
        <p:txBody>
          <a:bodyPr wrap="square">
            <a:spAutoFit/>
          </a:bodyPr>
          <a:lstStyle/>
          <a:p>
            <a:pPr algn="ctr"/>
            <a:r>
              <a:rPr lang="en-US" sz="2400" b="1" dirty="0">
                <a:solidFill>
                  <a:srgbClr val="006A8E"/>
                </a:solidFill>
              </a:rPr>
              <a:t>Physical Activity Resources</a:t>
            </a:r>
          </a:p>
          <a:p>
            <a:pPr marL="342908" indent="-342908" algn="ctr">
              <a:buFont typeface="Arial" panose="020B0604020202020204" pitchFamily="34" charset="0"/>
              <a:buChar char="•"/>
            </a:pPr>
            <a:r>
              <a:rPr lang="en-US" sz="1600" dirty="0" err="1"/>
              <a:t>Sworkit</a:t>
            </a:r>
            <a:r>
              <a:rPr lang="en-US" sz="1600" dirty="0"/>
              <a:t> </a:t>
            </a:r>
            <a:r>
              <a:rPr lang="en-US" sz="1600" dirty="0">
                <a:solidFill>
                  <a:schemeClr val="accent1">
                    <a:lumMod val="75000"/>
                  </a:schemeClr>
                </a:solidFill>
              </a:rPr>
              <a:t>(</a:t>
            </a:r>
            <a:r>
              <a:rPr lang="en-US" sz="1600" dirty="0">
                <a:solidFill>
                  <a:srgbClr val="006A8E"/>
                </a:solidFill>
                <a:hlinkClick r:id="rId3">
                  <a:extLst>
                    <a:ext uri="{A12FA001-AC4F-418D-AE19-62706E023703}">
                      <ahyp:hlinkClr xmlns:ahyp="http://schemas.microsoft.com/office/drawing/2018/hyperlinkcolor" val="tx"/>
                    </a:ext>
                  </a:extLst>
                </a:hlinkClick>
              </a:rPr>
              <a:t>app</a:t>
            </a:r>
            <a:r>
              <a:rPr lang="en-US" sz="1600" dirty="0">
                <a:solidFill>
                  <a:schemeClr val="accent1">
                    <a:lumMod val="75000"/>
                  </a:schemeClr>
                </a:solidFill>
              </a:rPr>
              <a:t>)</a:t>
            </a:r>
            <a:endParaRPr lang="en-US" sz="1600" dirty="0"/>
          </a:p>
          <a:p>
            <a:pPr marL="342908" indent="-342908" algn="ctr">
              <a:buFont typeface="Arial" panose="020B0604020202020204" pitchFamily="34" charset="0"/>
              <a:buChar char="•"/>
            </a:pPr>
            <a:r>
              <a:rPr lang="en-US" sz="1600" dirty="0"/>
              <a:t>Bodybuilding.com (</a:t>
            </a:r>
            <a:r>
              <a:rPr lang="en-US" sz="1600" dirty="0">
                <a:solidFill>
                  <a:srgbClr val="006A8E"/>
                </a:solidFill>
                <a:hlinkClick r:id="rId4">
                  <a:extLst>
                    <a:ext uri="{A12FA001-AC4F-418D-AE19-62706E023703}">
                      <ahyp:hlinkClr xmlns:ahyp="http://schemas.microsoft.com/office/drawing/2018/hyperlinkcolor" val="tx"/>
                    </a:ext>
                  </a:extLst>
                </a:hlinkClick>
              </a:rPr>
              <a:t>website</a:t>
            </a:r>
            <a:r>
              <a:rPr lang="en-US" sz="1600" dirty="0"/>
              <a:t>)</a:t>
            </a:r>
          </a:p>
          <a:p>
            <a:pPr marL="342908" indent="-342908" algn="ctr">
              <a:buFont typeface="Arial" panose="020B0604020202020204" pitchFamily="34" charset="0"/>
              <a:buChar char="•"/>
            </a:pPr>
            <a:r>
              <a:rPr lang="en-US" sz="1600" dirty="0"/>
              <a:t>Livestrong (</a:t>
            </a:r>
            <a:r>
              <a:rPr lang="en-US" sz="1600" dirty="0" err="1">
                <a:solidFill>
                  <a:srgbClr val="006A8E"/>
                </a:solidFill>
                <a:hlinkClick r:id="rId5">
                  <a:extLst>
                    <a:ext uri="{A12FA001-AC4F-418D-AE19-62706E023703}">
                      <ahyp:hlinkClr xmlns:ahyp="http://schemas.microsoft.com/office/drawing/2018/hyperlinkcolor" val="tx"/>
                    </a:ext>
                  </a:extLst>
                </a:hlinkClick>
              </a:rPr>
              <a:t>Youtube</a:t>
            </a:r>
            <a:r>
              <a:rPr lang="en-US" sz="1600" dirty="0"/>
              <a:t>)</a:t>
            </a:r>
          </a:p>
        </p:txBody>
      </p:sp>
      <p:sp>
        <p:nvSpPr>
          <p:cNvPr id="4" name="Rectangle 3">
            <a:extLst>
              <a:ext uri="{FF2B5EF4-FFF2-40B4-BE49-F238E27FC236}">
                <a16:creationId xmlns:a16="http://schemas.microsoft.com/office/drawing/2014/main" id="{5412EA84-2CC2-4C44-A0A3-8EDFC43D9036}"/>
              </a:ext>
            </a:extLst>
          </p:cNvPr>
          <p:cNvSpPr/>
          <p:nvPr/>
        </p:nvSpPr>
        <p:spPr>
          <a:xfrm>
            <a:off x="-7" y="-17953"/>
            <a:ext cx="7772401" cy="1669392"/>
          </a:xfrm>
          <a:prstGeom prst="rect">
            <a:avLst/>
          </a:prstGeom>
          <a:solidFill>
            <a:srgbClr val="006A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rgbClr val="002060"/>
              </a:solidFill>
            </a:endParaRPr>
          </a:p>
        </p:txBody>
      </p:sp>
      <p:cxnSp>
        <p:nvCxnSpPr>
          <p:cNvPr id="5" name="Straight Connector 4">
            <a:extLst>
              <a:ext uri="{FF2B5EF4-FFF2-40B4-BE49-F238E27FC236}">
                <a16:creationId xmlns:a16="http://schemas.microsoft.com/office/drawing/2014/main" id="{00232119-5C66-6846-9010-E7F41ED0097E}"/>
              </a:ext>
            </a:extLst>
          </p:cNvPr>
          <p:cNvCxnSpPr/>
          <p:nvPr/>
        </p:nvCxnSpPr>
        <p:spPr>
          <a:xfrm>
            <a:off x="366857" y="3739710"/>
            <a:ext cx="70386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06D83C5-F5F7-2A43-993A-0B982A501835}"/>
              </a:ext>
            </a:extLst>
          </p:cNvPr>
          <p:cNvSpPr txBox="1"/>
          <p:nvPr/>
        </p:nvSpPr>
        <p:spPr>
          <a:xfrm>
            <a:off x="537031" y="1715148"/>
            <a:ext cx="6481011" cy="1077218"/>
          </a:xfrm>
          <a:prstGeom prst="rect">
            <a:avLst/>
          </a:prstGeom>
          <a:noFill/>
        </p:spPr>
        <p:txBody>
          <a:bodyPr wrap="square" rtlCol="0">
            <a:spAutoFit/>
          </a:bodyPr>
          <a:lstStyle/>
          <a:p>
            <a:pPr algn="ctr"/>
            <a:r>
              <a:rPr lang="en-US" sz="3200" b="1" dirty="0"/>
              <a:t> </a:t>
            </a:r>
            <a:r>
              <a:rPr lang="en-US" sz="3200" i="1" dirty="0"/>
              <a:t>Resistance training improves</a:t>
            </a:r>
            <a:r>
              <a:rPr lang="en-US" sz="3200" b="1" dirty="0"/>
              <a:t> </a:t>
            </a:r>
          </a:p>
          <a:p>
            <a:pPr algn="ctr"/>
            <a:r>
              <a:rPr lang="en-US" sz="3200" b="1" dirty="0"/>
              <a:t> immune function</a:t>
            </a:r>
            <a:r>
              <a:rPr lang="en-US" sz="3200" dirty="0"/>
              <a:t>.</a:t>
            </a:r>
            <a:endParaRPr lang="en-US" sz="3200" b="1" dirty="0"/>
          </a:p>
        </p:txBody>
      </p:sp>
      <p:sp>
        <p:nvSpPr>
          <p:cNvPr id="9" name="TextBox 8">
            <a:extLst>
              <a:ext uri="{FF2B5EF4-FFF2-40B4-BE49-F238E27FC236}">
                <a16:creationId xmlns:a16="http://schemas.microsoft.com/office/drawing/2014/main" id="{BED46F91-C239-514A-916C-95C92898185B}"/>
              </a:ext>
            </a:extLst>
          </p:cNvPr>
          <p:cNvSpPr txBox="1"/>
          <p:nvPr/>
        </p:nvSpPr>
        <p:spPr>
          <a:xfrm>
            <a:off x="146953" y="2770201"/>
            <a:ext cx="7460477" cy="830997"/>
          </a:xfrm>
          <a:prstGeom prst="rect">
            <a:avLst/>
          </a:prstGeom>
          <a:noFill/>
        </p:spPr>
        <p:txBody>
          <a:bodyPr wrap="square" rtlCol="0">
            <a:spAutoFit/>
          </a:bodyPr>
          <a:lstStyle/>
          <a:p>
            <a:pPr algn="ctr"/>
            <a:r>
              <a:rPr lang="en-US" sz="1700" dirty="0"/>
              <a:t>A single resistance training session temporarily increases the number of circulating immune cells (leukocytes) in the body that help protect against infection.</a:t>
            </a:r>
          </a:p>
          <a:p>
            <a:pPr algn="ctr"/>
            <a:r>
              <a:rPr lang="en-US" sz="1400" dirty="0">
                <a:solidFill>
                  <a:srgbClr val="006A8E"/>
                </a:solidFill>
                <a:hlinkClick r:id="rId6">
                  <a:extLst>
                    <a:ext uri="{A12FA001-AC4F-418D-AE19-62706E023703}">
                      <ahyp:hlinkClr xmlns:ahyp="http://schemas.microsoft.com/office/drawing/2018/hyperlinkcolor" val="tx"/>
                    </a:ext>
                  </a:extLst>
                </a:hlinkClick>
              </a:rPr>
              <a:t>https://www.researchgate.net/publication/230643818_Immune_Responses_to_Resistance_Exercise</a:t>
            </a:r>
            <a:endParaRPr lang="en-US" sz="1400" dirty="0">
              <a:solidFill>
                <a:srgbClr val="006A8E"/>
              </a:solidFill>
            </a:endParaRPr>
          </a:p>
        </p:txBody>
      </p:sp>
      <p:cxnSp>
        <p:nvCxnSpPr>
          <p:cNvPr id="15" name="Straight Connector 14">
            <a:extLst>
              <a:ext uri="{FF2B5EF4-FFF2-40B4-BE49-F238E27FC236}">
                <a16:creationId xmlns:a16="http://schemas.microsoft.com/office/drawing/2014/main" id="{163ED66F-55A7-1640-BC09-63D0CFEF8B3A}"/>
              </a:ext>
            </a:extLst>
          </p:cNvPr>
          <p:cNvCxnSpPr>
            <a:cxnSpLocks/>
          </p:cNvCxnSpPr>
          <p:nvPr/>
        </p:nvCxnSpPr>
        <p:spPr>
          <a:xfrm flipV="1">
            <a:off x="145296" y="9377868"/>
            <a:ext cx="7481808"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ounded Rectangle 15">
            <a:extLst>
              <a:ext uri="{FF2B5EF4-FFF2-40B4-BE49-F238E27FC236}">
                <a16:creationId xmlns:a16="http://schemas.microsoft.com/office/drawing/2014/main" id="{FB8415B0-B7A9-334F-B7C8-F1811FE6F190}"/>
              </a:ext>
            </a:extLst>
          </p:cNvPr>
          <p:cNvSpPr/>
          <p:nvPr/>
        </p:nvSpPr>
        <p:spPr>
          <a:xfrm>
            <a:off x="166090" y="7977082"/>
            <a:ext cx="7470356" cy="1363228"/>
          </a:xfrm>
          <a:prstGeom prst="roundRect">
            <a:avLst/>
          </a:prstGeom>
          <a:solidFill>
            <a:srgbClr val="006A8E"/>
          </a:solidFill>
          <a:ln>
            <a:solidFill>
              <a:schemeClr val="tx1"/>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100" b="1" dirty="0">
                <a:solidFill>
                  <a:schemeClr val="tx1"/>
                </a:solidFill>
              </a:rPr>
              <a:t>Adults</a:t>
            </a:r>
            <a:r>
              <a:rPr lang="en-US" sz="2100" b="1" dirty="0">
                <a:solidFill>
                  <a:schemeClr val="bg1"/>
                </a:solidFill>
              </a:rPr>
              <a:t> </a:t>
            </a:r>
            <a:r>
              <a:rPr lang="en-US" sz="2100" dirty="0">
                <a:solidFill>
                  <a:schemeClr val="bg1"/>
                </a:solidFill>
              </a:rPr>
              <a:t>should perform muscle strengthening activities at least </a:t>
            </a:r>
            <a:r>
              <a:rPr lang="en-US" sz="2100" b="1" dirty="0">
                <a:solidFill>
                  <a:schemeClr val="tx1"/>
                </a:solidFill>
              </a:rPr>
              <a:t>2 days/week</a:t>
            </a:r>
            <a:r>
              <a:rPr lang="en-US" sz="2100" dirty="0">
                <a:solidFill>
                  <a:schemeClr val="bg1"/>
                </a:solidFill>
              </a:rPr>
              <a:t>, while </a:t>
            </a:r>
            <a:r>
              <a:rPr lang="en-US" sz="2100" b="1" dirty="0">
                <a:solidFill>
                  <a:schemeClr val="tx1"/>
                </a:solidFill>
              </a:rPr>
              <a:t>children and adolescents </a:t>
            </a:r>
            <a:r>
              <a:rPr lang="en-US" sz="2100" dirty="0">
                <a:solidFill>
                  <a:schemeClr val="bg1"/>
                </a:solidFill>
              </a:rPr>
              <a:t>should do muscle strengthening activities</a:t>
            </a:r>
            <a:r>
              <a:rPr lang="en-US" sz="2100" i="1" dirty="0">
                <a:solidFill>
                  <a:schemeClr val="bg1"/>
                </a:solidFill>
              </a:rPr>
              <a:t> </a:t>
            </a:r>
            <a:r>
              <a:rPr lang="en-US" sz="2100" dirty="0">
                <a:solidFill>
                  <a:schemeClr val="bg1"/>
                </a:solidFill>
              </a:rPr>
              <a:t>at least </a:t>
            </a:r>
            <a:r>
              <a:rPr lang="en-US" sz="2100" b="1" dirty="0">
                <a:solidFill>
                  <a:schemeClr val="tx1"/>
                </a:solidFill>
              </a:rPr>
              <a:t>3 days/week</a:t>
            </a:r>
            <a:r>
              <a:rPr lang="en-US" sz="2100" dirty="0">
                <a:solidFill>
                  <a:schemeClr val="bg1"/>
                </a:solidFill>
              </a:rPr>
              <a:t>!</a:t>
            </a:r>
          </a:p>
        </p:txBody>
      </p:sp>
      <p:sp>
        <p:nvSpPr>
          <p:cNvPr id="17" name="Rectangle 16">
            <a:extLst>
              <a:ext uri="{FF2B5EF4-FFF2-40B4-BE49-F238E27FC236}">
                <a16:creationId xmlns:a16="http://schemas.microsoft.com/office/drawing/2014/main" id="{5901E159-F607-BF41-A1D5-E2665BE11A3B}"/>
              </a:ext>
            </a:extLst>
          </p:cNvPr>
          <p:cNvSpPr/>
          <p:nvPr/>
        </p:nvSpPr>
        <p:spPr>
          <a:xfrm>
            <a:off x="213956" y="3886668"/>
            <a:ext cx="4767363" cy="2739211"/>
          </a:xfrm>
          <a:prstGeom prst="rect">
            <a:avLst/>
          </a:prstGeom>
        </p:spPr>
        <p:txBody>
          <a:bodyPr wrap="square">
            <a:spAutoFit/>
          </a:bodyPr>
          <a:lstStyle/>
          <a:p>
            <a:pPr algn="ctr"/>
            <a:r>
              <a:rPr lang="en-US" sz="2400" b="1" dirty="0">
                <a:solidFill>
                  <a:srgbClr val="006A8E"/>
                </a:solidFill>
              </a:rPr>
              <a:t>At-Home Activities</a:t>
            </a:r>
          </a:p>
          <a:p>
            <a:pPr algn="ctr"/>
            <a:r>
              <a:rPr lang="en-US" dirty="0">
                <a:solidFill>
                  <a:prstClr val="black"/>
                </a:solidFill>
              </a:rPr>
              <a:t>Take a break from your daily routine to fit in some strength-focused physical activity!</a:t>
            </a:r>
          </a:p>
          <a:p>
            <a:pPr marL="342908" indent="-342908">
              <a:buFont typeface="Arial" panose="020B0604020202020204" pitchFamily="34" charset="0"/>
              <a:buChar char="•"/>
            </a:pPr>
            <a:r>
              <a:rPr lang="en-US" sz="1600" dirty="0"/>
              <a:t>Perfect your </a:t>
            </a:r>
            <a:r>
              <a:rPr lang="en-US" sz="1600" b="1" dirty="0">
                <a:solidFill>
                  <a:srgbClr val="006A8E"/>
                </a:solidFill>
              </a:rPr>
              <a:t>crunch, lunge, or push up</a:t>
            </a:r>
            <a:r>
              <a:rPr lang="en-US" sz="1600" dirty="0">
                <a:solidFill>
                  <a:srgbClr val="006A8E"/>
                </a:solidFill>
              </a:rPr>
              <a:t> </a:t>
            </a:r>
            <a:r>
              <a:rPr lang="en-US" sz="1600" dirty="0"/>
              <a:t>form with one of </a:t>
            </a:r>
            <a:r>
              <a:rPr lang="en-US" sz="1600" b="1" dirty="0">
                <a:solidFill>
                  <a:srgbClr val="006A8E"/>
                </a:solidFill>
              </a:rPr>
              <a:t>Livestrong’s “How To” videos</a:t>
            </a:r>
            <a:r>
              <a:rPr lang="en-US" sz="1600" dirty="0">
                <a:solidFill>
                  <a:srgbClr val="006A8E"/>
                </a:solidFill>
              </a:rPr>
              <a:t> </a:t>
            </a:r>
            <a:r>
              <a:rPr lang="en-US" sz="1600" dirty="0"/>
              <a:t>and then challenge yourself to complete as many as you can in one minute (with good form)!</a:t>
            </a:r>
          </a:p>
          <a:p>
            <a:pPr marL="342908" indent="-342908">
              <a:buFont typeface="Arial" panose="020B0604020202020204" pitchFamily="34" charset="0"/>
              <a:buChar char="•"/>
            </a:pPr>
            <a:r>
              <a:rPr lang="en-US" sz="1600" dirty="0"/>
              <a:t>No weights? No problem! Utilize items around the home or pantry, such as </a:t>
            </a:r>
            <a:r>
              <a:rPr lang="en-US" sz="1600" b="1" dirty="0">
                <a:solidFill>
                  <a:srgbClr val="006A8E"/>
                </a:solidFill>
              </a:rPr>
              <a:t>canned food</a:t>
            </a:r>
            <a:r>
              <a:rPr lang="en-US" sz="1600" dirty="0"/>
              <a:t>, to use for added </a:t>
            </a:r>
            <a:r>
              <a:rPr lang="en-US" sz="1600" b="1" dirty="0">
                <a:solidFill>
                  <a:srgbClr val="006A8E"/>
                </a:solidFill>
              </a:rPr>
              <a:t>resistance</a:t>
            </a:r>
            <a:r>
              <a:rPr lang="en-US" sz="1600" dirty="0"/>
              <a:t>!</a:t>
            </a:r>
          </a:p>
        </p:txBody>
      </p:sp>
      <p:graphicFrame>
        <p:nvGraphicFramePr>
          <p:cNvPr id="22" name="Table 21">
            <a:extLst>
              <a:ext uri="{FF2B5EF4-FFF2-40B4-BE49-F238E27FC236}">
                <a16:creationId xmlns:a16="http://schemas.microsoft.com/office/drawing/2014/main" id="{2FA2EF0D-1E95-C048-A467-E83EA1891B7B}"/>
              </a:ext>
            </a:extLst>
          </p:cNvPr>
          <p:cNvGraphicFramePr>
            <a:graphicFrameLocks noGrp="1"/>
          </p:cNvGraphicFramePr>
          <p:nvPr>
            <p:extLst>
              <p:ext uri="{D42A27DB-BD31-4B8C-83A1-F6EECF244321}">
                <p14:modId xmlns:p14="http://schemas.microsoft.com/office/powerpoint/2010/main" val="3080169569"/>
              </p:ext>
            </p:extLst>
          </p:nvPr>
        </p:nvGraphicFramePr>
        <p:xfrm>
          <a:off x="5039540" y="4463090"/>
          <a:ext cx="2420930" cy="3136960"/>
        </p:xfrm>
        <a:graphic>
          <a:graphicData uri="http://schemas.openxmlformats.org/drawingml/2006/table">
            <a:tbl>
              <a:tblPr bandRow="1">
                <a:tableStyleId>{5C22544A-7EE6-4342-B048-85BDC9FD1C3A}</a:tableStyleId>
              </a:tblPr>
              <a:tblGrid>
                <a:gridCol w="2420930">
                  <a:extLst>
                    <a:ext uri="{9D8B030D-6E8A-4147-A177-3AD203B41FA5}">
                      <a16:colId xmlns:a16="http://schemas.microsoft.com/office/drawing/2014/main" val="3854994974"/>
                    </a:ext>
                  </a:extLst>
                </a:gridCol>
              </a:tblGrid>
              <a:tr h="422102">
                <a:tc>
                  <a:txBody>
                    <a:bodyPr/>
                    <a:lstStyle/>
                    <a:p>
                      <a:pPr algn="ctr"/>
                      <a:r>
                        <a:rPr lang="en-US" sz="1600" b="1" dirty="0"/>
                        <a:t>Low Intensity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A8E"/>
                    </a:solidFill>
                  </a:tcPr>
                </a:tc>
                <a:extLst>
                  <a:ext uri="{0D108BD9-81ED-4DB2-BD59-A6C34878D82A}">
                    <a16:rowId xmlns:a16="http://schemas.microsoft.com/office/drawing/2014/main" val="1827060657"/>
                  </a:ext>
                </a:extLst>
              </a:tr>
              <a:tr h="579120">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Can easily talk and sing without breathing hard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8DDE1"/>
                    </a:solidFill>
                  </a:tcPr>
                </a:tc>
                <a:extLst>
                  <a:ext uri="{0D108BD9-81ED-4DB2-BD59-A6C34878D82A}">
                    <a16:rowId xmlns:a16="http://schemas.microsoft.com/office/drawing/2014/main" val="1374828336"/>
                  </a:ext>
                </a:extLst>
              </a:tr>
              <a:tr h="488749">
                <a:tc>
                  <a:txBody>
                    <a:bodyPr/>
                    <a:lstStyle/>
                    <a:p>
                      <a:pPr algn="ctr"/>
                      <a:r>
                        <a:rPr lang="en-US" sz="1600" b="1" dirty="0"/>
                        <a:t>Moderate Intensity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A8E"/>
                    </a:solidFill>
                  </a:tcPr>
                </a:tc>
                <a:extLst>
                  <a:ext uri="{0D108BD9-81ED-4DB2-BD59-A6C34878D82A}">
                    <a16:rowId xmlns:a16="http://schemas.microsoft.com/office/drawing/2014/main" val="3299835943"/>
                  </a:ext>
                </a:extLst>
              </a:tr>
              <a:tr h="579120">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Can comfortably talk, but can’t sing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8DDE1"/>
                    </a:solidFill>
                  </a:tcPr>
                </a:tc>
                <a:extLst>
                  <a:ext uri="{0D108BD9-81ED-4DB2-BD59-A6C34878D82A}">
                    <a16:rowId xmlns:a16="http://schemas.microsoft.com/office/drawing/2014/main" val="1397853376"/>
                  </a:ext>
                </a:extLst>
              </a:tr>
              <a:tr h="488749">
                <a:tc>
                  <a:txBody>
                    <a:bodyPr/>
                    <a:lstStyle/>
                    <a:p>
                      <a:pPr algn="ctr"/>
                      <a:r>
                        <a:rPr lang="en-US" sz="1600" b="1" dirty="0"/>
                        <a:t>Vigorous Intensity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A8E"/>
                    </a:solidFill>
                  </a:tcPr>
                </a:tc>
                <a:extLst>
                  <a:ext uri="{0D108BD9-81ED-4DB2-BD59-A6C34878D82A}">
                    <a16:rowId xmlns:a16="http://schemas.microsoft.com/office/drawing/2014/main" val="341581920"/>
                  </a:ext>
                </a:extLst>
              </a:tr>
              <a:tr h="579120">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Can only say a few words before gasping for breath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8DDE1"/>
                    </a:solidFill>
                  </a:tcPr>
                </a:tc>
                <a:extLst>
                  <a:ext uri="{0D108BD9-81ED-4DB2-BD59-A6C34878D82A}">
                    <a16:rowId xmlns:a16="http://schemas.microsoft.com/office/drawing/2014/main" val="4067975019"/>
                  </a:ext>
                </a:extLst>
              </a:tr>
            </a:tbl>
          </a:graphicData>
        </a:graphic>
      </p:graphicFrame>
      <p:sp>
        <p:nvSpPr>
          <p:cNvPr id="23" name="TextBox 22">
            <a:extLst>
              <a:ext uri="{FF2B5EF4-FFF2-40B4-BE49-F238E27FC236}">
                <a16:creationId xmlns:a16="http://schemas.microsoft.com/office/drawing/2014/main" id="{3E5969C7-D6E0-E146-8465-521CC77C387E}"/>
              </a:ext>
            </a:extLst>
          </p:cNvPr>
          <p:cNvSpPr txBox="1"/>
          <p:nvPr/>
        </p:nvSpPr>
        <p:spPr>
          <a:xfrm>
            <a:off x="5041141" y="3971574"/>
            <a:ext cx="2420929" cy="461665"/>
          </a:xfrm>
          <a:prstGeom prst="rect">
            <a:avLst/>
          </a:prstGeom>
          <a:noFill/>
          <a:scene3d>
            <a:camera prst="orthographicFront"/>
            <a:lightRig rig="threePt" dir="t">
              <a:rot lat="0" lon="0" rev="15600000"/>
            </a:lightRig>
          </a:scene3d>
          <a:sp3d extrusionH="57150"/>
        </p:spPr>
        <p:txBody>
          <a:bodyPr wrap="square" rtlCol="0">
            <a:spAutoFit/>
            <a:sp3d>
              <a:bevelT w="25400" h="38100"/>
            </a:sp3d>
          </a:bodyPr>
          <a:lstStyle/>
          <a:p>
            <a:r>
              <a:rPr lang="en-US" sz="2400" b="1" dirty="0">
                <a:solidFill>
                  <a:srgbClr val="006A8E"/>
                </a:solidFill>
              </a:rPr>
              <a:t>Exercise Intensity</a:t>
            </a:r>
          </a:p>
        </p:txBody>
      </p:sp>
      <p:pic>
        <p:nvPicPr>
          <p:cNvPr id="20" name="Graphic 19">
            <a:extLst>
              <a:ext uri="{FF2B5EF4-FFF2-40B4-BE49-F238E27FC236}">
                <a16:creationId xmlns:a16="http://schemas.microsoft.com/office/drawing/2014/main" id="{DED5BFA5-4F42-A740-AF65-EBDC80F0B35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79856" y="3971574"/>
            <a:ext cx="4514975" cy="3866995"/>
          </a:xfrm>
          <a:prstGeom prst="rect">
            <a:avLst/>
          </a:prstGeom>
        </p:spPr>
      </p:pic>
      <p:sp>
        <p:nvSpPr>
          <p:cNvPr id="25" name="TextBox 24">
            <a:extLst>
              <a:ext uri="{FF2B5EF4-FFF2-40B4-BE49-F238E27FC236}">
                <a16:creationId xmlns:a16="http://schemas.microsoft.com/office/drawing/2014/main" id="{69D48AC2-C101-F74B-B81F-6343B4E8EB47}"/>
              </a:ext>
            </a:extLst>
          </p:cNvPr>
          <p:cNvSpPr txBox="1"/>
          <p:nvPr/>
        </p:nvSpPr>
        <p:spPr>
          <a:xfrm>
            <a:off x="139478" y="247356"/>
            <a:ext cx="6564492" cy="1138773"/>
          </a:xfrm>
          <a:prstGeom prst="rect">
            <a:avLst/>
          </a:prstGeom>
          <a:noFill/>
        </p:spPr>
        <p:txBody>
          <a:bodyPr wrap="square" rtlCol="0">
            <a:spAutoFit/>
          </a:bodyPr>
          <a:lstStyle/>
          <a:p>
            <a:pPr algn="ctr"/>
            <a:r>
              <a:rPr lang="en-US" sz="3600" b="1" dirty="0">
                <a:solidFill>
                  <a:srgbClr val="B8DDE1"/>
                </a:solidFill>
              </a:rPr>
              <a:t>Moving in-the-midst of COVID-19</a:t>
            </a:r>
          </a:p>
          <a:p>
            <a:pPr algn="ctr"/>
            <a:r>
              <a:rPr lang="en-US" sz="3200" dirty="0">
                <a:solidFill>
                  <a:schemeClr val="bg1"/>
                </a:solidFill>
              </a:rPr>
              <a:t>Physical Activity for Immune Function</a:t>
            </a:r>
          </a:p>
        </p:txBody>
      </p:sp>
      <p:pic>
        <p:nvPicPr>
          <p:cNvPr id="21" name="Picture 20">
            <a:extLst>
              <a:ext uri="{FF2B5EF4-FFF2-40B4-BE49-F238E27FC236}">
                <a16:creationId xmlns:a16="http://schemas.microsoft.com/office/drawing/2014/main" id="{E7815282-0D16-BA45-832B-CA3896D995D8}"/>
              </a:ext>
            </a:extLst>
          </p:cNvPr>
          <p:cNvPicPr>
            <a:picLocks noChangeAspect="1"/>
          </p:cNvPicPr>
          <p:nvPr/>
        </p:nvPicPr>
        <p:blipFill>
          <a:blip r:embed="rId9">
            <a:extLst>
              <a:ext uri="{BEBA8EAE-BF5A-486C-A8C5-ECC9F3942E4B}">
                <a14:imgProps xmlns:a14="http://schemas.microsoft.com/office/drawing/2010/main">
                  <a14:imgLayer r:embed="rId10">
                    <a14:imgEffect>
                      <a14:brightnessContrast bright="100000" contrast="-43000"/>
                    </a14:imgEffect>
                  </a14:imgLayer>
                </a14:imgProps>
              </a:ext>
            </a:extLst>
          </a:blip>
          <a:stretch>
            <a:fillRect/>
          </a:stretch>
        </p:blipFill>
        <p:spPr>
          <a:xfrm flipH="1">
            <a:off x="6595481" y="317790"/>
            <a:ext cx="1090285" cy="1075226"/>
          </a:xfrm>
          <a:prstGeom prst="rect">
            <a:avLst/>
          </a:prstGeom>
        </p:spPr>
      </p:pic>
      <p:pic>
        <p:nvPicPr>
          <p:cNvPr id="24" name="Picture 23">
            <a:extLst>
              <a:ext uri="{FF2B5EF4-FFF2-40B4-BE49-F238E27FC236}">
                <a16:creationId xmlns:a16="http://schemas.microsoft.com/office/drawing/2014/main" id="{D1104389-D5F4-41CA-BF5D-97AC3084F766}"/>
              </a:ext>
            </a:extLst>
          </p:cNvPr>
          <p:cNvPicPr>
            <a:picLocks noChangeAspect="1"/>
          </p:cNvPicPr>
          <p:nvPr/>
        </p:nvPicPr>
        <p:blipFill rotWithShape="1">
          <a:blip r:embed="rId11">
            <a:extLst>
              <a:ext uri="{28A0092B-C50C-407E-A947-70E740481C1C}">
                <a14:useLocalDpi xmlns:a14="http://schemas.microsoft.com/office/drawing/2010/main" val="0"/>
              </a:ext>
            </a:extLst>
          </a:blip>
          <a:srcRect t="18327" b="19225"/>
          <a:stretch/>
        </p:blipFill>
        <p:spPr>
          <a:xfrm>
            <a:off x="3816064" y="9424040"/>
            <a:ext cx="1713163" cy="579496"/>
          </a:xfrm>
          <a:prstGeom prst="rect">
            <a:avLst/>
          </a:prstGeom>
        </p:spPr>
      </p:pic>
      <p:sp>
        <p:nvSpPr>
          <p:cNvPr id="26" name="TextBox 25">
            <a:extLst>
              <a:ext uri="{FF2B5EF4-FFF2-40B4-BE49-F238E27FC236}">
                <a16:creationId xmlns:a16="http://schemas.microsoft.com/office/drawing/2014/main" id="{CFA12A5D-E4A2-4AA3-A917-31E9BDE99F47}"/>
              </a:ext>
            </a:extLst>
          </p:cNvPr>
          <p:cNvSpPr txBox="1"/>
          <p:nvPr/>
        </p:nvSpPr>
        <p:spPr>
          <a:xfrm>
            <a:off x="105845" y="9449538"/>
            <a:ext cx="3696990" cy="553998"/>
          </a:xfrm>
          <a:prstGeom prst="rect">
            <a:avLst/>
          </a:prstGeom>
          <a:noFill/>
        </p:spPr>
        <p:txBody>
          <a:bodyPr wrap="square" rtlCol="0">
            <a:spAutoFit/>
          </a:bodyPr>
          <a:lstStyle/>
          <a:p>
            <a:pPr algn="ctr"/>
            <a:r>
              <a:rPr lang="en-US" sz="1000" dirty="0"/>
              <a:t>To learn more about COVID-19, please visit the Centers for Disease Control and Prevention website at: </a:t>
            </a:r>
            <a:r>
              <a:rPr lang="en-US" sz="1000" dirty="0">
                <a:hlinkClick r:id="rId12"/>
              </a:rPr>
              <a:t>https://www.cdc.gov/coronavirus/2019-ncov/index.html</a:t>
            </a:r>
            <a:r>
              <a:rPr lang="en-US" sz="1000" dirty="0"/>
              <a:t> </a:t>
            </a:r>
          </a:p>
        </p:txBody>
      </p:sp>
      <p:pic>
        <p:nvPicPr>
          <p:cNvPr id="27" name="Picture 26" descr="A close up of a sign&#10;&#10;Description automatically generated">
            <a:extLst>
              <a:ext uri="{FF2B5EF4-FFF2-40B4-BE49-F238E27FC236}">
                <a16:creationId xmlns:a16="http://schemas.microsoft.com/office/drawing/2014/main" id="{0BC48BE5-AEB9-42DB-85A4-152BEE0128EF}"/>
              </a:ext>
            </a:extLst>
          </p:cNvPr>
          <p:cNvPicPr>
            <a:picLocks noChangeAspect="1"/>
          </p:cNvPicPr>
          <p:nvPr/>
        </p:nvPicPr>
        <p:blipFill>
          <a:blip r:embed="rId13"/>
          <a:stretch>
            <a:fillRect/>
          </a:stretch>
        </p:blipFill>
        <p:spPr>
          <a:xfrm>
            <a:off x="5793365" y="9479910"/>
            <a:ext cx="1814065" cy="493253"/>
          </a:xfrm>
          <a:prstGeom prst="rect">
            <a:avLst/>
          </a:prstGeom>
        </p:spPr>
      </p:pic>
    </p:spTree>
    <p:extLst>
      <p:ext uri="{BB962C8B-B14F-4D97-AF65-F5344CB8AC3E}">
        <p14:creationId xmlns:p14="http://schemas.microsoft.com/office/powerpoint/2010/main" val="15525034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FE3B173D2FF54485533432A542032B" ma:contentTypeVersion="13" ma:contentTypeDescription="Create a new document." ma:contentTypeScope="" ma:versionID="12b63b9ad30c57eae7122ec557f73288">
  <xsd:schema xmlns:xsd="http://www.w3.org/2001/XMLSchema" xmlns:xs="http://www.w3.org/2001/XMLSchema" xmlns:p="http://schemas.microsoft.com/office/2006/metadata/properties" xmlns:ns2="d4dae643-82bd-4726-917e-59ffd90e8bf8" xmlns:ns3="8ea22a3e-66fd-43b2-9d17-5d1c8e4cf0af" targetNamespace="http://schemas.microsoft.com/office/2006/metadata/properties" ma:root="true" ma:fieldsID="7fd14ccea5e0174e5dacc0ed7b2ce6c8" ns2:_="" ns3:_="">
    <xsd:import namespace="d4dae643-82bd-4726-917e-59ffd90e8bf8"/>
    <xsd:import namespace="8ea22a3e-66fd-43b2-9d17-5d1c8e4cf0a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dae643-82bd-4726-917e-59ffd90e8bf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ea22a3e-66fd-43b2-9d17-5d1c8e4cf0a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Status" ma:index="20" nillable="true" ma:displayName="Status" ma:default="Received" ma:format="Dropdown" ma:internalName="Statu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8ea22a3e-66fd-43b2-9d17-5d1c8e4cf0af">Received</Status>
  </documentManagement>
</p:properties>
</file>

<file path=customXml/itemProps1.xml><?xml version="1.0" encoding="utf-8"?>
<ds:datastoreItem xmlns:ds="http://schemas.openxmlformats.org/officeDocument/2006/customXml" ds:itemID="{D55E4F42-C807-4A58-8AB5-0E36F1F581A8}"/>
</file>

<file path=customXml/itemProps2.xml><?xml version="1.0" encoding="utf-8"?>
<ds:datastoreItem xmlns:ds="http://schemas.openxmlformats.org/officeDocument/2006/customXml" ds:itemID="{CABC727E-07E1-479E-AA1E-0A9751F4AEEE}"/>
</file>

<file path=customXml/itemProps3.xml><?xml version="1.0" encoding="utf-8"?>
<ds:datastoreItem xmlns:ds="http://schemas.openxmlformats.org/officeDocument/2006/customXml" ds:itemID="{9F35424A-4A29-46FA-A13A-C5BB5C46561E}"/>
</file>

<file path=docProps/app.xml><?xml version="1.0" encoding="utf-8"?>
<Properties xmlns="http://schemas.openxmlformats.org/officeDocument/2006/extended-properties" xmlns:vt="http://schemas.openxmlformats.org/officeDocument/2006/docPropsVTypes">
  <Template/>
  <TotalTime>7147</TotalTime>
  <Words>2343</Words>
  <Application>Microsoft Office PowerPoint</Application>
  <PresentationFormat>Custom</PresentationFormat>
  <Paragraphs>219</Paragraphs>
  <Slides>9</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Packebush</dc:creator>
  <cp:lastModifiedBy>Calabretta, Amy (arysdam@uidaho.edu)</cp:lastModifiedBy>
  <cp:revision>118</cp:revision>
  <cp:lastPrinted>2020-05-15T18:54:23Z</cp:lastPrinted>
  <dcterms:created xsi:type="dcterms:W3CDTF">2020-03-31T22:37:27Z</dcterms:created>
  <dcterms:modified xsi:type="dcterms:W3CDTF">2020-05-19T19:59:00Z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0x01010070FE3B173D2FF54485533432A542032B</vt:lpwstr>
  </property>
</Properties>
</file>