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5" r:id="rId4"/>
    <p:sldId id="274" r:id="rId5"/>
    <p:sldId id="258" r:id="rId6"/>
    <p:sldId id="260" r:id="rId7"/>
    <p:sldId id="261" r:id="rId8"/>
    <p:sldId id="262" r:id="rId9"/>
    <p:sldId id="263" r:id="rId10"/>
    <p:sldId id="264" r:id="rId11"/>
    <p:sldId id="265" r:id="rId12"/>
    <p:sldId id="277" r:id="rId13"/>
    <p:sldId id="266" r:id="rId14"/>
    <p:sldId id="267" r:id="rId15"/>
    <p:sldId id="268" r:id="rId16"/>
    <p:sldId id="271" r:id="rId17"/>
    <p:sldId id="276"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C00000"/>
    <a:srgbClr val="FFCC00"/>
    <a:srgbClr val="FF7C80"/>
    <a:srgbClr val="ED7D3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5" autoAdjust="0"/>
    <p:restoredTop sz="94660"/>
  </p:normalViewPr>
  <p:slideViewPr>
    <p:cSldViewPr snapToGrid="0">
      <p:cViewPr varScale="1">
        <p:scale>
          <a:sx n="95" d="100"/>
          <a:sy n="95" d="100"/>
        </p:scale>
        <p:origin x="67" y="307"/>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a:t>Subsidized service center rate as University/departmental funding diminishes</a:t>
            </a:r>
          </a:p>
        </c:rich>
      </c:tx>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standard"/>
        <c:varyColors val="0"/>
        <c:ser>
          <c:idx val="0"/>
          <c:order val="0"/>
          <c:tx>
            <c:strRef>
              <c:f>Sheet1!$B$1</c:f>
              <c:strCache>
                <c:ptCount val="1"/>
                <c:pt idx="0">
                  <c:v>Depreciation</c:v>
                </c:pt>
              </c:strCache>
            </c:strRef>
          </c:tx>
          <c:spPr>
            <a:solidFill>
              <a:schemeClr val="accent2"/>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Subsidized      Rate             $19.20</c:v>
                </c:pt>
                <c:pt idx="1">
                  <c:v>Grant Subsidy          $.50</c:v>
                </c:pt>
                <c:pt idx="2">
                  <c:v>Department Subsidy $4.00</c:v>
                </c:pt>
              </c:strCache>
            </c:strRef>
          </c:cat>
          <c:val>
            <c:numRef>
              <c:f>Sheet1!$B$2:$B$4</c:f>
              <c:numCache>
                <c:formatCode>"$"#,##0</c:formatCode>
                <c:ptCount val="3"/>
                <c:pt idx="0">
                  <c:v>10000</c:v>
                </c:pt>
                <c:pt idx="1">
                  <c:v>10000</c:v>
                </c:pt>
                <c:pt idx="2">
                  <c:v>0</c:v>
                </c:pt>
              </c:numCache>
            </c:numRef>
          </c:val>
          <c:extLst>
            <c:ext xmlns:c16="http://schemas.microsoft.com/office/drawing/2014/chart" uri="{C3380CC4-5D6E-409C-BE32-E72D297353CC}">
              <c16:uniqueId val="{00000000-5951-4DE1-A567-2C24C142137F}"/>
            </c:ext>
          </c:extLst>
        </c:ser>
        <c:ser>
          <c:idx val="1"/>
          <c:order val="1"/>
          <c:tx>
            <c:strRef>
              <c:f>Sheet1!$C$1</c:f>
              <c:strCache>
                <c:ptCount val="1"/>
                <c:pt idx="0">
                  <c:v>Operating</c:v>
                </c:pt>
              </c:strCache>
            </c:strRef>
          </c:tx>
          <c:spPr>
            <a:solidFill>
              <a:schemeClr val="accent4"/>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Subsidized      Rate             $19.20</c:v>
                </c:pt>
                <c:pt idx="1">
                  <c:v>Grant Subsidy          $.50</c:v>
                </c:pt>
                <c:pt idx="2">
                  <c:v>Department Subsidy $4.00</c:v>
                </c:pt>
              </c:strCache>
            </c:strRef>
          </c:cat>
          <c:val>
            <c:numRef>
              <c:f>Sheet1!$C$2:$C$4</c:f>
              <c:numCache>
                <c:formatCode>"$"#,##0</c:formatCode>
                <c:ptCount val="3"/>
                <c:pt idx="0">
                  <c:v>44000</c:v>
                </c:pt>
                <c:pt idx="1">
                  <c:v>0</c:v>
                </c:pt>
                <c:pt idx="2">
                  <c:v>10000</c:v>
                </c:pt>
              </c:numCache>
            </c:numRef>
          </c:val>
          <c:extLst>
            <c:ext xmlns:c16="http://schemas.microsoft.com/office/drawing/2014/chart" uri="{C3380CC4-5D6E-409C-BE32-E72D297353CC}">
              <c16:uniqueId val="{00000001-5951-4DE1-A567-2C24C142137F}"/>
            </c:ext>
          </c:extLst>
        </c:ser>
        <c:ser>
          <c:idx val="2"/>
          <c:order val="2"/>
          <c:tx>
            <c:strRef>
              <c:f>Sheet1!$D$1</c:f>
              <c:strCache>
                <c:ptCount val="1"/>
                <c:pt idx="0">
                  <c:v>Salary</c:v>
                </c:pt>
              </c:strCache>
            </c:strRef>
          </c:tx>
          <c:spPr>
            <a:solidFill>
              <a:schemeClr val="accent6"/>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Subsidized      Rate             $19.20</c:v>
                </c:pt>
                <c:pt idx="1">
                  <c:v>Grant Subsidy          $.50</c:v>
                </c:pt>
                <c:pt idx="2">
                  <c:v>Department Subsidy $4.00</c:v>
                </c:pt>
              </c:strCache>
            </c:strRef>
          </c:cat>
          <c:val>
            <c:numRef>
              <c:f>Sheet1!$D$2:$D$4</c:f>
              <c:numCache>
                <c:formatCode>"$"#,##0</c:formatCode>
                <c:ptCount val="3"/>
                <c:pt idx="0">
                  <c:v>330000</c:v>
                </c:pt>
                <c:pt idx="1">
                  <c:v>0</c:v>
                </c:pt>
                <c:pt idx="2">
                  <c:v>70000</c:v>
                </c:pt>
              </c:numCache>
            </c:numRef>
          </c:val>
          <c:extLst>
            <c:ext xmlns:c16="http://schemas.microsoft.com/office/drawing/2014/chart" uri="{C3380CC4-5D6E-409C-BE32-E72D297353CC}">
              <c16:uniqueId val="{00000002-5951-4DE1-A567-2C24C142137F}"/>
            </c:ext>
          </c:extLst>
        </c:ser>
        <c:dLbls>
          <c:showLegendKey val="0"/>
          <c:showVal val="1"/>
          <c:showCatName val="0"/>
          <c:showSerName val="0"/>
          <c:showPercent val="0"/>
          <c:showBubbleSize val="0"/>
        </c:dLbls>
        <c:gapWidth val="150"/>
        <c:shape val="box"/>
        <c:axId val="339570192"/>
        <c:axId val="339570752"/>
        <c:axId val="222360608"/>
      </c:bar3DChart>
      <c:catAx>
        <c:axId val="339570192"/>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39570752"/>
        <c:crosses val="autoZero"/>
        <c:auto val="1"/>
        <c:lblAlgn val="ctr"/>
        <c:lblOffset val="100"/>
        <c:noMultiLvlLbl val="0"/>
      </c:catAx>
      <c:valAx>
        <c:axId val="339570752"/>
        <c:scaling>
          <c:orientation val="minMax"/>
        </c:scaling>
        <c:delete val="0"/>
        <c:axPos val="l"/>
        <c:majorGridlines>
          <c:spPr>
            <a:ln w="9525" cap="flat" cmpd="sng" algn="ctr">
              <a:solidFill>
                <a:schemeClr val="tx1">
                  <a:lumMod val="15000"/>
                  <a:lumOff val="85000"/>
                </a:schemeClr>
              </a:solidFill>
              <a:round/>
            </a:ln>
            <a:effectLst/>
          </c:spPr>
        </c:majorGridlines>
        <c:numFmt formatCode="&quot;$&quot;#,##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39570192"/>
        <c:crosses val="autoZero"/>
        <c:crossBetween val="between"/>
      </c:valAx>
      <c:serAx>
        <c:axId val="222360608"/>
        <c:scaling>
          <c:orientation val="minMax"/>
        </c:scaling>
        <c:delete val="0"/>
        <c:axPos val="b"/>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39570752"/>
        <c:crosses val="autoZero"/>
      </c:ser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a:t>Subsidized service center rate</a:t>
            </a:r>
          </a:p>
        </c:rich>
      </c:tx>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14444536052120879"/>
          <c:y val="0.13827044168528341"/>
          <c:w val="0.67709280292608953"/>
          <c:h val="0.58027726875584718"/>
        </c:manualLayout>
      </c:layout>
      <c:bar3DChart>
        <c:barDir val="col"/>
        <c:grouping val="standard"/>
        <c:varyColors val="0"/>
        <c:ser>
          <c:idx val="0"/>
          <c:order val="0"/>
          <c:tx>
            <c:strRef>
              <c:f>Sheet1!$B$1</c:f>
              <c:strCache>
                <c:ptCount val="1"/>
                <c:pt idx="0">
                  <c:v>Depreciation</c:v>
                </c:pt>
              </c:strCache>
            </c:strRef>
          </c:tx>
          <c:spPr>
            <a:solidFill>
              <a:schemeClr val="accent2"/>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Subsidized Rate  $11.90</c:v>
                </c:pt>
                <c:pt idx="1">
                  <c:v>Grant Subsidy $.50</c:v>
                </c:pt>
                <c:pt idx="2">
                  <c:v>Department Subsidy  $11.30</c:v>
                </c:pt>
              </c:strCache>
            </c:strRef>
          </c:cat>
          <c:val>
            <c:numRef>
              <c:f>Sheet1!$B$2:$B$4</c:f>
              <c:numCache>
                <c:formatCode>"$"#,##0</c:formatCode>
                <c:ptCount val="3"/>
                <c:pt idx="0">
                  <c:v>10000</c:v>
                </c:pt>
                <c:pt idx="1">
                  <c:v>10000</c:v>
                </c:pt>
                <c:pt idx="2">
                  <c:v>0</c:v>
                </c:pt>
              </c:numCache>
            </c:numRef>
          </c:val>
          <c:extLst>
            <c:ext xmlns:c16="http://schemas.microsoft.com/office/drawing/2014/chart" uri="{C3380CC4-5D6E-409C-BE32-E72D297353CC}">
              <c16:uniqueId val="{00000000-BFDE-44E0-87B1-90D617862784}"/>
            </c:ext>
          </c:extLst>
        </c:ser>
        <c:ser>
          <c:idx val="1"/>
          <c:order val="1"/>
          <c:tx>
            <c:strRef>
              <c:f>Sheet1!$C$1</c:f>
              <c:strCache>
                <c:ptCount val="1"/>
                <c:pt idx="0">
                  <c:v>Operating</c:v>
                </c:pt>
              </c:strCache>
            </c:strRef>
          </c:tx>
          <c:spPr>
            <a:solidFill>
              <a:schemeClr val="accent4"/>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Subsidized Rate  $11.90</c:v>
                </c:pt>
                <c:pt idx="1">
                  <c:v>Grant Subsidy $.50</c:v>
                </c:pt>
                <c:pt idx="2">
                  <c:v>Department Subsidy  $11.30</c:v>
                </c:pt>
              </c:strCache>
            </c:strRef>
          </c:cat>
          <c:val>
            <c:numRef>
              <c:f>Sheet1!$C$2:$C$4</c:f>
              <c:numCache>
                <c:formatCode>"$"#,##0</c:formatCode>
                <c:ptCount val="3"/>
                <c:pt idx="0">
                  <c:v>28000</c:v>
                </c:pt>
                <c:pt idx="1">
                  <c:v>0</c:v>
                </c:pt>
                <c:pt idx="2">
                  <c:v>11000</c:v>
                </c:pt>
              </c:numCache>
            </c:numRef>
          </c:val>
          <c:extLst>
            <c:ext xmlns:c16="http://schemas.microsoft.com/office/drawing/2014/chart" uri="{C3380CC4-5D6E-409C-BE32-E72D297353CC}">
              <c16:uniqueId val="{00000001-BFDE-44E0-87B1-90D617862784}"/>
            </c:ext>
          </c:extLst>
        </c:ser>
        <c:ser>
          <c:idx val="2"/>
          <c:order val="2"/>
          <c:tx>
            <c:strRef>
              <c:f>Sheet1!$D$1</c:f>
              <c:strCache>
                <c:ptCount val="1"/>
                <c:pt idx="0">
                  <c:v>Salary</c:v>
                </c:pt>
              </c:strCache>
            </c:strRef>
          </c:tx>
          <c:spPr>
            <a:solidFill>
              <a:schemeClr val="accent6"/>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Subsidized Rate  $11.90</c:v>
                </c:pt>
                <c:pt idx="1">
                  <c:v>Grant Subsidy $.50</c:v>
                </c:pt>
                <c:pt idx="2">
                  <c:v>Department Subsidy  $11.30</c:v>
                </c:pt>
              </c:strCache>
            </c:strRef>
          </c:cat>
          <c:val>
            <c:numRef>
              <c:f>Sheet1!$D$2:$D$4</c:f>
              <c:numCache>
                <c:formatCode>"$"#,##0</c:formatCode>
                <c:ptCount val="3"/>
                <c:pt idx="0">
                  <c:v>200000</c:v>
                </c:pt>
                <c:pt idx="1">
                  <c:v>0</c:v>
                </c:pt>
                <c:pt idx="2">
                  <c:v>200000</c:v>
                </c:pt>
              </c:numCache>
            </c:numRef>
          </c:val>
          <c:extLst>
            <c:ext xmlns:c16="http://schemas.microsoft.com/office/drawing/2014/chart" uri="{C3380CC4-5D6E-409C-BE32-E72D297353CC}">
              <c16:uniqueId val="{00000002-BFDE-44E0-87B1-90D617862784}"/>
            </c:ext>
          </c:extLst>
        </c:ser>
        <c:dLbls>
          <c:showLegendKey val="0"/>
          <c:showVal val="1"/>
          <c:showCatName val="0"/>
          <c:showSerName val="0"/>
          <c:showPercent val="0"/>
          <c:showBubbleSize val="0"/>
        </c:dLbls>
        <c:gapWidth val="150"/>
        <c:shape val="box"/>
        <c:axId val="339572992"/>
        <c:axId val="337653632"/>
        <c:axId val="222361856"/>
      </c:bar3DChart>
      <c:catAx>
        <c:axId val="339572992"/>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37653632"/>
        <c:crosses val="autoZero"/>
        <c:auto val="1"/>
        <c:lblAlgn val="ctr"/>
        <c:lblOffset val="100"/>
        <c:noMultiLvlLbl val="0"/>
      </c:catAx>
      <c:valAx>
        <c:axId val="337653632"/>
        <c:scaling>
          <c:orientation val="minMax"/>
        </c:scaling>
        <c:delete val="0"/>
        <c:axPos val="l"/>
        <c:majorGridlines>
          <c:spPr>
            <a:ln w="9525" cap="flat" cmpd="sng" algn="ctr">
              <a:solidFill>
                <a:schemeClr val="tx1">
                  <a:lumMod val="15000"/>
                  <a:lumOff val="85000"/>
                </a:schemeClr>
              </a:solidFill>
              <a:round/>
            </a:ln>
            <a:effectLst/>
          </c:spPr>
        </c:majorGridlines>
        <c:numFmt formatCode="&quot;$&quot;#,##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39572992"/>
        <c:crosses val="autoZero"/>
        <c:crossBetween val="between"/>
      </c:valAx>
      <c:serAx>
        <c:axId val="222361856"/>
        <c:scaling>
          <c:orientation val="minMax"/>
        </c:scaling>
        <c:delete val="0"/>
        <c:axPos val="b"/>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37653632"/>
        <c:crosses val="autoZero"/>
      </c:ser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a:t>Full rate charged to external customers</a:t>
            </a:r>
          </a:p>
        </c:rich>
      </c:tx>
      <c:layout>
        <c:manualLayout>
          <c:xMode val="edge"/>
          <c:yMode val="edge"/>
          <c:x val="0.40757834552056871"/>
          <c:y val="8.8391145434405932E-3"/>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17109391077016248"/>
          <c:y val="0.17085047531949324"/>
          <c:w val="0.61752004381549541"/>
          <c:h val="0.51854595985019603"/>
        </c:manualLayout>
      </c:layout>
      <c:bar3DChart>
        <c:barDir val="col"/>
        <c:grouping val="standard"/>
        <c:varyColors val="0"/>
        <c:ser>
          <c:idx val="0"/>
          <c:order val="0"/>
          <c:tx>
            <c:strRef>
              <c:f>Sheet1!$B$1</c:f>
              <c:strCache>
                <c:ptCount val="1"/>
                <c:pt idx="0">
                  <c:v>Depreciation</c:v>
                </c:pt>
              </c:strCache>
            </c:strRef>
          </c:tx>
          <c:spPr>
            <a:solidFill>
              <a:schemeClr val="accent2"/>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Sheet1!$A$2:$A$4</c:f>
              <c:strCache>
                <c:ptCount val="1"/>
                <c:pt idx="0">
                  <c:v>Service Center      $23.70</c:v>
                </c:pt>
              </c:strCache>
            </c:strRef>
          </c:cat>
          <c:val>
            <c:numRef>
              <c:f>Sheet1!$B$2:$B$4</c:f>
              <c:numCache>
                <c:formatCode>"$"#,##0</c:formatCode>
                <c:ptCount val="3"/>
                <c:pt idx="0">
                  <c:v>20000</c:v>
                </c:pt>
                <c:pt idx="1">
                  <c:v>0</c:v>
                </c:pt>
                <c:pt idx="2">
                  <c:v>0</c:v>
                </c:pt>
              </c:numCache>
            </c:numRef>
          </c:val>
          <c:extLst>
            <c:ext xmlns:c16="http://schemas.microsoft.com/office/drawing/2014/chart" uri="{C3380CC4-5D6E-409C-BE32-E72D297353CC}">
              <c16:uniqueId val="{00000000-DF75-4910-8FE4-DA3EFEF3C35A}"/>
            </c:ext>
          </c:extLst>
        </c:ser>
        <c:ser>
          <c:idx val="1"/>
          <c:order val="1"/>
          <c:tx>
            <c:strRef>
              <c:f>Sheet1!$C$1</c:f>
              <c:strCache>
                <c:ptCount val="1"/>
                <c:pt idx="0">
                  <c:v>Operating</c:v>
                </c:pt>
              </c:strCache>
            </c:strRef>
          </c:tx>
          <c:spPr>
            <a:solidFill>
              <a:schemeClr val="accent4"/>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Sheet1!$A$2:$A$4</c:f>
              <c:strCache>
                <c:ptCount val="1"/>
                <c:pt idx="0">
                  <c:v>Service Center      $23.70</c:v>
                </c:pt>
              </c:strCache>
            </c:strRef>
          </c:cat>
          <c:val>
            <c:numRef>
              <c:f>Sheet1!$C$2:$C$4</c:f>
              <c:numCache>
                <c:formatCode>"$"#,##0</c:formatCode>
                <c:ptCount val="3"/>
                <c:pt idx="0">
                  <c:v>54000</c:v>
                </c:pt>
                <c:pt idx="1">
                  <c:v>0</c:v>
                </c:pt>
                <c:pt idx="2">
                  <c:v>0</c:v>
                </c:pt>
              </c:numCache>
            </c:numRef>
          </c:val>
          <c:extLst>
            <c:ext xmlns:c16="http://schemas.microsoft.com/office/drawing/2014/chart" uri="{C3380CC4-5D6E-409C-BE32-E72D297353CC}">
              <c16:uniqueId val="{00000001-DF75-4910-8FE4-DA3EFEF3C35A}"/>
            </c:ext>
          </c:extLst>
        </c:ser>
        <c:ser>
          <c:idx val="2"/>
          <c:order val="2"/>
          <c:tx>
            <c:strRef>
              <c:f>Sheet1!$D$1</c:f>
              <c:strCache>
                <c:ptCount val="1"/>
                <c:pt idx="0">
                  <c:v>Salary</c:v>
                </c:pt>
              </c:strCache>
            </c:strRef>
          </c:tx>
          <c:spPr>
            <a:solidFill>
              <a:schemeClr val="accent6"/>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Sheet1!$A$2:$A$4</c:f>
              <c:strCache>
                <c:ptCount val="1"/>
                <c:pt idx="0">
                  <c:v>Service Center      $23.70</c:v>
                </c:pt>
              </c:strCache>
            </c:strRef>
          </c:cat>
          <c:val>
            <c:numRef>
              <c:f>Sheet1!$D$2:$D$4</c:f>
              <c:numCache>
                <c:formatCode>"$"#,##0</c:formatCode>
                <c:ptCount val="3"/>
                <c:pt idx="0">
                  <c:v>400000</c:v>
                </c:pt>
                <c:pt idx="1">
                  <c:v>0</c:v>
                </c:pt>
                <c:pt idx="2">
                  <c:v>0</c:v>
                </c:pt>
              </c:numCache>
            </c:numRef>
          </c:val>
          <c:extLst>
            <c:ext xmlns:c16="http://schemas.microsoft.com/office/drawing/2014/chart" uri="{C3380CC4-5D6E-409C-BE32-E72D297353CC}">
              <c16:uniqueId val="{00000002-DF75-4910-8FE4-DA3EFEF3C35A}"/>
            </c:ext>
          </c:extLst>
        </c:ser>
        <c:dLbls>
          <c:showLegendKey val="0"/>
          <c:showVal val="1"/>
          <c:showCatName val="0"/>
          <c:showSerName val="0"/>
          <c:showPercent val="0"/>
          <c:showBubbleSize val="0"/>
        </c:dLbls>
        <c:gapWidth val="150"/>
        <c:shape val="box"/>
        <c:axId val="396438000"/>
        <c:axId val="396438560"/>
        <c:axId val="222363104"/>
      </c:bar3DChart>
      <c:catAx>
        <c:axId val="396438000"/>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96438560"/>
        <c:crosses val="autoZero"/>
        <c:auto val="1"/>
        <c:lblAlgn val="ctr"/>
        <c:lblOffset val="100"/>
        <c:noMultiLvlLbl val="0"/>
      </c:catAx>
      <c:valAx>
        <c:axId val="396438560"/>
        <c:scaling>
          <c:orientation val="minMax"/>
        </c:scaling>
        <c:delete val="0"/>
        <c:axPos val="l"/>
        <c:majorGridlines>
          <c:spPr>
            <a:ln w="9525" cap="flat" cmpd="sng" algn="ctr">
              <a:solidFill>
                <a:schemeClr val="tx1">
                  <a:lumMod val="15000"/>
                  <a:lumOff val="85000"/>
                </a:schemeClr>
              </a:solidFill>
              <a:round/>
            </a:ln>
            <a:effectLst/>
          </c:spPr>
        </c:majorGridlines>
        <c:numFmt formatCode="&quot;$&quot;#,##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96438000"/>
        <c:crosses val="autoZero"/>
        <c:crossBetween val="between"/>
      </c:valAx>
      <c:serAx>
        <c:axId val="222363104"/>
        <c:scaling>
          <c:orientation val="minMax"/>
        </c:scaling>
        <c:delete val="0"/>
        <c:axPos val="b"/>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96438560"/>
        <c:crosses val="autoZero"/>
      </c:ser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07CDD9B-DB70-488F-AAC2-0609074F772F}" type="datetimeFigureOut">
              <a:rPr lang="en-US" smtClean="0"/>
              <a:t>2/28/2018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0C176C-815C-4158-9FD2-413ADD075D27}" type="slidenum">
              <a:rPr lang="en-US" smtClean="0"/>
              <a:t>‹#›</a:t>
            </a:fld>
            <a:endParaRPr lang="en-US"/>
          </a:p>
        </p:txBody>
      </p:sp>
    </p:spTree>
    <p:extLst>
      <p:ext uri="{BB962C8B-B14F-4D97-AF65-F5344CB8AC3E}">
        <p14:creationId xmlns:p14="http://schemas.microsoft.com/office/powerpoint/2010/main" val="6325303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7CDD9B-DB70-488F-AAC2-0609074F772F}" type="datetimeFigureOut">
              <a:rPr lang="en-US" smtClean="0"/>
              <a:t>2/28/2018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0C176C-815C-4158-9FD2-413ADD075D27}" type="slidenum">
              <a:rPr lang="en-US" smtClean="0"/>
              <a:t>‹#›</a:t>
            </a:fld>
            <a:endParaRPr lang="en-US"/>
          </a:p>
        </p:txBody>
      </p:sp>
    </p:spTree>
    <p:extLst>
      <p:ext uri="{BB962C8B-B14F-4D97-AF65-F5344CB8AC3E}">
        <p14:creationId xmlns:p14="http://schemas.microsoft.com/office/powerpoint/2010/main" val="10374319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7CDD9B-DB70-488F-AAC2-0609074F772F}" type="datetimeFigureOut">
              <a:rPr lang="en-US" smtClean="0"/>
              <a:t>2/28/2018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0C176C-815C-4158-9FD2-413ADD075D27}" type="slidenum">
              <a:rPr lang="en-US" smtClean="0"/>
              <a:t>‹#›</a:t>
            </a:fld>
            <a:endParaRPr lang="en-US"/>
          </a:p>
        </p:txBody>
      </p:sp>
    </p:spTree>
    <p:extLst>
      <p:ext uri="{BB962C8B-B14F-4D97-AF65-F5344CB8AC3E}">
        <p14:creationId xmlns:p14="http://schemas.microsoft.com/office/powerpoint/2010/main" val="24946609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7CDD9B-DB70-488F-AAC2-0609074F772F}" type="datetimeFigureOut">
              <a:rPr lang="en-US" smtClean="0"/>
              <a:t>2/28/2018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0C176C-815C-4158-9FD2-413ADD075D27}" type="slidenum">
              <a:rPr lang="en-US" smtClean="0"/>
              <a:t>‹#›</a:t>
            </a:fld>
            <a:endParaRPr lang="en-US"/>
          </a:p>
        </p:txBody>
      </p:sp>
    </p:spTree>
    <p:extLst>
      <p:ext uri="{BB962C8B-B14F-4D97-AF65-F5344CB8AC3E}">
        <p14:creationId xmlns:p14="http://schemas.microsoft.com/office/powerpoint/2010/main" val="307402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07CDD9B-DB70-488F-AAC2-0609074F772F}" type="datetimeFigureOut">
              <a:rPr lang="en-US" smtClean="0"/>
              <a:t>2/28/2018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0C176C-815C-4158-9FD2-413ADD075D27}" type="slidenum">
              <a:rPr lang="en-US" smtClean="0"/>
              <a:t>‹#›</a:t>
            </a:fld>
            <a:endParaRPr lang="en-US"/>
          </a:p>
        </p:txBody>
      </p:sp>
    </p:spTree>
    <p:extLst>
      <p:ext uri="{BB962C8B-B14F-4D97-AF65-F5344CB8AC3E}">
        <p14:creationId xmlns:p14="http://schemas.microsoft.com/office/powerpoint/2010/main" val="33705244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07CDD9B-DB70-488F-AAC2-0609074F772F}" type="datetimeFigureOut">
              <a:rPr lang="en-US" smtClean="0"/>
              <a:t>2/28/2018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0C176C-815C-4158-9FD2-413ADD075D27}" type="slidenum">
              <a:rPr lang="en-US" smtClean="0"/>
              <a:t>‹#›</a:t>
            </a:fld>
            <a:endParaRPr lang="en-US"/>
          </a:p>
        </p:txBody>
      </p:sp>
    </p:spTree>
    <p:extLst>
      <p:ext uri="{BB962C8B-B14F-4D97-AF65-F5344CB8AC3E}">
        <p14:creationId xmlns:p14="http://schemas.microsoft.com/office/powerpoint/2010/main" val="3263615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07CDD9B-DB70-488F-AAC2-0609074F772F}" type="datetimeFigureOut">
              <a:rPr lang="en-US" smtClean="0"/>
              <a:t>2/28/2018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0C176C-815C-4158-9FD2-413ADD075D27}" type="slidenum">
              <a:rPr lang="en-US" smtClean="0"/>
              <a:t>‹#›</a:t>
            </a:fld>
            <a:endParaRPr lang="en-US"/>
          </a:p>
        </p:txBody>
      </p:sp>
    </p:spTree>
    <p:extLst>
      <p:ext uri="{BB962C8B-B14F-4D97-AF65-F5344CB8AC3E}">
        <p14:creationId xmlns:p14="http://schemas.microsoft.com/office/powerpoint/2010/main" val="31267451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07CDD9B-DB70-488F-AAC2-0609074F772F}" type="datetimeFigureOut">
              <a:rPr lang="en-US" smtClean="0"/>
              <a:t>2/28/2018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0C176C-815C-4158-9FD2-413ADD075D27}" type="slidenum">
              <a:rPr lang="en-US" smtClean="0"/>
              <a:t>‹#›</a:t>
            </a:fld>
            <a:endParaRPr lang="en-US"/>
          </a:p>
        </p:txBody>
      </p:sp>
    </p:spTree>
    <p:extLst>
      <p:ext uri="{BB962C8B-B14F-4D97-AF65-F5344CB8AC3E}">
        <p14:creationId xmlns:p14="http://schemas.microsoft.com/office/powerpoint/2010/main" val="36995617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7CDD9B-DB70-488F-AAC2-0609074F772F}" type="datetimeFigureOut">
              <a:rPr lang="en-US" smtClean="0"/>
              <a:t>2/28/2018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0C176C-815C-4158-9FD2-413ADD075D27}" type="slidenum">
              <a:rPr lang="en-US" smtClean="0"/>
              <a:t>‹#›</a:t>
            </a:fld>
            <a:endParaRPr lang="en-US"/>
          </a:p>
        </p:txBody>
      </p:sp>
    </p:spTree>
    <p:extLst>
      <p:ext uri="{BB962C8B-B14F-4D97-AF65-F5344CB8AC3E}">
        <p14:creationId xmlns:p14="http://schemas.microsoft.com/office/powerpoint/2010/main" val="2823703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07CDD9B-DB70-488F-AAC2-0609074F772F}" type="datetimeFigureOut">
              <a:rPr lang="en-US" smtClean="0"/>
              <a:t>2/28/2018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0C176C-815C-4158-9FD2-413ADD075D27}" type="slidenum">
              <a:rPr lang="en-US" smtClean="0"/>
              <a:t>‹#›</a:t>
            </a:fld>
            <a:endParaRPr lang="en-US"/>
          </a:p>
        </p:txBody>
      </p:sp>
    </p:spTree>
    <p:extLst>
      <p:ext uri="{BB962C8B-B14F-4D97-AF65-F5344CB8AC3E}">
        <p14:creationId xmlns:p14="http://schemas.microsoft.com/office/powerpoint/2010/main" val="10416118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07CDD9B-DB70-488F-AAC2-0609074F772F}" type="datetimeFigureOut">
              <a:rPr lang="en-US" smtClean="0"/>
              <a:t>2/28/2018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0C176C-815C-4158-9FD2-413ADD075D27}" type="slidenum">
              <a:rPr lang="en-US" smtClean="0"/>
              <a:t>‹#›</a:t>
            </a:fld>
            <a:endParaRPr lang="en-US"/>
          </a:p>
        </p:txBody>
      </p:sp>
    </p:spTree>
    <p:extLst>
      <p:ext uri="{BB962C8B-B14F-4D97-AF65-F5344CB8AC3E}">
        <p14:creationId xmlns:p14="http://schemas.microsoft.com/office/powerpoint/2010/main" val="41486008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4">
            <a:lumMod val="40000"/>
            <a:lumOff val="60000"/>
            <a:alpha val="7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7CDD9B-DB70-488F-AAC2-0609074F772F}" type="datetimeFigureOut">
              <a:rPr lang="en-US" smtClean="0"/>
              <a:t>2/28/2018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0C176C-815C-4158-9FD2-413ADD075D27}" type="slidenum">
              <a:rPr lang="en-US" smtClean="0"/>
              <a:t>‹#›</a:t>
            </a:fld>
            <a:endParaRPr lang="en-US"/>
          </a:p>
        </p:txBody>
      </p:sp>
    </p:spTree>
    <p:extLst>
      <p:ext uri="{BB962C8B-B14F-4D97-AF65-F5344CB8AC3E}">
        <p14:creationId xmlns:p14="http://schemas.microsoft.com/office/powerpoint/2010/main" val="34169703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4.xml"/><Relationship Id="rId4" Type="http://schemas.openxmlformats.org/officeDocument/2006/relationships/chart" Target="../charts/char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48870" y="1106179"/>
            <a:ext cx="9144000" cy="2387600"/>
          </a:xfrm>
        </p:spPr>
        <p:txBody>
          <a:bodyPr anchor="t"/>
          <a:lstStyle/>
          <a:p>
            <a:r>
              <a:rPr lang="en-US" b="1" dirty="0" smtClean="0"/>
              <a:t>Understanding Service Centers</a:t>
            </a:r>
            <a:endParaRPr lang="en-US" b="1"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99984" y="3334707"/>
            <a:ext cx="2441772" cy="2441772"/>
          </a:xfrm>
          <a:prstGeom prst="rect">
            <a:avLst/>
          </a:prstGeom>
        </p:spPr>
      </p:pic>
    </p:spTree>
    <p:extLst>
      <p:ext uri="{BB962C8B-B14F-4D97-AF65-F5344CB8AC3E}">
        <p14:creationId xmlns:p14="http://schemas.microsoft.com/office/powerpoint/2010/main" val="34994212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321432"/>
          </a:xfrm>
        </p:spPr>
        <p:txBody>
          <a:bodyPr>
            <a:noAutofit/>
          </a:bodyPr>
          <a:lstStyle/>
          <a:p>
            <a:r>
              <a:rPr lang="en-US" sz="4000" b="1" dirty="0"/>
              <a:t>How the operating expenses are paid</a:t>
            </a:r>
            <a:r>
              <a:rPr lang="en-US" sz="4000" dirty="0"/>
              <a:t>:</a:t>
            </a:r>
            <a:br>
              <a:rPr lang="en-US" sz="4000" dirty="0"/>
            </a:br>
            <a:endParaRPr lang="en-US" sz="4000" dirty="0"/>
          </a:p>
        </p:txBody>
      </p:sp>
      <p:sp>
        <p:nvSpPr>
          <p:cNvPr id="3" name="Content Placeholder 2"/>
          <p:cNvSpPr>
            <a:spLocks noGrp="1"/>
          </p:cNvSpPr>
          <p:nvPr>
            <p:ph type="subTitle" idx="1"/>
          </p:nvPr>
        </p:nvSpPr>
        <p:spPr>
          <a:xfrm>
            <a:off x="1524000" y="1974457"/>
            <a:ext cx="9144000" cy="3957005"/>
          </a:xfrm>
        </p:spPr>
        <p:txBody>
          <a:bodyPr>
            <a:normAutofit fontScale="62500" lnSpcReduction="20000"/>
          </a:bodyPr>
          <a:lstStyle/>
          <a:p>
            <a:pPr algn="l"/>
            <a:endParaRPr lang="en-US" sz="2400" dirty="0" smtClean="0"/>
          </a:p>
          <a:p>
            <a:pPr marL="0" lvl="1" algn="l">
              <a:spcBef>
                <a:spcPts val="1000"/>
              </a:spcBef>
            </a:pPr>
            <a:r>
              <a:rPr lang="en-US" sz="2400" b="1" dirty="0" smtClean="0"/>
              <a:t>Paid by the Service </a:t>
            </a:r>
            <a:r>
              <a:rPr lang="en-US" sz="2400" b="1" dirty="0"/>
              <a:t>C</a:t>
            </a:r>
            <a:r>
              <a:rPr lang="en-US" sz="2400" b="1" dirty="0" smtClean="0"/>
              <a:t>enter</a:t>
            </a:r>
            <a:r>
              <a:rPr lang="en-US" sz="2400" dirty="0" smtClean="0"/>
              <a:t>: </a:t>
            </a:r>
          </a:p>
          <a:p>
            <a:pPr marL="342900" lvl="1" indent="-342900" algn="l">
              <a:spcBef>
                <a:spcPts val="1000"/>
              </a:spcBef>
              <a:buFont typeface="Arial" panose="020B0604020202020204" pitchFamily="34" charset="0"/>
              <a:buChar char="•"/>
            </a:pPr>
            <a:r>
              <a:rPr lang="en-US" sz="2400" dirty="0" smtClean="0"/>
              <a:t>This portion of the operating expenses are incurred to provide services to customers. </a:t>
            </a:r>
          </a:p>
          <a:p>
            <a:pPr marL="342900" lvl="1" indent="-342900" algn="l">
              <a:spcBef>
                <a:spcPts val="1000"/>
              </a:spcBef>
              <a:buFont typeface="Arial" panose="020B0604020202020204" pitchFamily="34" charset="0"/>
              <a:buChar char="•"/>
            </a:pPr>
            <a:r>
              <a:rPr lang="en-US" sz="2400" dirty="0" smtClean="0"/>
              <a:t>If there were no service center activity, these expenses would not occur. </a:t>
            </a:r>
          </a:p>
          <a:p>
            <a:pPr marL="342900" lvl="1" indent="-342900" algn="l">
              <a:spcBef>
                <a:spcPts val="1000"/>
              </a:spcBef>
              <a:buFont typeface="Arial" panose="020B0604020202020204" pitchFamily="34" charset="0"/>
              <a:buChar char="•"/>
            </a:pPr>
            <a:r>
              <a:rPr lang="en-US" sz="2400" dirty="0" smtClean="0"/>
              <a:t>The </a:t>
            </a:r>
            <a:r>
              <a:rPr lang="en-US" sz="2400" dirty="0"/>
              <a:t>costs are passed on to the customers through the rate.</a:t>
            </a:r>
          </a:p>
          <a:p>
            <a:pPr algn="l"/>
            <a:endParaRPr lang="en-US" sz="2400" dirty="0" smtClean="0"/>
          </a:p>
          <a:p>
            <a:pPr marL="0" lvl="1" algn="l">
              <a:spcBef>
                <a:spcPts val="1000"/>
              </a:spcBef>
            </a:pPr>
            <a:r>
              <a:rPr lang="en-US" sz="2400" b="1" dirty="0" smtClean="0"/>
              <a:t>Paid by the Department</a:t>
            </a:r>
            <a:r>
              <a:rPr lang="en-US" sz="2400" dirty="0" smtClean="0"/>
              <a:t>: </a:t>
            </a:r>
          </a:p>
          <a:p>
            <a:pPr marL="342900" lvl="1" indent="-342900" algn="l">
              <a:spcBef>
                <a:spcPts val="1000"/>
              </a:spcBef>
              <a:buFont typeface="Arial" panose="020B0604020202020204" pitchFamily="34" charset="0"/>
              <a:buChar char="•"/>
            </a:pPr>
            <a:r>
              <a:rPr lang="en-US" sz="2400" dirty="0" smtClean="0"/>
              <a:t>This portion of the operating expenses is considered a subsidy to the service center. </a:t>
            </a:r>
          </a:p>
          <a:p>
            <a:pPr marL="342900" lvl="1" indent="-342900" algn="l">
              <a:spcBef>
                <a:spcPts val="1000"/>
              </a:spcBef>
              <a:buFont typeface="Arial" panose="020B0604020202020204" pitchFamily="34" charset="0"/>
              <a:buChar char="•"/>
            </a:pPr>
            <a:r>
              <a:rPr lang="en-US" sz="2400" dirty="0" smtClean="0"/>
              <a:t>These expenses can also be departmental expenditures which are unrelated </a:t>
            </a:r>
            <a:r>
              <a:rPr lang="en-US" sz="2400" dirty="0"/>
              <a:t>to </a:t>
            </a:r>
            <a:r>
              <a:rPr lang="en-US" sz="2400" dirty="0" smtClean="0"/>
              <a:t>the </a:t>
            </a:r>
            <a:r>
              <a:rPr lang="en-US" sz="2400" dirty="0"/>
              <a:t>service </a:t>
            </a:r>
            <a:r>
              <a:rPr lang="en-US" sz="2400" dirty="0" smtClean="0"/>
              <a:t>center’s activity. </a:t>
            </a:r>
          </a:p>
          <a:p>
            <a:pPr marL="342900" lvl="1" indent="-342900" algn="l">
              <a:spcBef>
                <a:spcPts val="1000"/>
              </a:spcBef>
              <a:buFont typeface="Arial" panose="020B0604020202020204" pitchFamily="34" charset="0"/>
              <a:buChar char="•"/>
            </a:pPr>
            <a:r>
              <a:rPr lang="en-US" sz="2400" dirty="0" smtClean="0"/>
              <a:t>If service center costs are paid </a:t>
            </a:r>
            <a:r>
              <a:rPr lang="en-US" sz="2400" dirty="0"/>
              <a:t>from </a:t>
            </a:r>
            <a:r>
              <a:rPr lang="en-US" sz="2400" dirty="0" smtClean="0"/>
              <a:t>departmental funds, the </a:t>
            </a:r>
            <a:r>
              <a:rPr lang="en-US" sz="2400" dirty="0"/>
              <a:t>costs are not passed on to the </a:t>
            </a:r>
            <a:r>
              <a:rPr lang="en-US" sz="2400" dirty="0" smtClean="0"/>
              <a:t>customers </a:t>
            </a:r>
            <a:r>
              <a:rPr lang="en-US" sz="2400" dirty="0"/>
              <a:t>but </a:t>
            </a:r>
            <a:r>
              <a:rPr lang="en-US" sz="2400" dirty="0" smtClean="0"/>
              <a:t>they are </a:t>
            </a:r>
            <a:r>
              <a:rPr lang="en-US" sz="2400" dirty="0"/>
              <a:t>reflected in the worksheet as a subsidized cost</a:t>
            </a:r>
            <a:r>
              <a:rPr lang="en-US" sz="2400" dirty="0" smtClean="0"/>
              <a:t>.</a:t>
            </a:r>
            <a:endParaRPr lang="en-US" dirty="0"/>
          </a:p>
          <a:p>
            <a:pPr algn="l"/>
            <a:endParaRPr lang="en-US" sz="2400" dirty="0" smtClean="0"/>
          </a:p>
          <a:p>
            <a:pPr algn="l"/>
            <a:r>
              <a:rPr lang="en-US" sz="2400" dirty="0" smtClean="0"/>
              <a:t> </a:t>
            </a:r>
            <a:endParaRPr lang="en-US" sz="2400" dirty="0"/>
          </a:p>
        </p:txBody>
      </p:sp>
    </p:spTree>
    <p:extLst>
      <p:ext uri="{BB962C8B-B14F-4D97-AF65-F5344CB8AC3E}">
        <p14:creationId xmlns:p14="http://schemas.microsoft.com/office/powerpoint/2010/main" val="15906625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7280" y="862810"/>
            <a:ext cx="7735445" cy="1325563"/>
          </a:xfrm>
        </p:spPr>
        <p:txBody>
          <a:bodyPr/>
          <a:lstStyle/>
          <a:p>
            <a:pPr algn="ctr"/>
            <a:r>
              <a:rPr lang="en-US" b="1" dirty="0" smtClean="0"/>
              <a:t>Capital Equipment</a:t>
            </a:r>
            <a:endParaRPr lang="en-US" b="1" dirty="0"/>
          </a:p>
        </p:txBody>
      </p:sp>
      <p:sp>
        <p:nvSpPr>
          <p:cNvPr id="3" name="Content Placeholder 2"/>
          <p:cNvSpPr>
            <a:spLocks noGrp="1"/>
          </p:cNvSpPr>
          <p:nvPr>
            <p:ph idx="1"/>
          </p:nvPr>
        </p:nvSpPr>
        <p:spPr>
          <a:xfrm>
            <a:off x="838200" y="2944954"/>
            <a:ext cx="10515600" cy="3002693"/>
          </a:xfrm>
        </p:spPr>
        <p:txBody>
          <a:bodyPr>
            <a:normAutofit fontScale="92500" lnSpcReduction="20000"/>
          </a:bodyPr>
          <a:lstStyle/>
          <a:p>
            <a:r>
              <a:rPr lang="en-US" dirty="0" smtClean="0"/>
              <a:t>Capital equipment are items that have a value equal to or greater than $5,000 and a useful life greater than one year. </a:t>
            </a:r>
          </a:p>
          <a:p>
            <a:r>
              <a:rPr lang="en-US" dirty="0" smtClean="0"/>
              <a:t>Equipment used in the course of service center business should be listed in the worksheet regardless of where it was purchased.</a:t>
            </a:r>
          </a:p>
          <a:p>
            <a:r>
              <a:rPr lang="en-US" dirty="0" smtClean="0"/>
              <a:t>Depreciation of each piece of capital equipment and whether it is passed on through the service center rate will be based on how the equipment is purchased and used. </a:t>
            </a:r>
          </a:p>
          <a:p>
            <a:r>
              <a:rPr lang="en-US" dirty="0" smtClean="0"/>
              <a:t>Depreciation for grant funded equipment will be listed on the spreadsheet, but will not be calculated into the rate.</a:t>
            </a:r>
          </a:p>
          <a:p>
            <a:endParaRPr lang="en-US"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73645" y="624021"/>
            <a:ext cx="2133333" cy="2133333"/>
          </a:xfrm>
          <a:prstGeom prst="rect">
            <a:avLst/>
          </a:prstGeom>
        </p:spPr>
      </p:pic>
    </p:spTree>
    <p:extLst>
      <p:ext uri="{BB962C8B-B14F-4D97-AF65-F5344CB8AC3E}">
        <p14:creationId xmlns:p14="http://schemas.microsoft.com/office/powerpoint/2010/main" val="42067622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What exactly is Depreciation?</a:t>
            </a:r>
            <a:endParaRPr lang="en-US" b="1" dirty="0"/>
          </a:p>
        </p:txBody>
      </p:sp>
      <p:sp>
        <p:nvSpPr>
          <p:cNvPr id="3" name="Content Placeholder 2"/>
          <p:cNvSpPr>
            <a:spLocks noGrp="1"/>
          </p:cNvSpPr>
          <p:nvPr>
            <p:ph idx="1"/>
          </p:nvPr>
        </p:nvSpPr>
        <p:spPr/>
        <p:txBody>
          <a:bodyPr>
            <a:normAutofit/>
          </a:bodyPr>
          <a:lstStyle/>
          <a:p>
            <a:pPr marL="0" indent="0">
              <a:buNone/>
            </a:pPr>
            <a:r>
              <a:rPr lang="en-US" dirty="0" smtClean="0"/>
              <a:t>Depreciation </a:t>
            </a:r>
            <a:r>
              <a:rPr lang="en-US" dirty="0"/>
              <a:t>is an artificial construct that accountants and the government uses to account for how </a:t>
            </a:r>
            <a:r>
              <a:rPr lang="en-US" dirty="0" smtClean="0"/>
              <a:t>its use </a:t>
            </a:r>
            <a:r>
              <a:rPr lang="en-US" dirty="0"/>
              <a:t>affects the market value of </a:t>
            </a:r>
            <a:r>
              <a:rPr lang="en-US" dirty="0" smtClean="0"/>
              <a:t>equipment.</a:t>
            </a:r>
            <a:r>
              <a:rPr lang="en-US" dirty="0"/>
              <a:t>  </a:t>
            </a:r>
            <a:r>
              <a:rPr lang="en-US" dirty="0" smtClean="0"/>
              <a:t>It allows for the cost of equipment to be spread out over the equipment’s useful life. </a:t>
            </a:r>
          </a:p>
          <a:p>
            <a:pPr marL="0" indent="0">
              <a:buNone/>
            </a:pPr>
            <a:endParaRPr lang="en-US" dirty="0" smtClean="0"/>
          </a:p>
          <a:p>
            <a:pPr marL="0" indent="0">
              <a:buNone/>
            </a:pPr>
            <a:r>
              <a:rPr lang="en-US" dirty="0" smtClean="0"/>
              <a:t>It is calculated by </a:t>
            </a:r>
            <a:r>
              <a:rPr lang="en-US" dirty="0"/>
              <a:t>asset accounting at the end of the fiscal year and </a:t>
            </a:r>
            <a:r>
              <a:rPr lang="en-US" dirty="0" smtClean="0"/>
              <a:t>expensed </a:t>
            </a:r>
            <a:r>
              <a:rPr lang="en-US" dirty="0"/>
              <a:t>on </a:t>
            </a:r>
            <a:r>
              <a:rPr lang="en-US" dirty="0" smtClean="0"/>
              <a:t>UI’s </a:t>
            </a:r>
            <a:r>
              <a:rPr lang="en-US" dirty="0"/>
              <a:t>financial statements which enables </a:t>
            </a:r>
            <a:r>
              <a:rPr lang="en-US" dirty="0" smtClean="0"/>
              <a:t>service centers to </a:t>
            </a:r>
            <a:r>
              <a:rPr lang="en-US" dirty="0"/>
              <a:t>take that  amount and save for future use on buying </a:t>
            </a:r>
            <a:r>
              <a:rPr lang="en-US" dirty="0" smtClean="0"/>
              <a:t>service center equipment. </a:t>
            </a:r>
          </a:p>
          <a:p>
            <a:pPr marL="0" indent="0">
              <a:buNone/>
            </a:pPr>
            <a:endParaRPr lang="en-US" dirty="0"/>
          </a:p>
        </p:txBody>
      </p:sp>
    </p:spTree>
    <p:extLst>
      <p:ext uri="{BB962C8B-B14F-4D97-AF65-F5344CB8AC3E}">
        <p14:creationId xmlns:p14="http://schemas.microsoft.com/office/powerpoint/2010/main" val="18448884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1850" y="698234"/>
            <a:ext cx="10515600" cy="895897"/>
          </a:xfrm>
        </p:spPr>
        <p:txBody>
          <a:bodyPr>
            <a:normAutofit fontScale="90000"/>
          </a:bodyPr>
          <a:lstStyle/>
          <a:p>
            <a:r>
              <a:rPr lang="en-US" b="1" dirty="0" smtClean="0"/>
              <a:t>Equipment purchases and use</a:t>
            </a:r>
            <a:endParaRPr lang="en-US" b="1" dirty="0"/>
          </a:p>
        </p:txBody>
      </p:sp>
      <p:sp>
        <p:nvSpPr>
          <p:cNvPr id="3" name="Content Placeholder 2"/>
          <p:cNvSpPr>
            <a:spLocks noGrp="1"/>
          </p:cNvSpPr>
          <p:nvPr>
            <p:ph type="body" idx="1"/>
          </p:nvPr>
        </p:nvSpPr>
        <p:spPr>
          <a:xfrm>
            <a:off x="753791" y="1594131"/>
            <a:ext cx="10515600" cy="5174659"/>
          </a:xfrm>
        </p:spPr>
        <p:txBody>
          <a:bodyPr>
            <a:normAutofit fontScale="85000" lnSpcReduction="20000"/>
          </a:bodyPr>
          <a:lstStyle/>
          <a:p>
            <a:r>
              <a:rPr lang="en-US" b="1" dirty="0" smtClean="0">
                <a:solidFill>
                  <a:schemeClr val="tx1"/>
                </a:solidFill>
              </a:rPr>
              <a:t>Equipment purchased through grants etc. with federal funds</a:t>
            </a:r>
            <a:r>
              <a:rPr lang="en-US" dirty="0" smtClean="0">
                <a:solidFill>
                  <a:schemeClr val="tx1"/>
                </a:solidFill>
              </a:rPr>
              <a:t>: </a:t>
            </a:r>
          </a:p>
          <a:p>
            <a:pPr marL="342900" indent="-342900">
              <a:buFont typeface="Arial" panose="020B0604020202020204" pitchFamily="34" charset="0"/>
              <a:buChar char="•"/>
            </a:pPr>
            <a:r>
              <a:rPr lang="en-US" dirty="0" smtClean="0">
                <a:solidFill>
                  <a:schemeClr val="tx1"/>
                </a:solidFill>
              </a:rPr>
              <a:t>The service center can use the equipment in providing services… and it should be listed in the worksheet. However, the depreciation cannot be charged to customers through the service center rate. </a:t>
            </a:r>
          </a:p>
          <a:p>
            <a:pPr marL="342900" indent="-342900">
              <a:buFont typeface="Arial" panose="020B0604020202020204" pitchFamily="34" charset="0"/>
              <a:buChar char="•"/>
            </a:pPr>
            <a:r>
              <a:rPr lang="en-US" dirty="0" smtClean="0">
                <a:solidFill>
                  <a:schemeClr val="tx1"/>
                </a:solidFill>
              </a:rPr>
              <a:t>This is because service center customers are often researchers who pay for these services with grant funds. Since the Federal government funded the purchase of the equipment, charging them for depreciation on it through the service center rate, would be “double charging” them. This is not allowable.  </a:t>
            </a:r>
          </a:p>
          <a:p>
            <a:pPr marL="342900" indent="-342900">
              <a:buFont typeface="Arial" panose="020B0604020202020204" pitchFamily="34" charset="0"/>
              <a:buChar char="•"/>
            </a:pPr>
            <a:r>
              <a:rPr lang="en-US" dirty="0" smtClean="0">
                <a:solidFill>
                  <a:schemeClr val="tx1"/>
                </a:solidFill>
              </a:rPr>
              <a:t>The reason these items are included in the worksheet is because it is necessary to charge external customers for this depreciation. This will ensure that we are not subsidizing the cost to external customers, and they are paying their share of the costs.</a:t>
            </a:r>
          </a:p>
          <a:p>
            <a:r>
              <a:rPr lang="en-US" b="1" dirty="0" smtClean="0">
                <a:solidFill>
                  <a:schemeClr val="tx1"/>
                </a:solidFill>
              </a:rPr>
              <a:t>Equipment purchased by the University/Department:</a:t>
            </a:r>
            <a:endParaRPr lang="en-US" dirty="0">
              <a:solidFill>
                <a:schemeClr val="tx1"/>
              </a:solidFill>
            </a:endParaRPr>
          </a:p>
          <a:p>
            <a:pPr marL="342900" indent="-342900">
              <a:buFont typeface="Arial" panose="020B0604020202020204" pitchFamily="34" charset="0"/>
              <a:buChar char="•"/>
            </a:pPr>
            <a:r>
              <a:rPr lang="en-US" dirty="0" smtClean="0">
                <a:solidFill>
                  <a:schemeClr val="tx1"/>
                </a:solidFill>
              </a:rPr>
              <a:t>This can be used by the service center, and the depreciation can and should be part of the service center rate. The depreciation included in the service center rate will be captured in a separate budget to allow for future equipment replacement funds.</a:t>
            </a:r>
          </a:p>
          <a:p>
            <a:r>
              <a:rPr lang="en-US" b="1" dirty="0" smtClean="0">
                <a:solidFill>
                  <a:schemeClr val="tx1"/>
                </a:solidFill>
              </a:rPr>
              <a:t>Equipment purchased by the Service Center</a:t>
            </a:r>
            <a:r>
              <a:rPr lang="en-US" dirty="0" smtClean="0">
                <a:solidFill>
                  <a:schemeClr val="tx1"/>
                </a:solidFill>
              </a:rPr>
              <a:t>: </a:t>
            </a:r>
          </a:p>
          <a:p>
            <a:pPr marL="342900" indent="-342900">
              <a:buFont typeface="Arial" panose="020B0604020202020204" pitchFamily="34" charset="0"/>
              <a:buChar char="•"/>
            </a:pPr>
            <a:r>
              <a:rPr lang="en-US" dirty="0" smtClean="0">
                <a:solidFill>
                  <a:schemeClr val="tx1"/>
                </a:solidFill>
              </a:rPr>
              <a:t>The </a:t>
            </a:r>
            <a:r>
              <a:rPr lang="en-US" dirty="0">
                <a:solidFill>
                  <a:schemeClr val="tx1"/>
                </a:solidFill>
              </a:rPr>
              <a:t>depreciation </a:t>
            </a:r>
            <a:r>
              <a:rPr lang="en-US" dirty="0" smtClean="0">
                <a:solidFill>
                  <a:schemeClr val="tx1"/>
                </a:solidFill>
              </a:rPr>
              <a:t>on service center purchased equipment can </a:t>
            </a:r>
            <a:r>
              <a:rPr lang="en-US" dirty="0">
                <a:solidFill>
                  <a:schemeClr val="tx1"/>
                </a:solidFill>
              </a:rPr>
              <a:t>and should be </a:t>
            </a:r>
            <a:r>
              <a:rPr lang="en-US" dirty="0" smtClean="0">
                <a:solidFill>
                  <a:schemeClr val="tx1"/>
                </a:solidFill>
              </a:rPr>
              <a:t>included in the </a:t>
            </a:r>
            <a:r>
              <a:rPr lang="en-US" dirty="0">
                <a:solidFill>
                  <a:schemeClr val="tx1"/>
                </a:solidFill>
              </a:rPr>
              <a:t>service center rate. The depreciation included in the service center rate will be captured in a separate budget to allow for future equipment replacement funds</a:t>
            </a:r>
            <a:r>
              <a:rPr lang="en-US" dirty="0" smtClean="0">
                <a:solidFill>
                  <a:schemeClr val="tx1"/>
                </a:solidFill>
              </a:rPr>
              <a:t>.</a:t>
            </a:r>
          </a:p>
        </p:txBody>
      </p:sp>
    </p:spTree>
    <p:extLst>
      <p:ext uri="{BB962C8B-B14F-4D97-AF65-F5344CB8AC3E}">
        <p14:creationId xmlns:p14="http://schemas.microsoft.com/office/powerpoint/2010/main" val="25437489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4"/>
            <a:ext cx="10515600" cy="1949197"/>
          </a:xfrm>
        </p:spPr>
        <p:txBody>
          <a:bodyPr>
            <a:normAutofit fontScale="90000"/>
          </a:bodyPr>
          <a:lstStyle/>
          <a:p>
            <a:r>
              <a:rPr lang="en-US" b="1" dirty="0" smtClean="0"/>
              <a:t>Full rate example: total cost of providing services:</a:t>
            </a:r>
            <a:r>
              <a:rPr lang="en-US" dirty="0" smtClean="0"/>
              <a:t/>
            </a:r>
            <a:br>
              <a:rPr lang="en-US" dirty="0" smtClean="0"/>
            </a:br>
            <a:r>
              <a:rPr lang="en-US" sz="3100" dirty="0" smtClean="0"/>
              <a:t>The</a:t>
            </a:r>
            <a:r>
              <a:rPr lang="en-US" dirty="0" smtClean="0"/>
              <a:t> </a:t>
            </a:r>
            <a:r>
              <a:rPr lang="en-US" sz="3200" dirty="0" smtClean="0"/>
              <a:t>fully burdened rate will be charged to customers who are not part of the University (external customers) to ensure that we are not subsidizing the activity and they are paying what it actually costs the university to supply the service.</a:t>
            </a:r>
            <a:endParaRPr lang="en-US" sz="32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91375826"/>
              </p:ext>
            </p:extLst>
          </p:nvPr>
        </p:nvGraphicFramePr>
        <p:xfrm>
          <a:off x="1202343" y="2624383"/>
          <a:ext cx="8886043" cy="4083023"/>
        </p:xfrm>
        <a:graphic>
          <a:graphicData uri="http://schemas.openxmlformats.org/drawingml/2006/table">
            <a:tbl>
              <a:tblPr firstRow="1" bandRow="1">
                <a:tableStyleId>{5C22544A-7EE6-4342-B048-85BDC9FD1C3A}</a:tableStyleId>
              </a:tblPr>
              <a:tblGrid>
                <a:gridCol w="208280">
                  <a:extLst>
                    <a:ext uri="{9D8B030D-6E8A-4147-A177-3AD203B41FA5}">
                      <a16:colId xmlns:a16="http://schemas.microsoft.com/office/drawing/2014/main" val="20000"/>
                    </a:ext>
                  </a:extLst>
                </a:gridCol>
                <a:gridCol w="2510106">
                  <a:extLst>
                    <a:ext uri="{9D8B030D-6E8A-4147-A177-3AD203B41FA5}">
                      <a16:colId xmlns:a16="http://schemas.microsoft.com/office/drawing/2014/main" val="20001"/>
                    </a:ext>
                  </a:extLst>
                </a:gridCol>
                <a:gridCol w="208280">
                  <a:extLst>
                    <a:ext uri="{9D8B030D-6E8A-4147-A177-3AD203B41FA5}">
                      <a16:colId xmlns:a16="http://schemas.microsoft.com/office/drawing/2014/main" val="20002"/>
                    </a:ext>
                  </a:extLst>
                </a:gridCol>
                <a:gridCol w="1575855">
                  <a:extLst>
                    <a:ext uri="{9D8B030D-6E8A-4147-A177-3AD203B41FA5}">
                      <a16:colId xmlns:a16="http://schemas.microsoft.com/office/drawing/2014/main" val="20003"/>
                    </a:ext>
                  </a:extLst>
                </a:gridCol>
                <a:gridCol w="1461174">
                  <a:extLst>
                    <a:ext uri="{9D8B030D-6E8A-4147-A177-3AD203B41FA5}">
                      <a16:colId xmlns:a16="http://schemas.microsoft.com/office/drawing/2014/main" val="20004"/>
                    </a:ext>
                  </a:extLst>
                </a:gridCol>
                <a:gridCol w="1461174">
                  <a:extLst>
                    <a:ext uri="{9D8B030D-6E8A-4147-A177-3AD203B41FA5}">
                      <a16:colId xmlns:a16="http://schemas.microsoft.com/office/drawing/2014/main" val="20005"/>
                    </a:ext>
                  </a:extLst>
                </a:gridCol>
                <a:gridCol w="1461174">
                  <a:extLst>
                    <a:ext uri="{9D8B030D-6E8A-4147-A177-3AD203B41FA5}">
                      <a16:colId xmlns:a16="http://schemas.microsoft.com/office/drawing/2014/main" val="20006"/>
                    </a:ext>
                  </a:extLst>
                </a:gridCol>
              </a:tblGrid>
              <a:tr h="337933">
                <a:tc gridSpan="3">
                  <a:txBody>
                    <a:bodyPr/>
                    <a:lstStyle/>
                    <a:p>
                      <a:r>
                        <a:rPr lang="en-US" sz="1600" dirty="0" smtClean="0"/>
                        <a:t>Service Center Rate Example</a:t>
                      </a:r>
                    </a:p>
                  </a:txBody>
                  <a:tcPr/>
                </a:tc>
                <a:tc hMerge="1">
                  <a:txBody>
                    <a:bodyPr/>
                    <a:lstStyle/>
                    <a:p>
                      <a:endParaRPr lang="en-US" dirty="0"/>
                    </a:p>
                  </a:txBody>
                  <a:tcPr/>
                </a:tc>
                <a:tc hMerge="1">
                  <a:txBody>
                    <a:bodyPr/>
                    <a:lstStyle/>
                    <a:p>
                      <a:endParaRPr lang="en-US"/>
                    </a:p>
                  </a:txBody>
                  <a:tcPr/>
                </a:tc>
                <a:tc>
                  <a:txBody>
                    <a:bodyPr/>
                    <a:lstStyle/>
                    <a:p>
                      <a:endParaRPr lang="en-US" sz="1600" dirty="0"/>
                    </a:p>
                  </a:txBody>
                  <a:tcPr/>
                </a:tc>
                <a:tc>
                  <a:txBody>
                    <a:bodyPr/>
                    <a:lstStyle/>
                    <a:p>
                      <a:endParaRPr lang="en-US" sz="1600"/>
                    </a:p>
                  </a:txBody>
                  <a:tcPr/>
                </a:tc>
                <a:tc>
                  <a:txBody>
                    <a:bodyPr/>
                    <a:lstStyle/>
                    <a:p>
                      <a:endParaRPr lang="en-US" sz="1600"/>
                    </a:p>
                  </a:txBody>
                  <a:tcPr/>
                </a:tc>
                <a:tc>
                  <a:txBody>
                    <a:bodyPr/>
                    <a:lstStyle/>
                    <a:p>
                      <a:endParaRPr lang="en-US" sz="1600" dirty="0"/>
                    </a:p>
                  </a:txBody>
                  <a:tcPr/>
                </a:tc>
                <a:extLst>
                  <a:ext uri="{0D108BD9-81ED-4DB2-BD59-A6C34878D82A}">
                    <a16:rowId xmlns:a16="http://schemas.microsoft.com/office/drawing/2014/main" val="10000"/>
                  </a:ext>
                </a:extLst>
              </a:tr>
              <a:tr h="337933">
                <a:tc gridSpan="3">
                  <a:txBody>
                    <a:bodyPr/>
                    <a:lstStyle/>
                    <a:p>
                      <a:r>
                        <a:rPr lang="en-US" sz="1600" b="1" dirty="0" smtClean="0"/>
                        <a:t>Salaries and fringe</a:t>
                      </a:r>
                      <a:r>
                        <a:rPr lang="en-US" sz="1600" b="1" baseline="0" dirty="0" smtClean="0"/>
                        <a:t> benefits</a:t>
                      </a:r>
                    </a:p>
                  </a:txBody>
                  <a:tcPr/>
                </a:tc>
                <a:tc hMerge="1">
                  <a:txBody>
                    <a:bodyPr/>
                    <a:lstStyle/>
                    <a:p>
                      <a:endParaRPr lang="en-US" dirty="0"/>
                    </a:p>
                  </a:txBody>
                  <a:tcPr/>
                </a:tc>
                <a:tc hMerge="1">
                  <a:txBody>
                    <a:bodyPr/>
                    <a:lstStyle/>
                    <a:p>
                      <a:endParaRPr lang="en-US"/>
                    </a:p>
                  </a:txBody>
                  <a:tcPr/>
                </a:tc>
                <a:tc>
                  <a:txBody>
                    <a:bodyPr/>
                    <a:lstStyle/>
                    <a:p>
                      <a:endParaRPr lang="en-US" sz="1600" dirty="0"/>
                    </a:p>
                  </a:txBody>
                  <a:tcPr/>
                </a:tc>
                <a:tc>
                  <a:txBody>
                    <a:bodyPr/>
                    <a:lstStyle/>
                    <a:p>
                      <a:endParaRPr lang="en-US" sz="1600"/>
                    </a:p>
                  </a:txBody>
                  <a:tcPr/>
                </a:tc>
                <a:tc>
                  <a:txBody>
                    <a:bodyPr/>
                    <a:lstStyle/>
                    <a:p>
                      <a:pPr algn="r"/>
                      <a:endParaRPr lang="en-US" sz="1600" dirty="0"/>
                    </a:p>
                  </a:txBody>
                  <a:tcPr/>
                </a:tc>
                <a:tc>
                  <a:txBody>
                    <a:bodyPr/>
                    <a:lstStyle/>
                    <a:p>
                      <a:pPr algn="r"/>
                      <a:r>
                        <a:rPr lang="en-US" sz="1600" dirty="0" smtClean="0"/>
                        <a:t>$400,000</a:t>
                      </a:r>
                    </a:p>
                  </a:txBody>
                  <a:tcPr>
                    <a:solidFill>
                      <a:srgbClr val="FFCC00"/>
                    </a:solidFill>
                  </a:tcPr>
                </a:tc>
                <a:extLst>
                  <a:ext uri="{0D108BD9-81ED-4DB2-BD59-A6C34878D82A}">
                    <a16:rowId xmlns:a16="http://schemas.microsoft.com/office/drawing/2014/main" val="10001"/>
                  </a:ext>
                </a:extLst>
              </a:tr>
              <a:tr h="337933">
                <a:tc gridSpan="3">
                  <a:txBody>
                    <a:bodyPr/>
                    <a:lstStyle/>
                    <a:p>
                      <a:r>
                        <a:rPr lang="en-US" sz="1600" b="1" dirty="0" smtClean="0"/>
                        <a:t>Operating</a:t>
                      </a:r>
                      <a:r>
                        <a:rPr lang="en-US" sz="1600" b="1" baseline="0" dirty="0" smtClean="0"/>
                        <a:t> expense</a:t>
                      </a:r>
                    </a:p>
                  </a:txBody>
                  <a:tcPr/>
                </a:tc>
                <a:tc hMerge="1">
                  <a:txBody>
                    <a:bodyPr/>
                    <a:lstStyle/>
                    <a:p>
                      <a:endParaRPr lang="en-US" dirty="0"/>
                    </a:p>
                  </a:txBody>
                  <a:tcPr/>
                </a:tc>
                <a:tc hMerge="1">
                  <a:txBody>
                    <a:bodyPr/>
                    <a:lstStyle/>
                    <a:p>
                      <a:endParaRPr lang="en-US"/>
                    </a:p>
                  </a:txBody>
                  <a:tcPr/>
                </a:tc>
                <a:tc>
                  <a:txBody>
                    <a:bodyPr/>
                    <a:lstStyle/>
                    <a:p>
                      <a:endParaRPr lang="en-US" sz="1600"/>
                    </a:p>
                  </a:txBody>
                  <a:tcPr/>
                </a:tc>
                <a:tc>
                  <a:txBody>
                    <a:bodyPr/>
                    <a:lstStyle/>
                    <a:p>
                      <a:endParaRPr lang="en-US" sz="1600"/>
                    </a:p>
                  </a:txBody>
                  <a:tcPr/>
                </a:tc>
                <a:tc>
                  <a:txBody>
                    <a:bodyPr/>
                    <a:lstStyle/>
                    <a:p>
                      <a:pPr algn="r"/>
                      <a:endParaRPr lang="en-US" sz="1600" dirty="0"/>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endParaRPr lang="en-US" sz="1600" dirty="0" smtClean="0"/>
                    </a:p>
                  </a:txBody>
                  <a:tcPr>
                    <a:solidFill>
                      <a:srgbClr val="FFCC00"/>
                    </a:solidFill>
                  </a:tcPr>
                </a:tc>
                <a:extLst>
                  <a:ext uri="{0D108BD9-81ED-4DB2-BD59-A6C34878D82A}">
                    <a16:rowId xmlns:a16="http://schemas.microsoft.com/office/drawing/2014/main" val="10002"/>
                  </a:ext>
                </a:extLst>
              </a:tr>
              <a:tr h="337933">
                <a:tc>
                  <a:txBody>
                    <a:bodyPr/>
                    <a:lstStyle/>
                    <a:p>
                      <a:endParaRPr lang="en-US" sz="1600" dirty="0"/>
                    </a:p>
                  </a:txBody>
                  <a:tcPr/>
                </a:tc>
                <a:tc gridSpan="2">
                  <a:txBody>
                    <a:bodyPr/>
                    <a:lstStyle/>
                    <a:p>
                      <a:r>
                        <a:rPr lang="en-US" sz="1600" dirty="0" smtClean="0"/>
                        <a:t>Travel</a:t>
                      </a:r>
                      <a:endParaRPr lang="en-US" sz="1600" dirty="0"/>
                    </a:p>
                  </a:txBody>
                  <a:tcPr/>
                </a:tc>
                <a:tc hMerge="1">
                  <a:txBody>
                    <a:bodyPr/>
                    <a:lstStyle/>
                    <a:p>
                      <a:endParaRPr lang="en-US"/>
                    </a:p>
                  </a:txBody>
                  <a:tcPr/>
                </a:tc>
                <a:tc>
                  <a:txBody>
                    <a:bodyPr/>
                    <a:lstStyle/>
                    <a:p>
                      <a:endParaRPr lang="en-US" sz="1600"/>
                    </a:p>
                  </a:txBody>
                  <a:tcPr/>
                </a:tc>
                <a:tc>
                  <a:txBody>
                    <a:bodyPr/>
                    <a:lstStyle/>
                    <a:p>
                      <a:endParaRPr lang="en-US" sz="1600"/>
                    </a:p>
                  </a:txBody>
                  <a:tcPr/>
                </a:tc>
                <a:tc>
                  <a:txBody>
                    <a:bodyPr/>
                    <a:lstStyle/>
                    <a:p>
                      <a:pPr algn="r"/>
                      <a:r>
                        <a:rPr lang="en-US" sz="1600" dirty="0" smtClean="0"/>
                        <a:t>$1,000</a:t>
                      </a:r>
                      <a:endParaRPr lang="en-US" sz="1600" dirty="0"/>
                    </a:p>
                  </a:txBody>
                  <a:tcPr/>
                </a:tc>
                <a:tc>
                  <a:txBody>
                    <a:bodyPr/>
                    <a:lstStyle/>
                    <a:p>
                      <a:pPr algn="r"/>
                      <a:r>
                        <a:rPr lang="en-US" sz="1600" dirty="0" smtClean="0"/>
                        <a:t>$1,000</a:t>
                      </a:r>
                      <a:endParaRPr lang="en-US" sz="1600" dirty="0"/>
                    </a:p>
                  </a:txBody>
                  <a:tcPr>
                    <a:solidFill>
                      <a:srgbClr val="FFCC00"/>
                    </a:solidFill>
                  </a:tcPr>
                </a:tc>
                <a:extLst>
                  <a:ext uri="{0D108BD9-81ED-4DB2-BD59-A6C34878D82A}">
                    <a16:rowId xmlns:a16="http://schemas.microsoft.com/office/drawing/2014/main" val="10003"/>
                  </a:ext>
                </a:extLst>
              </a:tr>
              <a:tr h="337933">
                <a:tc>
                  <a:txBody>
                    <a:bodyPr/>
                    <a:lstStyle/>
                    <a:p>
                      <a:endParaRPr lang="en-US" sz="1600" dirty="0"/>
                    </a:p>
                  </a:txBody>
                  <a:tcPr/>
                </a:tc>
                <a:tc gridSpan="2">
                  <a:txBody>
                    <a:bodyPr/>
                    <a:lstStyle/>
                    <a:p>
                      <a:r>
                        <a:rPr lang="en-US" sz="1600" dirty="0" smtClean="0"/>
                        <a:t>Operating expense</a:t>
                      </a:r>
                      <a:endParaRPr lang="en-US" sz="1600" dirty="0"/>
                    </a:p>
                  </a:txBody>
                  <a:tcPr/>
                </a:tc>
                <a:tc hMerge="1">
                  <a:txBody>
                    <a:bodyPr/>
                    <a:lstStyle/>
                    <a:p>
                      <a:endParaRPr lang="en-US"/>
                    </a:p>
                  </a:txBody>
                  <a:tcPr/>
                </a:tc>
                <a:tc>
                  <a:txBody>
                    <a:bodyPr/>
                    <a:lstStyle/>
                    <a:p>
                      <a:endParaRPr lang="en-US" sz="1600"/>
                    </a:p>
                  </a:txBody>
                  <a:tcPr/>
                </a:tc>
                <a:tc>
                  <a:txBody>
                    <a:bodyPr/>
                    <a:lstStyle/>
                    <a:p>
                      <a:endParaRPr lang="en-US" sz="1600"/>
                    </a:p>
                  </a:txBody>
                  <a:tcPr/>
                </a:tc>
                <a:tc>
                  <a:txBody>
                    <a:bodyPr/>
                    <a:lstStyle/>
                    <a:p>
                      <a:pPr algn="r"/>
                      <a:r>
                        <a:rPr lang="en-US" sz="1600" dirty="0" smtClean="0"/>
                        <a:t>$50,000</a:t>
                      </a:r>
                      <a:endParaRPr lang="en-US" sz="1600" dirty="0"/>
                    </a:p>
                  </a:txBody>
                  <a:tcPr/>
                </a:tc>
                <a:tc>
                  <a:txBody>
                    <a:bodyPr/>
                    <a:lstStyle/>
                    <a:p>
                      <a:pPr algn="r"/>
                      <a:r>
                        <a:rPr lang="en-US" sz="1600" dirty="0" smtClean="0"/>
                        <a:t>$50,000</a:t>
                      </a:r>
                      <a:endParaRPr lang="en-US" sz="1600" dirty="0"/>
                    </a:p>
                  </a:txBody>
                  <a:tcPr>
                    <a:solidFill>
                      <a:srgbClr val="FFCC00"/>
                    </a:solidFill>
                  </a:tcPr>
                </a:tc>
                <a:extLst>
                  <a:ext uri="{0D108BD9-81ED-4DB2-BD59-A6C34878D82A}">
                    <a16:rowId xmlns:a16="http://schemas.microsoft.com/office/drawing/2014/main" val="10004"/>
                  </a:ext>
                </a:extLst>
              </a:tr>
              <a:tr h="337933">
                <a:tc>
                  <a:txBody>
                    <a:bodyPr/>
                    <a:lstStyle/>
                    <a:p>
                      <a:endParaRPr lang="en-US" sz="1600" dirty="0"/>
                    </a:p>
                  </a:txBody>
                  <a:tcPr/>
                </a:tc>
                <a:tc gridSpan="2">
                  <a:txBody>
                    <a:bodyPr/>
                    <a:lstStyle/>
                    <a:p>
                      <a:r>
                        <a:rPr lang="en-US" sz="1600" dirty="0" smtClean="0"/>
                        <a:t>Equipment</a:t>
                      </a:r>
                      <a:r>
                        <a:rPr lang="en-US" sz="1600" baseline="0" dirty="0" smtClean="0"/>
                        <a:t> ≤ 5k</a:t>
                      </a:r>
                      <a:endParaRPr lang="en-US" sz="1600" dirty="0"/>
                    </a:p>
                  </a:txBody>
                  <a:tcPr/>
                </a:tc>
                <a:tc hMerge="1">
                  <a:txBody>
                    <a:bodyPr/>
                    <a:lstStyle/>
                    <a:p>
                      <a:endParaRPr lang="en-US"/>
                    </a:p>
                  </a:txBody>
                  <a:tcPr/>
                </a:tc>
                <a:tc>
                  <a:txBody>
                    <a:bodyPr/>
                    <a:lstStyle/>
                    <a:p>
                      <a:endParaRPr lang="en-US" sz="1600" dirty="0"/>
                    </a:p>
                  </a:txBody>
                  <a:tcPr/>
                </a:tc>
                <a:tc>
                  <a:txBody>
                    <a:bodyPr/>
                    <a:lstStyle/>
                    <a:p>
                      <a:endParaRPr lang="en-US" sz="1600" dirty="0"/>
                    </a:p>
                  </a:txBody>
                  <a:tcPr/>
                </a:tc>
                <a:tc>
                  <a:txBody>
                    <a:bodyPr/>
                    <a:lstStyle/>
                    <a:p>
                      <a:pPr algn="r"/>
                      <a:r>
                        <a:rPr lang="en-US" sz="1600" dirty="0" smtClean="0"/>
                        <a:t>$3,000</a:t>
                      </a:r>
                      <a:endParaRPr lang="en-US" sz="1600" dirty="0"/>
                    </a:p>
                  </a:txBody>
                  <a:tcPr/>
                </a:tc>
                <a:tc>
                  <a:txBody>
                    <a:bodyPr/>
                    <a:lstStyle/>
                    <a:p>
                      <a:pPr algn="r"/>
                      <a:r>
                        <a:rPr lang="en-US" sz="1600" dirty="0" smtClean="0"/>
                        <a:t>$3,000</a:t>
                      </a:r>
                      <a:endParaRPr lang="en-US" sz="1600" dirty="0"/>
                    </a:p>
                  </a:txBody>
                  <a:tcPr>
                    <a:solidFill>
                      <a:srgbClr val="FFCC00"/>
                    </a:solidFill>
                  </a:tcPr>
                </a:tc>
                <a:extLst>
                  <a:ext uri="{0D108BD9-81ED-4DB2-BD59-A6C34878D82A}">
                    <a16:rowId xmlns:a16="http://schemas.microsoft.com/office/drawing/2014/main" val="10005"/>
                  </a:ext>
                </a:extLst>
              </a:tr>
              <a:tr h="337933">
                <a:tc gridSpan="6">
                  <a:txBody>
                    <a:bodyPr/>
                    <a:lstStyle/>
                    <a:p>
                      <a:r>
                        <a:rPr lang="en-US" sz="1600" b="1" dirty="0" smtClean="0"/>
                        <a:t>Capital equipment ≥ 5k (cost of equipment was $100k with a useful life of 5 years)</a:t>
                      </a:r>
                      <a:endParaRPr lang="en-US" sz="1600" b="1" dirty="0"/>
                    </a:p>
                  </a:txBody>
                  <a:tcPr/>
                </a:tc>
                <a:tc hMerge="1">
                  <a:txBody>
                    <a:bodyPr/>
                    <a:lstStyle/>
                    <a:p>
                      <a:endParaRPr lang="en-US" dirty="0"/>
                    </a:p>
                  </a:txBody>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pPr algn="r"/>
                      <a:endParaRPr lang="en-US" dirty="0"/>
                    </a:p>
                  </a:txBody>
                  <a:tcPr/>
                </a:tc>
                <a:tc>
                  <a:txBody>
                    <a:bodyPr/>
                    <a:lstStyle/>
                    <a:p>
                      <a:pPr algn="r"/>
                      <a:endParaRPr lang="en-US" sz="1600" dirty="0"/>
                    </a:p>
                  </a:txBody>
                  <a:tcPr>
                    <a:solidFill>
                      <a:srgbClr val="FFCC00"/>
                    </a:solidFill>
                  </a:tcPr>
                </a:tc>
                <a:extLst>
                  <a:ext uri="{0D108BD9-81ED-4DB2-BD59-A6C34878D82A}">
                    <a16:rowId xmlns:a16="http://schemas.microsoft.com/office/drawing/2014/main" val="10006"/>
                  </a:ext>
                </a:extLst>
              </a:tr>
              <a:tr h="337933">
                <a:tc>
                  <a:txBody>
                    <a:bodyPr/>
                    <a:lstStyle/>
                    <a:p>
                      <a:endParaRPr lang="en-US" sz="1600" dirty="0"/>
                    </a:p>
                  </a:txBody>
                  <a:tcPr/>
                </a:tc>
                <a:tc gridSpan="2">
                  <a:txBody>
                    <a:bodyPr/>
                    <a:lstStyle/>
                    <a:p>
                      <a:r>
                        <a:rPr lang="en-US" sz="1600" dirty="0" smtClean="0"/>
                        <a:t>Annual depreciation</a:t>
                      </a:r>
                      <a:endParaRPr lang="en-US" sz="1600" dirty="0"/>
                    </a:p>
                  </a:txBody>
                  <a:tcPr/>
                </a:tc>
                <a:tc hMerge="1">
                  <a:txBody>
                    <a:bodyPr/>
                    <a:lstStyle/>
                    <a:p>
                      <a:endParaRPr lang="en-US"/>
                    </a:p>
                  </a:txBody>
                  <a:tcPr/>
                </a:tc>
                <a:tc>
                  <a:txBody>
                    <a:bodyPr/>
                    <a:lstStyle/>
                    <a:p>
                      <a:endParaRPr lang="en-US" sz="1600"/>
                    </a:p>
                  </a:txBody>
                  <a:tcPr/>
                </a:tc>
                <a:tc>
                  <a:txBody>
                    <a:bodyPr/>
                    <a:lstStyle/>
                    <a:p>
                      <a:endParaRPr lang="en-US" sz="1600" dirty="0"/>
                    </a:p>
                  </a:txBody>
                  <a:tcPr/>
                </a:tc>
                <a:tc>
                  <a:txBody>
                    <a:bodyPr/>
                    <a:lstStyle/>
                    <a:p>
                      <a:pPr algn="r"/>
                      <a:endParaRPr lang="en-US" sz="1600" dirty="0"/>
                    </a:p>
                  </a:txBody>
                  <a:tcPr/>
                </a:tc>
                <a:tc>
                  <a:txBody>
                    <a:bodyPr/>
                    <a:lstStyle/>
                    <a:p>
                      <a:pPr algn="r"/>
                      <a:r>
                        <a:rPr lang="en-US" sz="1600" dirty="0" smtClean="0"/>
                        <a:t>$20,000</a:t>
                      </a:r>
                      <a:endParaRPr lang="en-US" sz="1600" dirty="0"/>
                    </a:p>
                  </a:txBody>
                  <a:tcPr>
                    <a:solidFill>
                      <a:srgbClr val="FFCC00"/>
                    </a:solidFill>
                  </a:tcPr>
                </a:tc>
                <a:extLst>
                  <a:ext uri="{0D108BD9-81ED-4DB2-BD59-A6C34878D82A}">
                    <a16:rowId xmlns:a16="http://schemas.microsoft.com/office/drawing/2014/main" val="10007"/>
                  </a:ext>
                </a:extLst>
              </a:tr>
              <a:tr h="337933">
                <a:tc gridSpan="3">
                  <a:txBody>
                    <a:bodyPr/>
                    <a:lstStyle/>
                    <a:p>
                      <a:r>
                        <a:rPr lang="en-US" sz="1600" b="1" dirty="0" smtClean="0"/>
                        <a:t>Total cost</a:t>
                      </a:r>
                      <a:endParaRPr lang="en-US" sz="1600" b="1" dirty="0"/>
                    </a:p>
                  </a:txBody>
                  <a:tcPr/>
                </a:tc>
                <a:tc hMerge="1">
                  <a:txBody>
                    <a:bodyPr/>
                    <a:lstStyle/>
                    <a:p>
                      <a:endParaRPr lang="en-US" dirty="0"/>
                    </a:p>
                  </a:txBody>
                  <a:tcPr/>
                </a:tc>
                <a:tc hMerge="1">
                  <a:txBody>
                    <a:bodyPr/>
                    <a:lstStyle/>
                    <a:p>
                      <a:endParaRPr lang="en-US"/>
                    </a:p>
                  </a:txBody>
                  <a:tcPr/>
                </a:tc>
                <a:tc>
                  <a:txBody>
                    <a:bodyPr/>
                    <a:lstStyle/>
                    <a:p>
                      <a:endParaRPr lang="en-US" sz="1600"/>
                    </a:p>
                  </a:txBody>
                  <a:tcPr/>
                </a:tc>
                <a:tc>
                  <a:txBody>
                    <a:bodyPr/>
                    <a:lstStyle/>
                    <a:p>
                      <a:endParaRPr lang="en-US" sz="1600"/>
                    </a:p>
                  </a:txBody>
                  <a:tcPr/>
                </a:tc>
                <a:tc>
                  <a:txBody>
                    <a:bodyPr/>
                    <a:lstStyle/>
                    <a:p>
                      <a:pPr algn="r"/>
                      <a:endParaRPr lang="en-US" sz="1600" dirty="0"/>
                    </a:p>
                  </a:txBody>
                  <a:tcPr/>
                </a:tc>
                <a:tc>
                  <a:txBody>
                    <a:bodyPr/>
                    <a:lstStyle/>
                    <a:p>
                      <a:pPr algn="r"/>
                      <a:r>
                        <a:rPr lang="en-US" sz="1600" dirty="0" smtClean="0"/>
                        <a:t>$474,000</a:t>
                      </a:r>
                      <a:endParaRPr lang="en-US" sz="1600" dirty="0"/>
                    </a:p>
                  </a:txBody>
                  <a:tcPr>
                    <a:solidFill>
                      <a:srgbClr val="FFCC00"/>
                    </a:solidFill>
                  </a:tcPr>
                </a:tc>
                <a:extLst>
                  <a:ext uri="{0D108BD9-81ED-4DB2-BD59-A6C34878D82A}">
                    <a16:rowId xmlns:a16="http://schemas.microsoft.com/office/drawing/2014/main" val="10008"/>
                  </a:ext>
                </a:extLst>
              </a:tr>
              <a:tr h="337933">
                <a:tc gridSpan="4">
                  <a:txBody>
                    <a:bodyPr/>
                    <a:lstStyle/>
                    <a:p>
                      <a:r>
                        <a:rPr lang="en-US" sz="1600" dirty="0" smtClean="0"/>
                        <a:t>Numbe</a:t>
                      </a:r>
                      <a:r>
                        <a:rPr lang="en-US" sz="1600" baseline="0" dirty="0" smtClean="0"/>
                        <a:t>r of services provided annually</a:t>
                      </a:r>
                      <a:endParaRPr lang="en-US" sz="1600" dirty="0"/>
                    </a:p>
                  </a:txBody>
                  <a:tcPr/>
                </a:tc>
                <a:tc hMerge="1">
                  <a:txBody>
                    <a:bodyPr/>
                    <a:lstStyle/>
                    <a:p>
                      <a:endParaRPr lang="en-US" dirty="0"/>
                    </a:p>
                  </a:txBody>
                  <a:tcPr/>
                </a:tc>
                <a:tc hMerge="1">
                  <a:txBody>
                    <a:bodyPr/>
                    <a:lstStyle/>
                    <a:p>
                      <a:endParaRPr lang="en-US"/>
                    </a:p>
                  </a:txBody>
                  <a:tcPr/>
                </a:tc>
                <a:tc hMerge="1">
                  <a:txBody>
                    <a:bodyPr/>
                    <a:lstStyle/>
                    <a:p>
                      <a:endParaRPr lang="en-US" dirty="0"/>
                    </a:p>
                  </a:txBody>
                  <a:tcPr/>
                </a:tc>
                <a:tc>
                  <a:txBody>
                    <a:bodyPr/>
                    <a:lstStyle/>
                    <a:p>
                      <a:endParaRPr lang="en-US" sz="1600" dirty="0"/>
                    </a:p>
                  </a:txBody>
                  <a:tcPr/>
                </a:tc>
                <a:tc>
                  <a:txBody>
                    <a:bodyPr/>
                    <a:lstStyle/>
                    <a:p>
                      <a:pPr algn="r"/>
                      <a:endParaRPr lang="en-US" sz="1600" dirty="0"/>
                    </a:p>
                  </a:txBody>
                  <a:tcPr/>
                </a:tc>
                <a:tc>
                  <a:txBody>
                    <a:bodyPr/>
                    <a:lstStyle/>
                    <a:p>
                      <a:pPr algn="r"/>
                      <a:r>
                        <a:rPr lang="en-US" sz="1600" dirty="0" smtClean="0"/>
                        <a:t>20,000</a:t>
                      </a:r>
                      <a:endParaRPr lang="en-US" sz="1600" dirty="0"/>
                    </a:p>
                  </a:txBody>
                  <a:tcPr>
                    <a:solidFill>
                      <a:srgbClr val="FFCC00"/>
                    </a:solidFill>
                  </a:tcPr>
                </a:tc>
                <a:extLst>
                  <a:ext uri="{0D108BD9-81ED-4DB2-BD59-A6C34878D82A}">
                    <a16:rowId xmlns:a16="http://schemas.microsoft.com/office/drawing/2014/main" val="10009"/>
                  </a:ext>
                </a:extLst>
              </a:tr>
              <a:tr h="337933">
                <a:tc gridSpan="3">
                  <a:txBody>
                    <a:bodyPr/>
                    <a:lstStyle/>
                    <a:p>
                      <a:r>
                        <a:rPr lang="en-US" sz="1600" b="1" dirty="0" smtClean="0"/>
                        <a:t>Rate</a:t>
                      </a:r>
                      <a:r>
                        <a:rPr lang="en-US" sz="1600" b="1" baseline="0" dirty="0" smtClean="0"/>
                        <a:t> per service</a:t>
                      </a:r>
                      <a:endParaRPr lang="en-US" sz="1600" b="1" dirty="0"/>
                    </a:p>
                  </a:txBody>
                  <a:tcPr/>
                </a:tc>
                <a:tc hMerge="1">
                  <a:txBody>
                    <a:bodyPr/>
                    <a:lstStyle/>
                    <a:p>
                      <a:endParaRPr lang="en-US" dirty="0"/>
                    </a:p>
                  </a:txBody>
                  <a:tcPr/>
                </a:tc>
                <a:tc hMerge="1">
                  <a:txBody>
                    <a:bodyPr/>
                    <a:lstStyle/>
                    <a:p>
                      <a:endParaRPr lang="en-US"/>
                    </a:p>
                  </a:txBody>
                  <a:tcPr/>
                </a:tc>
                <a:tc>
                  <a:txBody>
                    <a:bodyPr/>
                    <a:lstStyle/>
                    <a:p>
                      <a:endParaRPr lang="en-US" sz="1600"/>
                    </a:p>
                  </a:txBody>
                  <a:tcPr/>
                </a:tc>
                <a:tc>
                  <a:txBody>
                    <a:bodyPr/>
                    <a:lstStyle/>
                    <a:p>
                      <a:endParaRPr lang="en-US" sz="1600"/>
                    </a:p>
                  </a:txBody>
                  <a:tcPr/>
                </a:tc>
                <a:tc>
                  <a:txBody>
                    <a:bodyPr/>
                    <a:lstStyle/>
                    <a:p>
                      <a:pPr algn="r"/>
                      <a:endParaRPr lang="en-US" sz="1600"/>
                    </a:p>
                  </a:txBody>
                  <a:tcPr/>
                </a:tc>
                <a:tc>
                  <a:txBody>
                    <a:bodyPr/>
                    <a:lstStyle/>
                    <a:p>
                      <a:pPr algn="r"/>
                      <a:r>
                        <a:rPr lang="en-US" sz="1600" dirty="0" smtClean="0"/>
                        <a:t>$23.70</a:t>
                      </a:r>
                      <a:endParaRPr lang="en-US" sz="1600" dirty="0"/>
                    </a:p>
                  </a:txBody>
                  <a:tcPr>
                    <a:solidFill>
                      <a:srgbClr val="FFCC00"/>
                    </a:solidFill>
                  </a:tcPr>
                </a:tc>
                <a:extLst>
                  <a:ext uri="{0D108BD9-81ED-4DB2-BD59-A6C34878D82A}">
                    <a16:rowId xmlns:a16="http://schemas.microsoft.com/office/drawing/2014/main" val="10010"/>
                  </a:ext>
                </a:extLst>
              </a:tr>
              <a:tr h="337933">
                <a:tc gridSpan="2">
                  <a:txBody>
                    <a:bodyPr/>
                    <a:lstStyle/>
                    <a:p>
                      <a:endParaRPr lang="en-US" sz="1600" dirty="0"/>
                    </a:p>
                  </a:txBody>
                  <a:tcPr/>
                </a:tc>
                <a:tc hMerge="1">
                  <a:txBody>
                    <a:bodyPr/>
                    <a:lstStyle/>
                    <a:p>
                      <a:endParaRPr lang="en-US" sz="1600" dirty="0"/>
                    </a:p>
                  </a:txBody>
                  <a:tcPr/>
                </a:tc>
                <a:tc>
                  <a:txBody>
                    <a:bodyPr/>
                    <a:lstStyle/>
                    <a:p>
                      <a:endParaRPr lang="en-US"/>
                    </a:p>
                  </a:txBody>
                  <a:tcPr/>
                </a:tc>
                <a:tc>
                  <a:txBody>
                    <a:bodyPr/>
                    <a:lstStyle/>
                    <a:p>
                      <a:endParaRPr lang="en-US" sz="1600"/>
                    </a:p>
                  </a:txBody>
                  <a:tcPr/>
                </a:tc>
                <a:tc>
                  <a:txBody>
                    <a:bodyPr/>
                    <a:lstStyle/>
                    <a:p>
                      <a:endParaRPr lang="en-US" sz="1600"/>
                    </a:p>
                  </a:txBody>
                  <a:tcPr/>
                </a:tc>
                <a:tc>
                  <a:txBody>
                    <a:bodyPr/>
                    <a:lstStyle/>
                    <a:p>
                      <a:pPr algn="r"/>
                      <a:endParaRPr lang="en-US" sz="1600"/>
                    </a:p>
                  </a:txBody>
                  <a:tcPr/>
                </a:tc>
                <a:tc>
                  <a:txBody>
                    <a:bodyPr/>
                    <a:lstStyle/>
                    <a:p>
                      <a:pPr algn="r"/>
                      <a:endParaRPr lang="en-US" sz="1600" dirty="0"/>
                    </a:p>
                  </a:txBody>
                  <a:tcPr>
                    <a:solidFill>
                      <a:srgbClr val="FFCC00"/>
                    </a:solidFill>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2276807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4058" y="337943"/>
            <a:ext cx="10515600" cy="1245190"/>
          </a:xfrm>
        </p:spPr>
        <p:txBody>
          <a:bodyPr>
            <a:normAutofit fontScale="90000"/>
          </a:bodyPr>
          <a:lstStyle/>
          <a:p>
            <a:r>
              <a:rPr lang="en-US" b="1" dirty="0" smtClean="0"/>
              <a:t>Subsidized rate example: </a:t>
            </a:r>
            <a:r>
              <a:rPr lang="en-US" dirty="0" smtClean="0"/>
              <a:t/>
            </a:r>
            <a:br>
              <a:rPr lang="en-US" dirty="0" smtClean="0"/>
            </a:br>
            <a:r>
              <a:rPr lang="en-US" sz="2700" dirty="0" smtClean="0"/>
              <a:t>University departments (internal customers) are charged a lower (subsidized) rate than external customers to make the services more affordable to researchers.</a:t>
            </a:r>
            <a:endParaRPr lang="en-US" sz="2700" dirty="0"/>
          </a:p>
        </p:txBody>
      </p:sp>
      <p:graphicFrame>
        <p:nvGraphicFramePr>
          <p:cNvPr id="5" name="Content Placeholder 4"/>
          <p:cNvGraphicFramePr>
            <a:graphicFrameLocks/>
          </p:cNvGraphicFramePr>
          <p:nvPr>
            <p:extLst>
              <p:ext uri="{D42A27DB-BD31-4B8C-83A1-F6EECF244321}">
                <p14:modId xmlns:p14="http://schemas.microsoft.com/office/powerpoint/2010/main" val="1853903683"/>
              </p:ext>
            </p:extLst>
          </p:nvPr>
        </p:nvGraphicFramePr>
        <p:xfrm>
          <a:off x="534075" y="1747755"/>
          <a:ext cx="9605247" cy="4871527"/>
        </p:xfrm>
        <a:graphic>
          <a:graphicData uri="http://schemas.openxmlformats.org/drawingml/2006/table">
            <a:tbl>
              <a:tblPr firstRow="1" bandRow="1">
                <a:tableStyleId>{5C22544A-7EE6-4342-B048-85BDC9FD1C3A}</a:tableStyleId>
              </a:tblPr>
              <a:tblGrid>
                <a:gridCol w="274031">
                  <a:extLst>
                    <a:ext uri="{9D8B030D-6E8A-4147-A177-3AD203B41FA5}">
                      <a16:colId xmlns:a16="http://schemas.microsoft.com/office/drawing/2014/main" val="20000"/>
                    </a:ext>
                  </a:extLst>
                </a:gridCol>
                <a:gridCol w="2962232">
                  <a:extLst>
                    <a:ext uri="{9D8B030D-6E8A-4147-A177-3AD203B41FA5}">
                      <a16:colId xmlns:a16="http://schemas.microsoft.com/office/drawing/2014/main" val="20001"/>
                    </a:ext>
                  </a:extLst>
                </a:gridCol>
                <a:gridCol w="1592246">
                  <a:extLst>
                    <a:ext uri="{9D8B030D-6E8A-4147-A177-3AD203B41FA5}">
                      <a16:colId xmlns:a16="http://schemas.microsoft.com/office/drawing/2014/main" val="20002"/>
                    </a:ext>
                  </a:extLst>
                </a:gridCol>
                <a:gridCol w="1592246">
                  <a:extLst>
                    <a:ext uri="{9D8B030D-6E8A-4147-A177-3AD203B41FA5}">
                      <a16:colId xmlns:a16="http://schemas.microsoft.com/office/drawing/2014/main" val="20003"/>
                    </a:ext>
                  </a:extLst>
                </a:gridCol>
                <a:gridCol w="1592246">
                  <a:extLst>
                    <a:ext uri="{9D8B030D-6E8A-4147-A177-3AD203B41FA5}">
                      <a16:colId xmlns:a16="http://schemas.microsoft.com/office/drawing/2014/main" val="20004"/>
                    </a:ext>
                  </a:extLst>
                </a:gridCol>
                <a:gridCol w="1592246">
                  <a:extLst>
                    <a:ext uri="{9D8B030D-6E8A-4147-A177-3AD203B41FA5}">
                      <a16:colId xmlns:a16="http://schemas.microsoft.com/office/drawing/2014/main" val="20005"/>
                    </a:ext>
                  </a:extLst>
                </a:gridCol>
              </a:tblGrid>
              <a:tr h="753214">
                <a:tc gridSpan="2">
                  <a:txBody>
                    <a:bodyPr/>
                    <a:lstStyle/>
                    <a:p>
                      <a:r>
                        <a:rPr lang="en-US" sz="1400" dirty="0" smtClean="0"/>
                        <a:t>Service Center Rate (all costs related to providing services)</a:t>
                      </a:r>
                    </a:p>
                  </a:txBody>
                  <a:tcPr/>
                </a:tc>
                <a:tc hMerge="1">
                  <a:txBody>
                    <a:bodyPr/>
                    <a:lstStyle/>
                    <a:p>
                      <a:endParaRPr lang="en-US" dirty="0"/>
                    </a:p>
                  </a:txBody>
                  <a:tcPr/>
                </a:tc>
                <a:tc>
                  <a:txBody>
                    <a:bodyPr/>
                    <a:lstStyle/>
                    <a:p>
                      <a:r>
                        <a:rPr lang="en-US" sz="1400" dirty="0" smtClean="0"/>
                        <a:t>Grant (Federal) paid expenses (subsidy)</a:t>
                      </a:r>
                      <a:endParaRPr lang="en-US" sz="1400" dirty="0"/>
                    </a:p>
                  </a:txBody>
                  <a:tcPr/>
                </a:tc>
                <a:tc>
                  <a:txBody>
                    <a:bodyPr/>
                    <a:lstStyle/>
                    <a:p>
                      <a:r>
                        <a:rPr lang="en-US" sz="1400" dirty="0" smtClean="0"/>
                        <a:t>University/Dept.  paid expenses (subsidy)</a:t>
                      </a:r>
                      <a:endParaRPr lang="en-US" sz="1400" dirty="0"/>
                    </a:p>
                  </a:txBody>
                  <a:tcPr/>
                </a:tc>
                <a:tc>
                  <a:txBody>
                    <a:bodyPr/>
                    <a:lstStyle/>
                    <a:p>
                      <a:r>
                        <a:rPr lang="en-US" sz="1400" dirty="0" smtClean="0"/>
                        <a:t>Service Center paid expenses</a:t>
                      </a:r>
                      <a:r>
                        <a:rPr lang="en-US" sz="1400" baseline="0" dirty="0" smtClean="0"/>
                        <a:t> used in the rate</a:t>
                      </a:r>
                      <a:endParaRPr lang="en-US" sz="1400" dirty="0"/>
                    </a:p>
                  </a:txBody>
                  <a:tcPr/>
                </a:tc>
                <a:tc>
                  <a:txBody>
                    <a:bodyPr/>
                    <a:lstStyle/>
                    <a:p>
                      <a:r>
                        <a:rPr lang="en-US" sz="1400" dirty="0" smtClean="0"/>
                        <a:t>Total (fully burdened rate)</a:t>
                      </a:r>
                      <a:endParaRPr lang="en-US" sz="1400" dirty="0"/>
                    </a:p>
                  </a:txBody>
                  <a:tcPr/>
                </a:tc>
                <a:extLst>
                  <a:ext uri="{0D108BD9-81ED-4DB2-BD59-A6C34878D82A}">
                    <a16:rowId xmlns:a16="http://schemas.microsoft.com/office/drawing/2014/main" val="10000"/>
                  </a:ext>
                </a:extLst>
              </a:tr>
              <a:tr h="313066">
                <a:tc gridSpan="2">
                  <a:txBody>
                    <a:bodyPr/>
                    <a:lstStyle/>
                    <a:p>
                      <a:r>
                        <a:rPr lang="en-US" sz="1200" b="1" dirty="0" smtClean="0"/>
                        <a:t>Salaries and fringe</a:t>
                      </a:r>
                      <a:r>
                        <a:rPr lang="en-US" sz="1200" b="1" baseline="0" dirty="0" smtClean="0"/>
                        <a:t> benefit</a:t>
                      </a:r>
                    </a:p>
                  </a:txBody>
                  <a:tcPr/>
                </a:tc>
                <a:tc hMerge="1">
                  <a:txBody>
                    <a:bodyPr/>
                    <a:lstStyle/>
                    <a:p>
                      <a:endParaRPr lang="en-US" dirty="0"/>
                    </a:p>
                  </a:txBody>
                  <a:tcPr/>
                </a:tc>
                <a:tc>
                  <a:txBody>
                    <a:bodyPr/>
                    <a:lstStyle/>
                    <a:p>
                      <a:pPr algn="r"/>
                      <a:r>
                        <a:rPr lang="en-US" sz="1200" dirty="0" smtClean="0"/>
                        <a:t>-</a:t>
                      </a:r>
                      <a:endParaRPr lang="en-US" sz="1200" dirty="0"/>
                    </a:p>
                  </a:txBody>
                  <a:tcPr/>
                </a:tc>
                <a:tc>
                  <a:txBody>
                    <a:bodyPr/>
                    <a:lstStyle/>
                    <a:p>
                      <a:pPr algn="r"/>
                      <a:r>
                        <a:rPr lang="en-US" sz="1200" dirty="0" smtClean="0"/>
                        <a:t>$200,000</a:t>
                      </a:r>
                      <a:endParaRPr lang="en-US" sz="1200" dirty="0"/>
                    </a:p>
                  </a:txBody>
                  <a:tcPr/>
                </a:tc>
                <a:tc>
                  <a:txBody>
                    <a:bodyPr/>
                    <a:lstStyle/>
                    <a:p>
                      <a:pPr algn="r"/>
                      <a:r>
                        <a:rPr lang="en-US" sz="1200" dirty="0" smtClean="0"/>
                        <a:t>$200,000</a:t>
                      </a:r>
                      <a:endParaRPr lang="en-US" sz="1200" dirty="0"/>
                    </a:p>
                  </a:txBody>
                  <a:tcPr/>
                </a:tc>
                <a:tc>
                  <a:txBody>
                    <a:bodyPr/>
                    <a:lstStyle/>
                    <a:p>
                      <a:pPr algn="r"/>
                      <a:r>
                        <a:rPr lang="en-US" sz="1200" dirty="0" smtClean="0"/>
                        <a:t>$400,000</a:t>
                      </a:r>
                    </a:p>
                  </a:txBody>
                  <a:tcPr>
                    <a:solidFill>
                      <a:srgbClr val="FFC000"/>
                    </a:solidFill>
                  </a:tcPr>
                </a:tc>
                <a:extLst>
                  <a:ext uri="{0D108BD9-81ED-4DB2-BD59-A6C34878D82A}">
                    <a16:rowId xmlns:a16="http://schemas.microsoft.com/office/drawing/2014/main" val="10001"/>
                  </a:ext>
                </a:extLst>
              </a:tr>
              <a:tr h="282455">
                <a:tc gridSpan="2">
                  <a:txBody>
                    <a:bodyPr/>
                    <a:lstStyle/>
                    <a:p>
                      <a:r>
                        <a:rPr lang="en-US" sz="1200" b="1" dirty="0" smtClean="0"/>
                        <a:t>Operating</a:t>
                      </a:r>
                      <a:r>
                        <a:rPr lang="en-US" sz="1200" b="1" baseline="0" dirty="0" smtClean="0"/>
                        <a:t> expense</a:t>
                      </a:r>
                    </a:p>
                  </a:txBody>
                  <a:tcPr/>
                </a:tc>
                <a:tc hMerge="1">
                  <a:txBody>
                    <a:bodyPr/>
                    <a:lstStyle/>
                    <a:p>
                      <a:endParaRPr lang="en-US" dirty="0"/>
                    </a:p>
                  </a:txBody>
                  <a:tcPr/>
                </a:tc>
                <a:tc>
                  <a:txBody>
                    <a:bodyPr/>
                    <a:lstStyle/>
                    <a:p>
                      <a:pPr algn="r"/>
                      <a:endParaRPr lang="en-US" sz="1200" dirty="0"/>
                    </a:p>
                  </a:txBody>
                  <a:tcPr/>
                </a:tc>
                <a:tc>
                  <a:txBody>
                    <a:bodyPr/>
                    <a:lstStyle/>
                    <a:p>
                      <a:pPr algn="r"/>
                      <a:endParaRPr lang="en-US" sz="1200" dirty="0"/>
                    </a:p>
                  </a:txBody>
                  <a:tcPr/>
                </a:tc>
                <a:tc>
                  <a:txBody>
                    <a:bodyPr/>
                    <a:lstStyle/>
                    <a:p>
                      <a:pPr algn="r"/>
                      <a:endParaRPr lang="en-US" sz="1200" dirty="0"/>
                    </a:p>
                  </a:txBody>
                  <a:tcPr/>
                </a:tc>
                <a:tc>
                  <a:txBody>
                    <a:bodyPr/>
                    <a:lstStyle/>
                    <a:p>
                      <a:pPr algn="r"/>
                      <a:endParaRPr lang="en-US" sz="1200" dirty="0"/>
                    </a:p>
                  </a:txBody>
                  <a:tcPr>
                    <a:solidFill>
                      <a:srgbClr val="FFC000"/>
                    </a:solidFill>
                  </a:tcPr>
                </a:tc>
                <a:extLst>
                  <a:ext uri="{0D108BD9-81ED-4DB2-BD59-A6C34878D82A}">
                    <a16:rowId xmlns:a16="http://schemas.microsoft.com/office/drawing/2014/main" val="10002"/>
                  </a:ext>
                </a:extLst>
              </a:tr>
              <a:tr h="282455">
                <a:tc>
                  <a:txBody>
                    <a:bodyPr/>
                    <a:lstStyle/>
                    <a:p>
                      <a:endParaRPr lang="en-US" sz="1200" dirty="0"/>
                    </a:p>
                  </a:txBody>
                  <a:tcPr/>
                </a:tc>
                <a:tc>
                  <a:txBody>
                    <a:bodyPr/>
                    <a:lstStyle/>
                    <a:p>
                      <a:r>
                        <a:rPr lang="en-US" sz="1200" dirty="0" smtClean="0"/>
                        <a:t>Travel</a:t>
                      </a:r>
                      <a:endParaRPr lang="en-US" sz="1200" dirty="0"/>
                    </a:p>
                  </a:txBody>
                  <a:tcPr/>
                </a:tc>
                <a:tc>
                  <a:txBody>
                    <a:bodyPr/>
                    <a:lstStyle/>
                    <a:p>
                      <a:pPr algn="r"/>
                      <a:r>
                        <a:rPr lang="en-US" sz="1200" dirty="0" smtClean="0"/>
                        <a:t>-</a:t>
                      </a:r>
                      <a:endParaRPr lang="en-US" sz="1200" dirty="0"/>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200" dirty="0" smtClean="0"/>
                        <a:t>$1,000</a:t>
                      </a:r>
                    </a:p>
                  </a:txBody>
                  <a:tcPr/>
                </a:tc>
                <a:tc>
                  <a:txBody>
                    <a:bodyPr/>
                    <a:lstStyle/>
                    <a:p>
                      <a:pPr algn="r"/>
                      <a:r>
                        <a:rPr lang="en-US" sz="1200" dirty="0" smtClean="0"/>
                        <a:t>-</a:t>
                      </a:r>
                      <a:endParaRPr lang="en-US" sz="1200" dirty="0"/>
                    </a:p>
                  </a:txBody>
                  <a:tcPr/>
                </a:tc>
                <a:tc>
                  <a:txBody>
                    <a:bodyPr/>
                    <a:lstStyle/>
                    <a:p>
                      <a:pPr algn="r"/>
                      <a:r>
                        <a:rPr lang="en-US" sz="1200" dirty="0" smtClean="0"/>
                        <a:t>$1,000</a:t>
                      </a:r>
                      <a:endParaRPr lang="en-US" sz="1200" dirty="0"/>
                    </a:p>
                  </a:txBody>
                  <a:tcPr>
                    <a:solidFill>
                      <a:srgbClr val="FFC000"/>
                    </a:solidFill>
                  </a:tcPr>
                </a:tc>
                <a:extLst>
                  <a:ext uri="{0D108BD9-81ED-4DB2-BD59-A6C34878D82A}">
                    <a16:rowId xmlns:a16="http://schemas.microsoft.com/office/drawing/2014/main" val="10003"/>
                  </a:ext>
                </a:extLst>
              </a:tr>
              <a:tr h="282455">
                <a:tc>
                  <a:txBody>
                    <a:bodyPr/>
                    <a:lstStyle/>
                    <a:p>
                      <a:endParaRPr lang="en-US" sz="1200" dirty="0"/>
                    </a:p>
                  </a:txBody>
                  <a:tcPr/>
                </a:tc>
                <a:tc>
                  <a:txBody>
                    <a:bodyPr/>
                    <a:lstStyle/>
                    <a:p>
                      <a:r>
                        <a:rPr lang="en-US" sz="1200" dirty="0" smtClean="0"/>
                        <a:t>Operating expense</a:t>
                      </a:r>
                      <a:endParaRPr lang="en-US" sz="1200" dirty="0"/>
                    </a:p>
                  </a:txBody>
                  <a:tcPr/>
                </a:tc>
                <a:tc>
                  <a:txBody>
                    <a:bodyPr/>
                    <a:lstStyle/>
                    <a:p>
                      <a:pPr algn="r"/>
                      <a:r>
                        <a:rPr lang="en-US" sz="1200" dirty="0" smtClean="0"/>
                        <a:t>-</a:t>
                      </a:r>
                      <a:endParaRPr lang="en-US" sz="1200" dirty="0"/>
                    </a:p>
                  </a:txBody>
                  <a:tcPr/>
                </a:tc>
                <a:tc>
                  <a:txBody>
                    <a:bodyPr/>
                    <a:lstStyle/>
                    <a:p>
                      <a:pPr algn="r"/>
                      <a:r>
                        <a:rPr lang="en-US" sz="1200" dirty="0" smtClean="0"/>
                        <a:t>$10,000</a:t>
                      </a:r>
                      <a:endParaRPr lang="en-US" sz="1200" dirty="0"/>
                    </a:p>
                  </a:txBody>
                  <a:tcPr/>
                </a:tc>
                <a:tc>
                  <a:txBody>
                    <a:bodyPr/>
                    <a:lstStyle/>
                    <a:p>
                      <a:pPr algn="r"/>
                      <a:r>
                        <a:rPr lang="en-US" sz="1200" dirty="0" smtClean="0"/>
                        <a:t>$25,000</a:t>
                      </a:r>
                      <a:endParaRPr lang="en-US" sz="1200" dirty="0"/>
                    </a:p>
                  </a:txBody>
                  <a:tcPr/>
                </a:tc>
                <a:tc>
                  <a:txBody>
                    <a:bodyPr/>
                    <a:lstStyle/>
                    <a:p>
                      <a:pPr algn="r"/>
                      <a:r>
                        <a:rPr lang="en-US" sz="1200" dirty="0" smtClean="0"/>
                        <a:t>$50,000</a:t>
                      </a:r>
                      <a:endParaRPr lang="en-US" sz="1200" dirty="0"/>
                    </a:p>
                  </a:txBody>
                  <a:tcPr>
                    <a:solidFill>
                      <a:srgbClr val="FFC000"/>
                    </a:solidFill>
                  </a:tcPr>
                </a:tc>
                <a:extLst>
                  <a:ext uri="{0D108BD9-81ED-4DB2-BD59-A6C34878D82A}">
                    <a16:rowId xmlns:a16="http://schemas.microsoft.com/office/drawing/2014/main" val="10004"/>
                  </a:ext>
                </a:extLst>
              </a:tr>
              <a:tr h="282455">
                <a:tc>
                  <a:txBody>
                    <a:bodyPr/>
                    <a:lstStyle/>
                    <a:p>
                      <a:endParaRPr lang="en-US" sz="1200" dirty="0"/>
                    </a:p>
                  </a:txBody>
                  <a:tcPr/>
                </a:tc>
                <a:tc>
                  <a:txBody>
                    <a:bodyPr/>
                    <a:lstStyle/>
                    <a:p>
                      <a:r>
                        <a:rPr lang="en-US" sz="1200" dirty="0" smtClean="0"/>
                        <a:t>Equipment</a:t>
                      </a:r>
                      <a:r>
                        <a:rPr lang="en-US" sz="1200" baseline="0" dirty="0" smtClean="0"/>
                        <a:t> ≤ 5k</a:t>
                      </a:r>
                      <a:endParaRPr lang="en-US" sz="1200" dirty="0"/>
                    </a:p>
                  </a:txBody>
                  <a:tcPr/>
                </a:tc>
                <a:tc>
                  <a:txBody>
                    <a:bodyPr/>
                    <a:lstStyle/>
                    <a:p>
                      <a:pPr algn="r"/>
                      <a:r>
                        <a:rPr lang="en-US" sz="1200" dirty="0" smtClean="0"/>
                        <a:t>-</a:t>
                      </a:r>
                      <a:endParaRPr lang="en-US" sz="1200" dirty="0"/>
                    </a:p>
                  </a:txBody>
                  <a:tcPr/>
                </a:tc>
                <a:tc>
                  <a:txBody>
                    <a:bodyPr/>
                    <a:lstStyle/>
                    <a:p>
                      <a:pPr algn="r"/>
                      <a:r>
                        <a:rPr lang="en-US" sz="1200" dirty="0" smtClean="0"/>
                        <a:t>-</a:t>
                      </a:r>
                      <a:endParaRPr lang="en-US" sz="1200" dirty="0"/>
                    </a:p>
                  </a:txBody>
                  <a:tcPr/>
                </a:tc>
                <a:tc>
                  <a:txBody>
                    <a:bodyPr/>
                    <a:lstStyle/>
                    <a:p>
                      <a:pPr algn="r"/>
                      <a:r>
                        <a:rPr lang="en-US" sz="1200" dirty="0" smtClean="0"/>
                        <a:t>$3,000</a:t>
                      </a:r>
                      <a:endParaRPr lang="en-US" sz="1200" dirty="0"/>
                    </a:p>
                  </a:txBody>
                  <a:tcPr/>
                </a:tc>
                <a:tc>
                  <a:txBody>
                    <a:bodyPr/>
                    <a:lstStyle/>
                    <a:p>
                      <a:pPr algn="r"/>
                      <a:r>
                        <a:rPr lang="en-US" sz="1200" dirty="0" smtClean="0"/>
                        <a:t>$3,000</a:t>
                      </a:r>
                      <a:endParaRPr lang="en-US" sz="1200" dirty="0"/>
                    </a:p>
                  </a:txBody>
                  <a:tcPr>
                    <a:solidFill>
                      <a:srgbClr val="FFC000"/>
                    </a:solidFill>
                  </a:tcPr>
                </a:tc>
                <a:extLst>
                  <a:ext uri="{0D108BD9-81ED-4DB2-BD59-A6C34878D82A}">
                    <a16:rowId xmlns:a16="http://schemas.microsoft.com/office/drawing/2014/main" val="10005"/>
                  </a:ext>
                </a:extLst>
              </a:tr>
              <a:tr h="470759">
                <a:tc gridSpan="2">
                  <a:txBody>
                    <a:bodyPr/>
                    <a:lstStyle/>
                    <a:p>
                      <a:r>
                        <a:rPr lang="en-US" sz="1200" b="1" dirty="0" smtClean="0"/>
                        <a:t>Capital equipment ≥ 5k (cost of equipment is $100k with a useful life of 5 years)</a:t>
                      </a:r>
                      <a:endParaRPr lang="en-US" sz="1200" b="1" dirty="0"/>
                    </a:p>
                  </a:txBody>
                  <a:tcPr/>
                </a:tc>
                <a:tc hMerge="1">
                  <a:txBody>
                    <a:bodyPr/>
                    <a:lstStyle/>
                    <a:p>
                      <a:endParaRPr lang="en-US" dirty="0"/>
                    </a:p>
                  </a:txBody>
                  <a:tcPr/>
                </a:tc>
                <a:tc>
                  <a:txBody>
                    <a:bodyPr/>
                    <a:lstStyle/>
                    <a:p>
                      <a:pPr algn="r"/>
                      <a:r>
                        <a:rPr lang="en-US" sz="1200" dirty="0" smtClean="0"/>
                        <a:t>$50,000</a:t>
                      </a:r>
                      <a:endParaRPr lang="en-US" sz="1200" dirty="0"/>
                    </a:p>
                  </a:txBody>
                  <a:tcPr>
                    <a:solidFill>
                      <a:schemeClr val="accent6">
                        <a:lumMod val="60000"/>
                        <a:lumOff val="40000"/>
                      </a:schemeClr>
                    </a:solidFill>
                  </a:tcPr>
                </a:tc>
                <a:tc>
                  <a:txBody>
                    <a:bodyPr/>
                    <a:lstStyle/>
                    <a:p>
                      <a:pPr algn="r"/>
                      <a:r>
                        <a:rPr lang="en-US" sz="1200" dirty="0" smtClean="0"/>
                        <a:t>$50,000</a:t>
                      </a:r>
                      <a:endParaRPr lang="en-US" sz="1200" dirty="0"/>
                    </a:p>
                  </a:txBody>
                  <a:tcPr>
                    <a:solidFill>
                      <a:schemeClr val="accent6">
                        <a:lumMod val="60000"/>
                        <a:lumOff val="40000"/>
                      </a:schemeClr>
                    </a:solidFill>
                  </a:tcPr>
                </a:tc>
                <a:tc>
                  <a:txBody>
                    <a:bodyPr/>
                    <a:lstStyle/>
                    <a:p>
                      <a:pPr algn="r"/>
                      <a:r>
                        <a:rPr lang="en-US" sz="1200" dirty="0" smtClean="0"/>
                        <a:t>-</a:t>
                      </a:r>
                      <a:endParaRPr lang="en-US" sz="1200" dirty="0"/>
                    </a:p>
                  </a:txBody>
                  <a:tcPr>
                    <a:lnB w="12700" cap="flat" cmpd="sng" algn="ctr">
                      <a:solidFill>
                        <a:schemeClr val="tx1"/>
                      </a:solidFill>
                      <a:prstDash val="solid"/>
                      <a:round/>
                      <a:headEnd type="none" w="med" len="med"/>
                      <a:tailEnd type="none" w="med" len="med"/>
                    </a:lnB>
                    <a:solidFill>
                      <a:schemeClr val="accent6">
                        <a:lumMod val="60000"/>
                        <a:lumOff val="40000"/>
                      </a:schemeClr>
                    </a:solidFill>
                  </a:tcPr>
                </a:tc>
                <a:tc>
                  <a:txBody>
                    <a:bodyPr/>
                    <a:lstStyle/>
                    <a:p>
                      <a:pPr algn="r"/>
                      <a:endParaRPr lang="en-US" sz="1200" dirty="0"/>
                    </a:p>
                  </a:txBody>
                  <a:tcPr>
                    <a:solidFill>
                      <a:srgbClr val="FFC000"/>
                    </a:solidFill>
                  </a:tcPr>
                </a:tc>
                <a:extLst>
                  <a:ext uri="{0D108BD9-81ED-4DB2-BD59-A6C34878D82A}">
                    <a16:rowId xmlns:a16="http://schemas.microsoft.com/office/drawing/2014/main" val="10006"/>
                  </a:ext>
                </a:extLst>
              </a:tr>
              <a:tr h="466810">
                <a:tc>
                  <a:txBody>
                    <a:bodyPr/>
                    <a:lstStyle/>
                    <a:p>
                      <a:endParaRPr lang="en-US" sz="1200" dirty="0"/>
                    </a:p>
                  </a:txBody>
                  <a:tcPr/>
                </a:tc>
                <a:tc>
                  <a:txBody>
                    <a:bodyPr/>
                    <a:lstStyle/>
                    <a:p>
                      <a:r>
                        <a:rPr lang="en-US" sz="1200" dirty="0" smtClean="0"/>
                        <a:t>Annual depreciation</a:t>
                      </a:r>
                      <a:endParaRPr lang="en-US" sz="1200" dirty="0"/>
                    </a:p>
                  </a:txBody>
                  <a:tcPr/>
                </a:tc>
                <a:tc>
                  <a:txBody>
                    <a:bodyPr/>
                    <a:lstStyle/>
                    <a:p>
                      <a:pPr algn="r"/>
                      <a:r>
                        <a:rPr lang="en-US" sz="1200" dirty="0" smtClean="0"/>
                        <a:t>**$10,000</a:t>
                      </a:r>
                      <a:endParaRPr lang="en-US" sz="1200" dirty="0"/>
                    </a:p>
                  </a:txBody>
                  <a:tcPr>
                    <a:solidFill>
                      <a:srgbClr val="C00000">
                        <a:alpha val="40000"/>
                      </a:srgbClr>
                    </a:solidFill>
                  </a:tcPr>
                </a:tc>
                <a:tc>
                  <a:txBody>
                    <a:bodyPr/>
                    <a:lstStyle/>
                    <a:p>
                      <a:pPr algn="r"/>
                      <a:r>
                        <a:rPr lang="en-US" sz="1200" dirty="0" smtClean="0"/>
                        <a:t>-</a:t>
                      </a:r>
                      <a:endParaRPr lang="en-US" sz="1200" dirty="0"/>
                    </a:p>
                  </a:txBody>
                  <a:tcPr>
                    <a:lnR w="12700" cap="flat" cmpd="sng" algn="ctr">
                      <a:solidFill>
                        <a:schemeClr val="tx1"/>
                      </a:solidFill>
                      <a:prstDash val="solid"/>
                      <a:round/>
                      <a:headEnd type="none" w="med" len="med"/>
                      <a:tailEnd type="none" w="med" len="med"/>
                    </a:lnR>
                  </a:tcPr>
                </a:tc>
                <a:tc>
                  <a:txBody>
                    <a:bodyPr/>
                    <a:lstStyle/>
                    <a:p>
                      <a:pPr algn="r"/>
                      <a:r>
                        <a:rPr lang="en-US" sz="1200" dirty="0" smtClean="0"/>
                        <a:t>$10,000</a:t>
                      </a: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r"/>
                      <a:r>
                        <a:rPr lang="en-US" sz="1200" dirty="0" smtClean="0"/>
                        <a:t>$20,000</a:t>
                      </a:r>
                      <a:endParaRPr lang="en-US" sz="1200" dirty="0"/>
                    </a:p>
                  </a:txBody>
                  <a:tcPr>
                    <a:lnL w="12700" cap="flat" cmpd="sng" algn="ctr">
                      <a:solidFill>
                        <a:schemeClr val="tx1"/>
                      </a:solidFill>
                      <a:prstDash val="solid"/>
                      <a:round/>
                      <a:headEnd type="none" w="med" len="med"/>
                      <a:tailEnd type="none" w="med" len="med"/>
                    </a:lnL>
                    <a:solidFill>
                      <a:srgbClr val="FFC000"/>
                    </a:solidFill>
                  </a:tcPr>
                </a:tc>
                <a:extLst>
                  <a:ext uri="{0D108BD9-81ED-4DB2-BD59-A6C34878D82A}">
                    <a16:rowId xmlns:a16="http://schemas.microsoft.com/office/drawing/2014/main" val="10007"/>
                  </a:ext>
                </a:extLst>
              </a:tr>
              <a:tr h="282455">
                <a:tc gridSpan="2">
                  <a:txBody>
                    <a:bodyPr/>
                    <a:lstStyle/>
                    <a:p>
                      <a:r>
                        <a:rPr lang="en-US" sz="1200" b="1" dirty="0" smtClean="0"/>
                        <a:t>Total cost</a:t>
                      </a:r>
                      <a:endParaRPr lang="en-US" sz="1200" b="1" dirty="0"/>
                    </a:p>
                  </a:txBody>
                  <a:tcPr/>
                </a:tc>
                <a:tc hMerge="1">
                  <a:txBody>
                    <a:bodyPr/>
                    <a:lstStyle/>
                    <a:p>
                      <a:endParaRPr lang="en-US" dirty="0"/>
                    </a:p>
                  </a:txBody>
                  <a:tcPr/>
                </a:tc>
                <a:tc>
                  <a:txBody>
                    <a:bodyPr/>
                    <a:lstStyle/>
                    <a:p>
                      <a:pPr algn="r"/>
                      <a:r>
                        <a:rPr lang="en-US" sz="1200" dirty="0" smtClean="0"/>
                        <a:t>$10,000</a:t>
                      </a:r>
                      <a:endParaRPr lang="en-US" sz="1200" dirty="0"/>
                    </a:p>
                  </a:txBody>
                  <a:tcPr/>
                </a:tc>
                <a:tc>
                  <a:txBody>
                    <a:bodyPr/>
                    <a:lstStyle/>
                    <a:p>
                      <a:pPr algn="r"/>
                      <a:r>
                        <a:rPr lang="en-US" sz="1200" dirty="0" smtClean="0"/>
                        <a:t>$211,000</a:t>
                      </a:r>
                      <a:endParaRPr lang="en-US" sz="1200" dirty="0"/>
                    </a:p>
                  </a:txBody>
                  <a:tcPr/>
                </a:tc>
                <a:tc>
                  <a:txBody>
                    <a:bodyPr/>
                    <a:lstStyle/>
                    <a:p>
                      <a:pPr algn="r"/>
                      <a:r>
                        <a:rPr lang="en-US" sz="1200" dirty="0" smtClean="0"/>
                        <a:t>$238,000</a:t>
                      </a:r>
                      <a:endParaRPr lang="en-US" sz="1200" dirty="0"/>
                    </a:p>
                  </a:txBody>
                  <a:tcPr>
                    <a:lnT w="12700" cap="flat" cmpd="sng" algn="ctr">
                      <a:solidFill>
                        <a:schemeClr val="tx1"/>
                      </a:solidFill>
                      <a:prstDash val="solid"/>
                      <a:round/>
                      <a:headEnd type="none" w="med" len="med"/>
                      <a:tailEnd type="none" w="med" len="med"/>
                    </a:lnT>
                  </a:tcPr>
                </a:tc>
                <a:tc>
                  <a:txBody>
                    <a:bodyPr/>
                    <a:lstStyle/>
                    <a:p>
                      <a:pPr algn="r"/>
                      <a:r>
                        <a:rPr lang="en-US" sz="1200" dirty="0" smtClean="0"/>
                        <a:t>$474,000</a:t>
                      </a:r>
                      <a:endParaRPr lang="en-US" sz="1200" dirty="0"/>
                    </a:p>
                  </a:txBody>
                  <a:tcPr>
                    <a:solidFill>
                      <a:srgbClr val="FFC000"/>
                    </a:solidFill>
                  </a:tcPr>
                </a:tc>
                <a:extLst>
                  <a:ext uri="{0D108BD9-81ED-4DB2-BD59-A6C34878D82A}">
                    <a16:rowId xmlns:a16="http://schemas.microsoft.com/office/drawing/2014/main" val="10008"/>
                  </a:ext>
                </a:extLst>
              </a:tr>
              <a:tr h="466810">
                <a:tc gridSpan="2">
                  <a:txBody>
                    <a:bodyPr/>
                    <a:lstStyle/>
                    <a:p>
                      <a:r>
                        <a:rPr lang="en-US" sz="1200" dirty="0" smtClean="0"/>
                        <a:t>Numbe</a:t>
                      </a:r>
                      <a:r>
                        <a:rPr lang="en-US" sz="1200" baseline="0" dirty="0" smtClean="0"/>
                        <a:t>r of services provided</a:t>
                      </a:r>
                      <a:endParaRPr lang="en-US" sz="1200" dirty="0"/>
                    </a:p>
                  </a:txBody>
                  <a:tcPr/>
                </a:tc>
                <a:tc hMerge="1">
                  <a:txBody>
                    <a:bodyPr/>
                    <a:lstStyle/>
                    <a:p>
                      <a:endParaRPr lang="en-US" dirty="0"/>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endParaRPr lang="en-US" sz="1200" dirty="0" smtClean="0"/>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endParaRPr lang="en-US" sz="1200" dirty="0" smtClean="0"/>
                    </a:p>
                  </a:txBody>
                  <a:tcPr/>
                </a:tc>
                <a:tc>
                  <a:txBody>
                    <a:bodyPr/>
                    <a:lstStyle/>
                    <a:p>
                      <a:pPr algn="r"/>
                      <a:r>
                        <a:rPr lang="en-US" sz="1200" dirty="0" smtClean="0"/>
                        <a:t>20,000</a:t>
                      </a:r>
                      <a:endParaRPr lang="en-US" sz="1200" dirty="0"/>
                    </a:p>
                  </a:txBody>
                  <a:tcPr/>
                </a:tc>
                <a:tc>
                  <a:txBody>
                    <a:bodyPr/>
                    <a:lstStyle/>
                    <a:p>
                      <a:pPr algn="r"/>
                      <a:r>
                        <a:rPr lang="en-US" sz="1200" dirty="0" smtClean="0"/>
                        <a:t>20,000</a:t>
                      </a:r>
                      <a:endParaRPr lang="en-US" sz="1200" dirty="0"/>
                    </a:p>
                  </a:txBody>
                  <a:tcPr>
                    <a:solidFill>
                      <a:srgbClr val="FFC000"/>
                    </a:solidFill>
                  </a:tcPr>
                </a:tc>
                <a:extLst>
                  <a:ext uri="{0D108BD9-81ED-4DB2-BD59-A6C34878D82A}">
                    <a16:rowId xmlns:a16="http://schemas.microsoft.com/office/drawing/2014/main" val="10009"/>
                  </a:ext>
                </a:extLst>
              </a:tr>
              <a:tr h="282455">
                <a:tc gridSpan="2">
                  <a:txBody>
                    <a:bodyPr/>
                    <a:lstStyle/>
                    <a:p>
                      <a:r>
                        <a:rPr lang="en-US" sz="1200" b="1" dirty="0" smtClean="0"/>
                        <a:t>Rate</a:t>
                      </a:r>
                      <a:r>
                        <a:rPr lang="en-US" sz="1200" b="1" baseline="0" dirty="0" smtClean="0"/>
                        <a:t> per service</a:t>
                      </a:r>
                      <a:endParaRPr lang="en-US" sz="1200" b="1" dirty="0"/>
                    </a:p>
                  </a:txBody>
                  <a:tcPr/>
                </a:tc>
                <a:tc hMerge="1">
                  <a:txBody>
                    <a:bodyPr/>
                    <a:lstStyle/>
                    <a:p>
                      <a:endParaRPr lang="en-US" dirty="0"/>
                    </a:p>
                  </a:txBody>
                  <a:tcPr/>
                </a:tc>
                <a:tc>
                  <a:txBody>
                    <a:bodyPr/>
                    <a:lstStyle/>
                    <a:p>
                      <a:pPr algn="r"/>
                      <a:endParaRPr lang="en-US" sz="1200" dirty="0"/>
                    </a:p>
                  </a:txBody>
                  <a:tcPr/>
                </a:tc>
                <a:tc>
                  <a:txBody>
                    <a:bodyPr/>
                    <a:lstStyle/>
                    <a:p>
                      <a:pPr algn="r"/>
                      <a:endParaRPr lang="en-US" sz="1200" dirty="0"/>
                    </a:p>
                  </a:txBody>
                  <a:tcPr/>
                </a:tc>
                <a:tc>
                  <a:txBody>
                    <a:bodyPr/>
                    <a:lstStyle/>
                    <a:p>
                      <a:pPr algn="r"/>
                      <a:r>
                        <a:rPr lang="en-US" sz="1200" dirty="0" smtClean="0"/>
                        <a:t>$11.90</a:t>
                      </a:r>
                      <a:endParaRPr lang="en-US" sz="1200" dirty="0"/>
                    </a:p>
                  </a:txBody>
                  <a:tcPr/>
                </a:tc>
                <a:tc>
                  <a:txBody>
                    <a:bodyPr/>
                    <a:lstStyle/>
                    <a:p>
                      <a:pPr algn="r"/>
                      <a:r>
                        <a:rPr lang="en-US" sz="1200" dirty="0" smtClean="0"/>
                        <a:t>$23.70</a:t>
                      </a:r>
                      <a:endParaRPr lang="en-US" sz="1200" dirty="0"/>
                    </a:p>
                  </a:txBody>
                  <a:tcPr>
                    <a:solidFill>
                      <a:srgbClr val="FFC000"/>
                    </a:solidFill>
                  </a:tcPr>
                </a:tc>
                <a:extLst>
                  <a:ext uri="{0D108BD9-81ED-4DB2-BD59-A6C34878D82A}">
                    <a16:rowId xmlns:a16="http://schemas.microsoft.com/office/drawing/2014/main" val="10010"/>
                  </a:ext>
                </a:extLst>
              </a:tr>
              <a:tr h="282455">
                <a:tc gridSpan="2">
                  <a:txBody>
                    <a:bodyPr/>
                    <a:lstStyle/>
                    <a:p>
                      <a:r>
                        <a:rPr lang="en-US" sz="1200" b="1" dirty="0" smtClean="0"/>
                        <a:t>Subsidy</a:t>
                      </a:r>
                      <a:endParaRPr lang="en-US" sz="1200" b="1" dirty="0"/>
                    </a:p>
                  </a:txBody>
                  <a:tcPr/>
                </a:tc>
                <a:tc hMerge="1">
                  <a:txBody>
                    <a:bodyPr/>
                    <a:lstStyle/>
                    <a:p>
                      <a:endParaRPr lang="en-US" dirty="0"/>
                    </a:p>
                  </a:txBody>
                  <a:tcPr/>
                </a:tc>
                <a:tc>
                  <a:txBody>
                    <a:bodyPr/>
                    <a:lstStyle/>
                    <a:p>
                      <a:pPr algn="ctr"/>
                      <a:r>
                        <a:rPr lang="en-US" sz="1200" dirty="0" smtClean="0"/>
                        <a:t>$10,000</a:t>
                      </a:r>
                      <a:endParaRPr lang="en-US" sz="1200" dirty="0"/>
                    </a:p>
                  </a:txBody>
                  <a:tcPr/>
                </a:tc>
                <a:tc>
                  <a:txBody>
                    <a:bodyPr/>
                    <a:lstStyle/>
                    <a:p>
                      <a:pPr algn="ctr"/>
                      <a:r>
                        <a:rPr lang="en-US" sz="1200" dirty="0" smtClean="0"/>
                        <a:t>$211,000</a:t>
                      </a:r>
                      <a:endParaRPr lang="en-US" sz="1200" dirty="0"/>
                    </a:p>
                  </a:txBody>
                  <a:tcPr/>
                </a:tc>
                <a:tc>
                  <a:txBody>
                    <a:bodyPr/>
                    <a:lstStyle/>
                    <a:p>
                      <a:pPr algn="r"/>
                      <a:endParaRPr lang="en-US" sz="1200" dirty="0"/>
                    </a:p>
                  </a:txBody>
                  <a:tcPr/>
                </a:tc>
                <a:tc>
                  <a:txBody>
                    <a:bodyPr/>
                    <a:lstStyle/>
                    <a:p>
                      <a:pPr algn="r"/>
                      <a:endParaRPr lang="en-US" sz="1200" dirty="0"/>
                    </a:p>
                  </a:txBody>
                  <a:tcPr>
                    <a:solidFill>
                      <a:srgbClr val="FFC000"/>
                    </a:solidFill>
                  </a:tcPr>
                </a:tc>
                <a:extLst>
                  <a:ext uri="{0D108BD9-81ED-4DB2-BD59-A6C34878D82A}">
                    <a16:rowId xmlns:a16="http://schemas.microsoft.com/office/drawing/2014/main" val="10011"/>
                  </a:ext>
                </a:extLst>
              </a:tr>
              <a:tr h="423683">
                <a:tc gridSpan="5">
                  <a:txBody>
                    <a:bodyPr/>
                    <a:lstStyle/>
                    <a:p>
                      <a:r>
                        <a:rPr lang="en-US" sz="1050" dirty="0" smtClean="0"/>
                        <a:t>**$10,00</a:t>
                      </a:r>
                      <a:r>
                        <a:rPr lang="en-US" sz="1050" baseline="0" dirty="0" smtClean="0"/>
                        <a:t>0 depreciation for equipment purchased on federal $ may not be used to calculate the service center rate…recall that this would create “double charging” to the federal government.</a:t>
                      </a:r>
                      <a:endParaRPr lang="en-US" sz="1050" dirty="0"/>
                    </a:p>
                  </a:txBody>
                  <a:tcPr>
                    <a:solidFill>
                      <a:srgbClr val="C00000">
                        <a:alpha val="40000"/>
                      </a:srgbClr>
                    </a:solidFill>
                  </a:tcPr>
                </a:tc>
                <a:tc hMerge="1">
                  <a:txBody>
                    <a:bodyPr/>
                    <a:lstStyle/>
                    <a:p>
                      <a:endParaRPr lang="en-US"/>
                    </a:p>
                  </a:txBody>
                  <a:tcPr/>
                </a:tc>
                <a:tc hMerge="1">
                  <a:txBody>
                    <a:bodyPr/>
                    <a:lstStyle/>
                    <a:p>
                      <a:pPr algn="ctr"/>
                      <a:endParaRPr lang="en-US" dirty="0"/>
                    </a:p>
                  </a:txBody>
                  <a:tcPr/>
                </a:tc>
                <a:tc hMerge="1">
                  <a:txBody>
                    <a:bodyPr/>
                    <a:lstStyle/>
                    <a:p>
                      <a:endParaRPr lang="en-US"/>
                    </a:p>
                  </a:txBody>
                  <a:tcPr/>
                </a:tc>
                <a:tc hMerge="1">
                  <a:txBody>
                    <a:bodyPr/>
                    <a:lstStyle/>
                    <a:p>
                      <a:pPr algn="r"/>
                      <a:endParaRPr lang="en-US" dirty="0"/>
                    </a:p>
                  </a:txBody>
                  <a:tcPr/>
                </a:tc>
                <a:tc>
                  <a:txBody>
                    <a:bodyPr/>
                    <a:lstStyle/>
                    <a:p>
                      <a:pPr algn="r"/>
                      <a:endParaRPr lang="en-US" sz="1200" dirty="0"/>
                    </a:p>
                  </a:txBody>
                  <a:tcPr>
                    <a:solidFill>
                      <a:srgbClr val="FFC000"/>
                    </a:solidFill>
                  </a:tcPr>
                </a:tc>
                <a:extLst>
                  <a:ext uri="{0D108BD9-81ED-4DB2-BD59-A6C34878D82A}">
                    <a16:rowId xmlns:a16="http://schemas.microsoft.com/office/drawing/2014/main" val="10012"/>
                  </a:ext>
                </a:extLst>
              </a:tr>
            </a:tbl>
          </a:graphicData>
        </a:graphic>
      </p:graphicFrame>
      <p:cxnSp>
        <p:nvCxnSpPr>
          <p:cNvPr id="8" name="Straight Arrow Connector 7"/>
          <p:cNvCxnSpPr/>
          <p:nvPr/>
        </p:nvCxnSpPr>
        <p:spPr>
          <a:xfrm>
            <a:off x="6665635" y="4048785"/>
            <a:ext cx="449179" cy="248653"/>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3" name="TextBox 2"/>
          <p:cNvSpPr txBox="1"/>
          <p:nvPr/>
        </p:nvSpPr>
        <p:spPr>
          <a:xfrm>
            <a:off x="10450856" y="1728998"/>
            <a:ext cx="1501080" cy="2893100"/>
          </a:xfrm>
          <a:prstGeom prst="rect">
            <a:avLst/>
          </a:prstGeom>
          <a:solidFill>
            <a:schemeClr val="bg1">
              <a:lumMod val="75000"/>
            </a:schemeClr>
          </a:solidFill>
          <a:ln>
            <a:solidFill>
              <a:schemeClr val="tx1"/>
            </a:solidFill>
          </a:ln>
        </p:spPr>
        <p:txBody>
          <a:bodyPr wrap="square" rtlCol="0">
            <a:spAutoFit/>
          </a:bodyPr>
          <a:lstStyle/>
          <a:p>
            <a:r>
              <a:rPr lang="en-US" sz="1400" b="1" dirty="0"/>
              <a:t>Recall</a:t>
            </a:r>
            <a:r>
              <a:rPr lang="en-US" sz="1200" b="1" dirty="0" smtClean="0"/>
              <a:t>:</a:t>
            </a:r>
            <a:r>
              <a:rPr lang="en-US" sz="1200" dirty="0" smtClean="0"/>
              <a:t> the actual cost of equipment can not be charged through the rate. Only the annual depreciation amount per year. We can depreciate the portion of equipment purchased by university funds in the rate, but not the portion purchased on grants.</a:t>
            </a:r>
            <a:endParaRPr lang="en-US" sz="1200" dirty="0"/>
          </a:p>
        </p:txBody>
      </p:sp>
      <p:cxnSp>
        <p:nvCxnSpPr>
          <p:cNvPr id="6" name="Straight Arrow Connector 5"/>
          <p:cNvCxnSpPr/>
          <p:nvPr/>
        </p:nvCxnSpPr>
        <p:spPr>
          <a:xfrm flipH="1">
            <a:off x="8523890" y="2270234"/>
            <a:ext cx="1926966" cy="2027204"/>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
        <p:nvSpPr>
          <p:cNvPr id="4" name="TextBox 3"/>
          <p:cNvSpPr txBox="1"/>
          <p:nvPr/>
        </p:nvSpPr>
        <p:spPr>
          <a:xfrm>
            <a:off x="10450856" y="4838674"/>
            <a:ext cx="1501080" cy="1569660"/>
          </a:xfrm>
          <a:prstGeom prst="rect">
            <a:avLst/>
          </a:prstGeom>
          <a:solidFill>
            <a:schemeClr val="bg1">
              <a:lumMod val="85000"/>
            </a:schemeClr>
          </a:solidFill>
          <a:ln>
            <a:solidFill>
              <a:schemeClr val="tx1"/>
            </a:solidFill>
          </a:ln>
        </p:spPr>
        <p:txBody>
          <a:bodyPr wrap="square" rtlCol="0">
            <a:spAutoFit/>
          </a:bodyPr>
          <a:lstStyle/>
          <a:p>
            <a:r>
              <a:rPr lang="en-US" sz="1200" dirty="0" smtClean="0"/>
              <a:t>Grant paid subsidies are allowable because we are not charging for those items in the rate, so we are not creating a “double charging” situation.</a:t>
            </a:r>
            <a:endParaRPr lang="en-US" sz="1200" dirty="0"/>
          </a:p>
        </p:txBody>
      </p:sp>
      <p:cxnSp>
        <p:nvCxnSpPr>
          <p:cNvPr id="13" name="Straight Arrow Connector 12"/>
          <p:cNvCxnSpPr/>
          <p:nvPr/>
        </p:nvCxnSpPr>
        <p:spPr>
          <a:xfrm flipH="1">
            <a:off x="5300283" y="5834358"/>
            <a:ext cx="5150574" cy="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215212841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3902" y="757883"/>
            <a:ext cx="2531599" cy="1070917"/>
          </a:xfrm>
        </p:spPr>
        <p:txBody>
          <a:bodyPr>
            <a:noAutofit/>
          </a:bodyPr>
          <a:lstStyle/>
          <a:p>
            <a:pPr algn="ctr"/>
            <a:r>
              <a:rPr lang="en-US" sz="3600" b="1" dirty="0" smtClean="0"/>
              <a:t>Cost Comparison</a:t>
            </a:r>
            <a:endParaRPr lang="en-US" sz="3600" dirty="0"/>
          </a:p>
        </p:txBody>
      </p:sp>
      <p:graphicFrame>
        <p:nvGraphicFramePr>
          <p:cNvPr id="8" name="Content Placeholder 17"/>
          <p:cNvGraphicFramePr>
            <a:graphicFrameLocks noGrp="1"/>
          </p:cNvGraphicFramePr>
          <p:nvPr>
            <p:ph sz="half" idx="2"/>
            <p:extLst>
              <p:ext uri="{D42A27DB-BD31-4B8C-83A1-F6EECF244321}">
                <p14:modId xmlns:p14="http://schemas.microsoft.com/office/powerpoint/2010/main" val="4025098084"/>
              </p:ext>
            </p:extLst>
          </p:nvPr>
        </p:nvGraphicFramePr>
        <p:xfrm>
          <a:off x="6089716" y="3107342"/>
          <a:ext cx="5542962" cy="375065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Content Placeholder 22"/>
          <p:cNvGraphicFramePr>
            <a:graphicFrameLocks noGrp="1"/>
          </p:cNvGraphicFramePr>
          <p:nvPr>
            <p:ph sz="half" idx="1"/>
            <p:extLst>
              <p:ext uri="{D42A27DB-BD31-4B8C-83A1-F6EECF244321}">
                <p14:modId xmlns:p14="http://schemas.microsoft.com/office/powerpoint/2010/main" val="881669162"/>
              </p:ext>
            </p:extLst>
          </p:nvPr>
        </p:nvGraphicFramePr>
        <p:xfrm>
          <a:off x="169682" y="3107342"/>
          <a:ext cx="5542961" cy="375065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Content Placeholder 27"/>
          <p:cNvGraphicFramePr>
            <a:graphicFrameLocks/>
          </p:cNvGraphicFramePr>
          <p:nvPr>
            <p:extLst>
              <p:ext uri="{D42A27DB-BD31-4B8C-83A1-F6EECF244321}">
                <p14:modId xmlns:p14="http://schemas.microsoft.com/office/powerpoint/2010/main" val="3927221504"/>
              </p:ext>
            </p:extLst>
          </p:nvPr>
        </p:nvGraphicFramePr>
        <p:xfrm>
          <a:off x="3593781" y="210392"/>
          <a:ext cx="4679623" cy="2873591"/>
        </p:xfrm>
        <a:graphic>
          <a:graphicData uri="http://schemas.openxmlformats.org/drawingml/2006/chart">
            <c:chart xmlns:c="http://schemas.openxmlformats.org/drawingml/2006/chart" xmlns:r="http://schemas.openxmlformats.org/officeDocument/2006/relationships" r:id="rId4"/>
          </a:graphicData>
        </a:graphic>
      </p:graphicFrame>
      <p:sp>
        <p:nvSpPr>
          <p:cNvPr id="3" name="TextBox 2"/>
          <p:cNvSpPr txBox="1"/>
          <p:nvPr/>
        </p:nvSpPr>
        <p:spPr>
          <a:xfrm>
            <a:off x="8545190" y="863080"/>
            <a:ext cx="3107341" cy="707886"/>
          </a:xfrm>
          <a:prstGeom prst="rect">
            <a:avLst/>
          </a:prstGeom>
          <a:noFill/>
        </p:spPr>
        <p:txBody>
          <a:bodyPr wrap="square" rtlCol="0">
            <a:spAutoFit/>
          </a:bodyPr>
          <a:lstStyle/>
          <a:p>
            <a:pPr algn="ctr"/>
            <a:r>
              <a:rPr lang="en-US" sz="2000" b="1" dirty="0" smtClean="0">
                <a:latin typeface="+mj-lt"/>
              </a:rPr>
              <a:t>How do expenses compare in </a:t>
            </a:r>
            <a:r>
              <a:rPr lang="en-US" sz="2000" b="1" dirty="0">
                <a:latin typeface="+mj-lt"/>
              </a:rPr>
              <a:t>the </a:t>
            </a:r>
            <a:r>
              <a:rPr lang="en-US" sz="2000" b="1" dirty="0" smtClean="0">
                <a:latin typeface="+mj-lt"/>
              </a:rPr>
              <a:t>examples?</a:t>
            </a:r>
            <a:endParaRPr lang="en-US" sz="2000" b="1" dirty="0">
              <a:latin typeface="+mj-lt"/>
            </a:endParaRPr>
          </a:p>
        </p:txBody>
      </p:sp>
    </p:spTree>
    <p:extLst>
      <p:ext uri="{BB962C8B-B14F-4D97-AF65-F5344CB8AC3E}">
        <p14:creationId xmlns:p14="http://schemas.microsoft.com/office/powerpoint/2010/main" val="8756593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What is OSP’s role?</a:t>
            </a:r>
            <a:endParaRPr lang="en-US" b="1" dirty="0"/>
          </a:p>
        </p:txBody>
      </p:sp>
      <p:sp>
        <p:nvSpPr>
          <p:cNvPr id="3" name="Content Placeholder 2"/>
          <p:cNvSpPr>
            <a:spLocks noGrp="1"/>
          </p:cNvSpPr>
          <p:nvPr>
            <p:ph sz="half" idx="1"/>
          </p:nvPr>
        </p:nvSpPr>
        <p:spPr>
          <a:xfrm>
            <a:off x="838199" y="1804524"/>
            <a:ext cx="9940391" cy="4372439"/>
          </a:xfrm>
        </p:spPr>
        <p:txBody>
          <a:bodyPr>
            <a:normAutofit/>
          </a:bodyPr>
          <a:lstStyle/>
          <a:p>
            <a:r>
              <a:rPr lang="en-US" dirty="0" smtClean="0"/>
              <a:t>We will work through the development of your service center with you.</a:t>
            </a:r>
          </a:p>
          <a:p>
            <a:r>
              <a:rPr lang="en-US" dirty="0" smtClean="0"/>
              <a:t>We are here to help you understand the process, and make it as simple and positive for you as we can.</a:t>
            </a:r>
          </a:p>
          <a:p>
            <a:r>
              <a:rPr lang="en-US" dirty="0"/>
              <a:t>There are many ways to structure your service center rate. Your structure should fit the needs of your service center. </a:t>
            </a:r>
            <a:r>
              <a:rPr lang="en-US"/>
              <a:t>We are here to help you find the right fit for you</a:t>
            </a:r>
            <a:r>
              <a:rPr lang="en-US" smtClean="0"/>
              <a:t>.</a:t>
            </a:r>
            <a:endParaRPr lang="en-US" dirty="0" smtClean="0"/>
          </a:p>
          <a:p>
            <a:r>
              <a:rPr lang="en-US" dirty="0" smtClean="0"/>
              <a:t>We will answer your questions, and research answers to unique problems as they relate to service centers.</a:t>
            </a:r>
            <a:endParaRPr lang="en-US" dirty="0"/>
          </a:p>
        </p:txBody>
      </p:sp>
    </p:spTree>
    <p:extLst>
      <p:ext uri="{BB962C8B-B14F-4D97-AF65-F5344CB8AC3E}">
        <p14:creationId xmlns:p14="http://schemas.microsoft.com/office/powerpoint/2010/main" val="34848335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10891295" cy="847493"/>
          </a:xfrm>
        </p:spPr>
        <p:txBody>
          <a:bodyPr>
            <a:normAutofit/>
          </a:bodyPr>
          <a:lstStyle/>
          <a:p>
            <a:pPr algn="ctr"/>
            <a:r>
              <a:rPr lang="en-US" sz="4800" b="1" dirty="0" smtClean="0"/>
              <a:t>Why is OSP Reviewing Service Center Rates?</a:t>
            </a:r>
            <a:endParaRPr lang="en-US" sz="4800" b="1" dirty="0"/>
          </a:p>
        </p:txBody>
      </p:sp>
      <p:sp>
        <p:nvSpPr>
          <p:cNvPr id="4" name="Rectangle 3"/>
          <p:cNvSpPr/>
          <p:nvPr/>
        </p:nvSpPr>
        <p:spPr>
          <a:xfrm>
            <a:off x="1236004" y="1974457"/>
            <a:ext cx="9629522" cy="3693319"/>
          </a:xfrm>
          <a:prstGeom prst="rect">
            <a:avLst/>
          </a:prstGeom>
        </p:spPr>
        <p:txBody>
          <a:bodyPr wrap="square">
            <a:spAutoFit/>
          </a:bodyPr>
          <a:lstStyle/>
          <a:p>
            <a:r>
              <a:rPr lang="en-US" b="1" dirty="0" smtClean="0"/>
              <a:t>The Service Center Committee was made up of qualified volunteer members, each with their own full time jobs. The members found that they didn’t have the time or resources necessary to help departments work through and understand the process</a:t>
            </a:r>
            <a:r>
              <a:rPr lang="en-US" b="1" dirty="0"/>
              <a:t>. </a:t>
            </a:r>
            <a:r>
              <a:rPr lang="en-US" b="1" dirty="0" smtClean="0"/>
              <a:t>This led to OSP’s </a:t>
            </a:r>
            <a:r>
              <a:rPr lang="en-US" b="1" dirty="0"/>
              <a:t>cost accounting unit </a:t>
            </a:r>
            <a:r>
              <a:rPr lang="en-US" b="1" dirty="0" smtClean="0"/>
              <a:t>being asked to assist departments in developing their service centers.</a:t>
            </a:r>
          </a:p>
          <a:p>
            <a:endParaRPr lang="en-US" b="1" dirty="0" smtClean="0"/>
          </a:p>
          <a:p>
            <a:r>
              <a:rPr lang="en-US" b="1" dirty="0" smtClean="0"/>
              <a:t>The reason for the change, is that the review of Service Centers fits naturally with the work we already do. </a:t>
            </a:r>
          </a:p>
          <a:p>
            <a:endParaRPr lang="en-US" b="1" dirty="0"/>
          </a:p>
          <a:p>
            <a:r>
              <a:rPr lang="en-US" b="1" dirty="0" smtClean="0"/>
              <a:t>We want to make this change because we want to make the process better for departmental staff. We want to provide the tools, assistance, and knowledge you need.</a:t>
            </a:r>
          </a:p>
          <a:p>
            <a:endParaRPr lang="en-US" b="1" dirty="0"/>
          </a:p>
          <a:p>
            <a:r>
              <a:rPr lang="en-US" b="1" dirty="0" smtClean="0"/>
              <a:t>Kenwyn Richards has </a:t>
            </a:r>
            <a:r>
              <a:rPr lang="en-US" b="1" dirty="0" smtClean="0"/>
              <a:t>been designated as the primary contact for Service Centers, with support from other members of the Cost </a:t>
            </a:r>
            <a:r>
              <a:rPr lang="en-US" b="1" dirty="0"/>
              <a:t>A</a:t>
            </a:r>
            <a:r>
              <a:rPr lang="en-US" b="1" dirty="0" smtClean="0"/>
              <a:t>ccounting Unit.</a:t>
            </a:r>
            <a:endParaRPr lang="en-US" dirty="0"/>
          </a:p>
        </p:txBody>
      </p:sp>
    </p:spTree>
    <p:extLst>
      <p:ext uri="{BB962C8B-B14F-4D97-AF65-F5344CB8AC3E}">
        <p14:creationId xmlns:p14="http://schemas.microsoft.com/office/powerpoint/2010/main" val="31574522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2"/>
          <p:cNvSpPr>
            <a:spLocks noGrp="1"/>
          </p:cNvSpPr>
          <p:nvPr>
            <p:ph type="body" sz="half" idx="2"/>
          </p:nvPr>
        </p:nvSpPr>
        <p:spPr>
          <a:xfrm>
            <a:off x="839788" y="2057400"/>
            <a:ext cx="9817423" cy="3811588"/>
          </a:xfrm>
        </p:spPr>
        <p:txBody>
          <a:bodyPr>
            <a:noAutofit/>
          </a:bodyPr>
          <a:lstStyle/>
          <a:p>
            <a:r>
              <a:rPr lang="en-US" sz="1800" b="1" dirty="0" smtClean="0"/>
              <a:t>Most </a:t>
            </a:r>
            <a:r>
              <a:rPr lang="en-US" sz="1800" b="1" dirty="0"/>
              <a:t>UI service </a:t>
            </a:r>
            <a:r>
              <a:rPr lang="en-US" sz="1800" b="1" dirty="0" smtClean="0"/>
              <a:t>centers (SCs) rates are </a:t>
            </a:r>
            <a:r>
              <a:rPr lang="en-US" sz="1800" b="1" dirty="0"/>
              <a:t>subsidized by their department or </a:t>
            </a:r>
            <a:r>
              <a:rPr lang="en-US" sz="1800" b="1" dirty="0" smtClean="0"/>
              <a:t>by the University</a:t>
            </a:r>
            <a:r>
              <a:rPr lang="en-US" sz="1800" b="1" dirty="0"/>
              <a:t>. </a:t>
            </a:r>
            <a:r>
              <a:rPr lang="en-US" sz="1800" b="1" dirty="0" smtClean="0"/>
              <a:t>Departments often do not realize they are subsidizing. Working through our new rate template often reveals costs the department had not previously considered, and may or may not wish to charge for.</a:t>
            </a:r>
            <a:endParaRPr lang="en-US" sz="1800" b="1" dirty="0"/>
          </a:p>
          <a:p>
            <a:endParaRPr lang="en-US" sz="1800" b="1" dirty="0" smtClean="0"/>
          </a:p>
          <a:p>
            <a:r>
              <a:rPr lang="en-US" sz="1800" b="1" dirty="0" smtClean="0"/>
              <a:t>Our goal is to help create transparency across all service center activity. This will:</a:t>
            </a:r>
          </a:p>
          <a:p>
            <a:pPr marL="342900" indent="-342900">
              <a:buFont typeface="+mj-lt"/>
              <a:buAutoNum type="arabicPeriod"/>
            </a:pPr>
            <a:r>
              <a:rPr lang="en-US" sz="1800" b="1" dirty="0" smtClean="0"/>
              <a:t>Allow departments to see the actual cost of providing the service, and make decisions based on complete and accurate information.</a:t>
            </a:r>
          </a:p>
          <a:p>
            <a:pPr marL="342900" indent="-342900">
              <a:buFont typeface="+mj-lt"/>
              <a:buAutoNum type="arabicPeriod"/>
            </a:pPr>
            <a:r>
              <a:rPr lang="en-US" sz="1800" b="1" dirty="0" smtClean="0"/>
              <a:t>Ensure compliance with federal regulations and in the event of an audit, we can remain confident that we are not overcharging our grants and contracts.</a:t>
            </a:r>
            <a:endParaRPr lang="en-US" sz="1800" dirty="0"/>
          </a:p>
        </p:txBody>
      </p:sp>
      <p:sp>
        <p:nvSpPr>
          <p:cNvPr id="6" name="Title 1"/>
          <p:cNvSpPr>
            <a:spLocks noGrp="1"/>
          </p:cNvSpPr>
          <p:nvPr>
            <p:ph type="title"/>
          </p:nvPr>
        </p:nvSpPr>
        <p:spPr>
          <a:xfrm>
            <a:off x="839788" y="457200"/>
            <a:ext cx="10820835" cy="975090"/>
          </a:xfrm>
        </p:spPr>
        <p:txBody>
          <a:bodyPr>
            <a:normAutofit/>
          </a:bodyPr>
          <a:lstStyle/>
          <a:p>
            <a:pPr algn="ctr"/>
            <a:r>
              <a:rPr lang="en-US" sz="4800" b="1" dirty="0" smtClean="0"/>
              <a:t>Why is OSP Reviewing Service Center Rates?</a:t>
            </a:r>
            <a:endParaRPr lang="en-US" sz="4800" b="1" dirty="0"/>
          </a:p>
        </p:txBody>
      </p:sp>
    </p:spTree>
    <p:extLst>
      <p:ext uri="{BB962C8B-B14F-4D97-AF65-F5344CB8AC3E}">
        <p14:creationId xmlns:p14="http://schemas.microsoft.com/office/powerpoint/2010/main" val="3626933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1830" y="1246172"/>
            <a:ext cx="3932237" cy="811227"/>
          </a:xfrm>
          <a:ln w="38100">
            <a:solidFill>
              <a:schemeClr val="accent1">
                <a:lumMod val="75000"/>
              </a:schemeClr>
            </a:solidFill>
          </a:ln>
        </p:spPr>
        <p:txBody>
          <a:bodyPr>
            <a:normAutofit/>
          </a:bodyPr>
          <a:lstStyle/>
          <a:p>
            <a:pPr algn="ctr"/>
            <a:r>
              <a:rPr lang="en-US" sz="2000" b="1" dirty="0" smtClean="0"/>
              <a:t>Understanding the purpose of each funding source</a:t>
            </a:r>
            <a:endParaRPr lang="en-US" sz="2000" b="1" dirty="0"/>
          </a:p>
        </p:txBody>
      </p:sp>
      <p:sp>
        <p:nvSpPr>
          <p:cNvPr id="4" name="Text Placeholder 3"/>
          <p:cNvSpPr>
            <a:spLocks noGrp="1"/>
          </p:cNvSpPr>
          <p:nvPr>
            <p:ph type="body" sz="half" idx="2"/>
          </p:nvPr>
        </p:nvSpPr>
        <p:spPr>
          <a:xfrm>
            <a:off x="491830" y="2144229"/>
            <a:ext cx="3932237" cy="3811588"/>
          </a:xfrm>
        </p:spPr>
        <p:txBody>
          <a:bodyPr>
            <a:normAutofit fontScale="92500" lnSpcReduction="20000"/>
          </a:bodyPr>
          <a:lstStyle/>
          <a:p>
            <a:r>
              <a:rPr lang="en-US" sz="1800" b="1" u="sng" dirty="0" smtClean="0"/>
              <a:t>Service Center</a:t>
            </a:r>
            <a:endParaRPr lang="en-US" b="1" dirty="0" smtClean="0"/>
          </a:p>
          <a:p>
            <a:r>
              <a:rPr lang="en-US" dirty="0" smtClean="0"/>
              <a:t>The primary purpose of a service center is to provide a service to departments within the University. This could be out of convenience or necessity if the service is not otherwise readily available. The activity will be ongoing.</a:t>
            </a:r>
          </a:p>
          <a:p>
            <a:r>
              <a:rPr lang="en-US" b="1" dirty="0" smtClean="0"/>
              <a:t> </a:t>
            </a:r>
          </a:p>
          <a:p>
            <a:r>
              <a:rPr lang="en-US" sz="1800" b="1" u="sng" dirty="0" smtClean="0"/>
              <a:t>University/College/Department</a:t>
            </a:r>
            <a:r>
              <a:rPr lang="en-US" sz="1800" b="1" dirty="0" smtClean="0"/>
              <a:t> </a:t>
            </a:r>
            <a:r>
              <a:rPr lang="en-US" dirty="0" smtClean="0"/>
              <a:t> </a:t>
            </a:r>
          </a:p>
          <a:p>
            <a:r>
              <a:rPr lang="en-US" dirty="0" smtClean="0"/>
              <a:t>The primary purpose of these funds as they relate to service centers is to supplement service center funds. This is often desirable because the services are a necessity for the faculty and on-going research projects and the department can not pay the higher cost. Types of funding sources can include:</a:t>
            </a:r>
          </a:p>
          <a:p>
            <a:pPr marL="742950" lvl="1" indent="-285750">
              <a:buFont typeface="Arial" panose="020B0604020202020204" pitchFamily="34" charset="0"/>
              <a:buChar char="•"/>
            </a:pPr>
            <a:r>
              <a:rPr lang="en-US" dirty="0" smtClean="0"/>
              <a:t>Gift Accounts</a:t>
            </a:r>
          </a:p>
          <a:p>
            <a:pPr marL="742950" lvl="1" indent="-285750">
              <a:buFont typeface="Arial" panose="020B0604020202020204" pitchFamily="34" charset="0"/>
              <a:buChar char="•"/>
            </a:pPr>
            <a:r>
              <a:rPr lang="en-US" dirty="0" smtClean="0"/>
              <a:t>F&amp;A Recovery Accounts</a:t>
            </a:r>
          </a:p>
          <a:p>
            <a:pPr marL="742950" lvl="1" indent="-285750">
              <a:buFont typeface="Arial" panose="020B0604020202020204" pitchFamily="34" charset="0"/>
              <a:buChar char="•"/>
            </a:pPr>
            <a:r>
              <a:rPr lang="en-US" dirty="0" smtClean="0"/>
              <a:t>Other</a:t>
            </a:r>
          </a:p>
          <a:p>
            <a:pPr marL="285750" indent="-285750">
              <a:buFont typeface="Arial" panose="020B0604020202020204" pitchFamily="34" charset="0"/>
              <a:buChar char="•"/>
            </a:pPr>
            <a:endParaRPr lang="en-US" dirty="0"/>
          </a:p>
        </p:txBody>
      </p:sp>
      <p:sp>
        <p:nvSpPr>
          <p:cNvPr id="7" name="TextBox 6"/>
          <p:cNvSpPr txBox="1"/>
          <p:nvPr/>
        </p:nvSpPr>
        <p:spPr>
          <a:xfrm>
            <a:off x="914400" y="574567"/>
            <a:ext cx="11277599" cy="584775"/>
          </a:xfrm>
          <a:prstGeom prst="rect">
            <a:avLst/>
          </a:prstGeom>
          <a:noFill/>
        </p:spPr>
        <p:txBody>
          <a:bodyPr wrap="square" rtlCol="0">
            <a:spAutoFit/>
          </a:bodyPr>
          <a:lstStyle/>
          <a:p>
            <a:pPr algn="ctr"/>
            <a:r>
              <a:rPr lang="en-US" sz="3200" b="1" dirty="0" smtClean="0"/>
              <a:t>Total Cost to Provide a Service</a:t>
            </a:r>
            <a:endParaRPr lang="en-US" sz="3200" b="1" dirty="0"/>
          </a:p>
        </p:txBody>
      </p:sp>
      <p:sp>
        <p:nvSpPr>
          <p:cNvPr id="10" name="TextBox 9"/>
          <p:cNvSpPr txBox="1"/>
          <p:nvPr/>
        </p:nvSpPr>
        <p:spPr>
          <a:xfrm>
            <a:off x="7897826" y="2144229"/>
            <a:ext cx="3565890" cy="1143903"/>
          </a:xfrm>
          <a:prstGeom prst="rect">
            <a:avLst/>
          </a:prstGeom>
          <a:noFill/>
        </p:spPr>
        <p:txBody>
          <a:bodyPr wrap="square" rtlCol="0">
            <a:spAutoFit/>
          </a:bodyPr>
          <a:lstStyle/>
          <a:p>
            <a:r>
              <a:rPr lang="en-US" b="1" u="sng" dirty="0" smtClean="0"/>
              <a:t>Service Center</a:t>
            </a:r>
            <a:endParaRPr lang="en-US" sz="900" b="1" u="sng" dirty="0" smtClean="0"/>
          </a:p>
          <a:p>
            <a:pPr>
              <a:lnSpc>
                <a:spcPct val="70000"/>
              </a:lnSpc>
              <a:spcBef>
                <a:spcPts val="1000"/>
              </a:spcBef>
            </a:pPr>
            <a:r>
              <a:rPr lang="en-US" sz="1500" dirty="0" smtClean="0"/>
              <a:t>Once this is developed, it should become self-sustaining, and will be able to absorb costs from other funding sources as financial resources diminish over time</a:t>
            </a:r>
            <a:r>
              <a:rPr lang="en-US" sz="1200" dirty="0" smtClean="0"/>
              <a:t>.</a:t>
            </a:r>
            <a:endParaRPr lang="en-US" sz="1200" dirty="0"/>
          </a:p>
        </p:txBody>
      </p:sp>
      <p:sp>
        <p:nvSpPr>
          <p:cNvPr id="11" name="TextBox 10"/>
          <p:cNvSpPr txBox="1"/>
          <p:nvPr/>
        </p:nvSpPr>
        <p:spPr>
          <a:xfrm>
            <a:off x="7897826" y="3646188"/>
            <a:ext cx="3528129" cy="1310102"/>
          </a:xfrm>
          <a:prstGeom prst="rect">
            <a:avLst/>
          </a:prstGeom>
          <a:noFill/>
        </p:spPr>
        <p:txBody>
          <a:bodyPr wrap="square" rtlCol="0">
            <a:spAutoFit/>
          </a:bodyPr>
          <a:lstStyle/>
          <a:p>
            <a:pPr>
              <a:lnSpc>
                <a:spcPct val="90000"/>
              </a:lnSpc>
              <a:spcBef>
                <a:spcPts val="1000"/>
              </a:spcBef>
            </a:pPr>
            <a:r>
              <a:rPr lang="en-US" b="1" u="sng" dirty="0" smtClean="0"/>
              <a:t>University/College/Department</a:t>
            </a:r>
            <a:r>
              <a:rPr lang="en-US" sz="1400" dirty="0" smtClean="0"/>
              <a:t> </a:t>
            </a:r>
          </a:p>
          <a:p>
            <a:pPr>
              <a:lnSpc>
                <a:spcPct val="70000"/>
              </a:lnSpc>
              <a:spcBef>
                <a:spcPts val="1000"/>
              </a:spcBef>
            </a:pPr>
            <a:r>
              <a:rPr lang="en-US" sz="1500" dirty="0" smtClean="0"/>
              <a:t>Funding used to supplement service center costs in order to offer the necessary service at a reasonable rate</a:t>
            </a:r>
            <a:r>
              <a:rPr lang="en-US" sz="1600" dirty="0" smtClean="0"/>
              <a:t>. </a:t>
            </a:r>
            <a:r>
              <a:rPr lang="en-US" sz="1500" dirty="0" smtClean="0"/>
              <a:t>These supplements are at the discretion of the department.</a:t>
            </a:r>
            <a:endParaRPr lang="en-US" sz="1500" dirty="0"/>
          </a:p>
        </p:txBody>
      </p:sp>
      <p:sp>
        <p:nvSpPr>
          <p:cNvPr id="8" name="Title 1"/>
          <p:cNvSpPr txBox="1">
            <a:spLocks/>
          </p:cNvSpPr>
          <p:nvPr/>
        </p:nvSpPr>
        <p:spPr>
          <a:xfrm>
            <a:off x="7897826" y="1246172"/>
            <a:ext cx="3592865" cy="811227"/>
          </a:xfrm>
          <a:prstGeom prst="rect">
            <a:avLst/>
          </a:prstGeom>
          <a:ln w="38100">
            <a:solidFill>
              <a:schemeClr val="accent1">
                <a:lumMod val="75000"/>
              </a:schemeClr>
            </a:solidFill>
          </a:ln>
        </p:spPr>
        <p:txBody>
          <a:bodyPr vert="horz" lIns="91440" tIns="45720" rIns="91440" bIns="45720" rtlCol="0" anchor="b">
            <a:normAutofit/>
          </a:bodyPr>
          <a:lstStyle>
            <a:lvl1pPr algn="l" defTabSz="914400" rtl="0" eaLnBrk="1" latinLnBrk="0" hangingPunct="1">
              <a:lnSpc>
                <a:spcPct val="90000"/>
              </a:lnSpc>
              <a:spcBef>
                <a:spcPct val="0"/>
              </a:spcBef>
              <a:buNone/>
              <a:defRPr sz="3200" kern="1200">
                <a:solidFill>
                  <a:schemeClr val="tx1"/>
                </a:solidFill>
                <a:latin typeface="+mj-lt"/>
                <a:ea typeface="+mj-ea"/>
                <a:cs typeface="+mj-cs"/>
              </a:defRPr>
            </a:lvl1pPr>
          </a:lstStyle>
          <a:p>
            <a:pPr algn="ctr"/>
            <a:r>
              <a:rPr lang="en-US" sz="2000" b="1" dirty="0" smtClean="0"/>
              <a:t>Understanding the function of each funding source</a:t>
            </a:r>
            <a:endParaRPr lang="en-US" sz="2800" b="1"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62430" y="1854527"/>
            <a:ext cx="2964666" cy="3907002"/>
          </a:xfrm>
          <a:prstGeom prst="rect">
            <a:avLst/>
          </a:prstGeom>
        </p:spPr>
      </p:pic>
    </p:spTree>
    <p:extLst>
      <p:ext uri="{BB962C8B-B14F-4D97-AF65-F5344CB8AC3E}">
        <p14:creationId xmlns:p14="http://schemas.microsoft.com/office/powerpoint/2010/main" val="27779862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838200" y="365125"/>
            <a:ext cx="10515600" cy="2369983"/>
          </a:xfrm>
        </p:spPr>
        <p:txBody>
          <a:bodyPr/>
          <a:lstStyle/>
          <a:p>
            <a:pPr algn="ctr"/>
            <a:r>
              <a:rPr lang="en-US" b="1" dirty="0" smtClean="0"/>
              <a:t>Each service center has three basic cost components</a:t>
            </a:r>
            <a:endParaRPr lang="en-US" b="1" dirty="0"/>
          </a:p>
        </p:txBody>
      </p:sp>
      <p:sp>
        <p:nvSpPr>
          <p:cNvPr id="11" name="Content Placeholder 10"/>
          <p:cNvSpPr>
            <a:spLocks noGrp="1"/>
          </p:cNvSpPr>
          <p:nvPr>
            <p:ph idx="1"/>
          </p:nvPr>
        </p:nvSpPr>
        <p:spPr>
          <a:xfrm>
            <a:off x="1553671" y="2613727"/>
            <a:ext cx="9800129" cy="3463392"/>
          </a:xfrm>
        </p:spPr>
        <p:txBody>
          <a:bodyPr>
            <a:normAutofit/>
          </a:bodyPr>
          <a:lstStyle/>
          <a:p>
            <a:pPr lvl="1"/>
            <a:r>
              <a:rPr lang="en-US" dirty="0" smtClean="0"/>
              <a:t>Salary &amp; fringe benefits</a:t>
            </a:r>
          </a:p>
          <a:p>
            <a:pPr lvl="1"/>
            <a:r>
              <a:rPr lang="en-US" dirty="0" smtClean="0"/>
              <a:t>Operating expenses</a:t>
            </a:r>
          </a:p>
          <a:p>
            <a:pPr lvl="1"/>
            <a:r>
              <a:rPr lang="en-US" dirty="0" smtClean="0"/>
              <a:t>Capital Equipment</a:t>
            </a:r>
          </a:p>
          <a:p>
            <a:pPr marL="0" indent="0">
              <a:buNone/>
            </a:pPr>
            <a:endParaRPr lang="en-US" dirty="0"/>
          </a:p>
          <a:p>
            <a:pPr marL="0" indent="0">
              <a:buNone/>
            </a:pPr>
            <a:endParaRPr lang="en-US" dirty="0"/>
          </a:p>
          <a:p>
            <a:pPr marL="0" indent="0">
              <a:buNone/>
            </a:pPr>
            <a:r>
              <a:rPr lang="en-US" dirty="0" smtClean="0"/>
              <a:t>Let’s break it down…..</a:t>
            </a:r>
          </a:p>
        </p:txBody>
      </p:sp>
      <p:pic>
        <p:nvPicPr>
          <p:cNvPr id="13" name="Picture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411839" y="1679590"/>
            <a:ext cx="1695113" cy="2260150"/>
          </a:xfrm>
          <a:prstGeom prst="rect">
            <a:avLst/>
          </a:prstGeom>
        </p:spPr>
      </p:pic>
    </p:spTree>
    <p:extLst>
      <p:ext uri="{BB962C8B-B14F-4D97-AF65-F5344CB8AC3E}">
        <p14:creationId xmlns:p14="http://schemas.microsoft.com/office/powerpoint/2010/main" val="321215453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8192512" cy="1325563"/>
          </a:xfrm>
        </p:spPr>
        <p:txBody>
          <a:bodyPr/>
          <a:lstStyle/>
          <a:p>
            <a:pPr algn="ctr"/>
            <a:r>
              <a:rPr lang="en-US" b="1" dirty="0" smtClean="0"/>
              <a:t>Salaries and fringe benefits</a:t>
            </a:r>
            <a:endParaRPr lang="en-US" b="1" dirty="0"/>
          </a:p>
        </p:txBody>
      </p:sp>
      <p:sp>
        <p:nvSpPr>
          <p:cNvPr id="3" name="Content Placeholder 2"/>
          <p:cNvSpPr>
            <a:spLocks noGrp="1"/>
          </p:cNvSpPr>
          <p:nvPr>
            <p:ph idx="1"/>
          </p:nvPr>
        </p:nvSpPr>
        <p:spPr>
          <a:xfrm>
            <a:off x="781556" y="2036018"/>
            <a:ext cx="10515600" cy="3668867"/>
          </a:xfrm>
        </p:spPr>
        <p:txBody>
          <a:bodyPr>
            <a:normAutofit lnSpcReduction="10000"/>
          </a:bodyPr>
          <a:lstStyle/>
          <a:p>
            <a:r>
              <a:rPr lang="en-US" dirty="0" smtClean="0"/>
              <a:t>Each salary (and related fringe benefits) relates to a specific </a:t>
            </a:r>
            <a:r>
              <a:rPr lang="en-US" b="1" i="1" dirty="0" smtClean="0"/>
              <a:t>skillset</a:t>
            </a:r>
            <a:r>
              <a:rPr lang="en-US" dirty="0" smtClean="0"/>
              <a:t> which can be utilized to benefit one or multiple funding sources.</a:t>
            </a:r>
          </a:p>
          <a:p>
            <a:r>
              <a:rPr lang="en-US" dirty="0" smtClean="0"/>
              <a:t>The amount of benefit each funding source receives from this skillset may be different than how it is actually paid.</a:t>
            </a:r>
          </a:p>
          <a:p>
            <a:r>
              <a:rPr lang="en-US" dirty="0" smtClean="0"/>
              <a:t>Consider the following 2 scenarios (both are acceptable methods): </a:t>
            </a:r>
            <a:r>
              <a:rPr lang="en-US" dirty="0"/>
              <a:t>	</a:t>
            </a:r>
            <a:endParaRPr lang="en-US" dirty="0" smtClean="0"/>
          </a:p>
          <a:p>
            <a:pPr lvl="1"/>
            <a:r>
              <a:rPr lang="en-US" dirty="0" smtClean="0"/>
              <a:t>Scenario 1: the benefit to the funding source (and activity) matches how the salary was paid.</a:t>
            </a:r>
          </a:p>
          <a:p>
            <a:pPr lvl="1"/>
            <a:r>
              <a:rPr lang="en-US" dirty="0" smtClean="0"/>
              <a:t>Scenario 2: the benefit to the funding source (and activity) does not match how the salary was paid (this is called a subsidy).</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435313" y="375456"/>
            <a:ext cx="1406276" cy="1251043"/>
          </a:xfrm>
          <a:prstGeom prst="rect">
            <a:avLst/>
          </a:prstGeom>
        </p:spPr>
      </p:pic>
    </p:spTree>
    <p:extLst>
      <p:ext uri="{BB962C8B-B14F-4D97-AF65-F5344CB8AC3E}">
        <p14:creationId xmlns:p14="http://schemas.microsoft.com/office/powerpoint/2010/main" val="6882710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3548" y="518873"/>
            <a:ext cx="10398264" cy="1277559"/>
          </a:xfrm>
        </p:spPr>
        <p:txBody>
          <a:bodyPr>
            <a:normAutofit fontScale="90000"/>
          </a:bodyPr>
          <a:lstStyle/>
          <a:p>
            <a:pPr lvl="1" algn="l" rtl="0">
              <a:lnSpc>
                <a:spcPct val="90000"/>
              </a:lnSpc>
              <a:spcBef>
                <a:spcPct val="0"/>
              </a:spcBef>
            </a:pPr>
            <a:r>
              <a:rPr lang="en-US" sz="2400" b="1" dirty="0" smtClean="0"/>
              <a:t>Scenario 1: the benefit to the funding source (and activity) matches how the salary was paid:</a:t>
            </a:r>
            <a:br>
              <a:rPr lang="en-US" sz="2400" b="1" dirty="0" smtClean="0"/>
            </a:br>
            <a:r>
              <a:rPr lang="en-US" sz="2400" b="1" dirty="0" smtClean="0"/>
              <a:t/>
            </a:r>
            <a:br>
              <a:rPr lang="en-US" sz="2400" b="1" dirty="0" smtClean="0"/>
            </a:br>
            <a:endParaRPr lang="en-US" sz="2700" dirty="0"/>
          </a:p>
        </p:txBody>
      </p:sp>
      <p:sp>
        <p:nvSpPr>
          <p:cNvPr id="3" name="Content Placeholder 2"/>
          <p:cNvSpPr>
            <a:spLocks noGrp="1"/>
          </p:cNvSpPr>
          <p:nvPr>
            <p:ph idx="1"/>
          </p:nvPr>
        </p:nvSpPr>
        <p:spPr>
          <a:xfrm>
            <a:off x="929684" y="1715513"/>
            <a:ext cx="10132128" cy="4458709"/>
          </a:xfrm>
        </p:spPr>
        <p:txBody>
          <a:bodyPr>
            <a:normAutofit/>
          </a:bodyPr>
          <a:lstStyle/>
          <a:p>
            <a:pPr marL="0" indent="0">
              <a:buNone/>
            </a:pPr>
            <a:r>
              <a:rPr lang="en-US" sz="2000" dirty="0"/>
              <a:t>Jane is a programmer for </a:t>
            </a:r>
            <a:r>
              <a:rPr lang="en-US" sz="2000" dirty="0" smtClean="0"/>
              <a:t>a service center. </a:t>
            </a:r>
            <a:r>
              <a:rPr lang="en-US" sz="2000" dirty="0"/>
              <a:t>50% of her time is spent programing </a:t>
            </a:r>
            <a:r>
              <a:rPr lang="en-US" sz="2000" dirty="0" smtClean="0"/>
              <a:t>data for </a:t>
            </a:r>
            <a:r>
              <a:rPr lang="en-US" sz="2000" dirty="0"/>
              <a:t>customers of the service center, and 50% of her time is spent programing </a:t>
            </a:r>
            <a:r>
              <a:rPr lang="en-US" sz="2000" dirty="0" smtClean="0"/>
              <a:t>for her department. </a:t>
            </a:r>
            <a:r>
              <a:rPr lang="en-US" sz="2700" dirty="0"/>
              <a:t/>
            </a:r>
            <a:br>
              <a:rPr lang="en-US" sz="2700" dirty="0"/>
            </a:br>
            <a:endParaRPr lang="en-US" sz="2700" dirty="0" smtClean="0"/>
          </a:p>
          <a:p>
            <a:r>
              <a:rPr lang="en-US" sz="1800" dirty="0" smtClean="0"/>
              <a:t>50% of her salary is paid by the department because the work performed directly relates to the department.  </a:t>
            </a:r>
          </a:p>
          <a:p>
            <a:r>
              <a:rPr lang="en-US" sz="1800" dirty="0" smtClean="0"/>
              <a:t>50% of her salary is paid by the service center because the work performed is for the service center. Her salary has not been subsidized.</a:t>
            </a:r>
          </a:p>
          <a:p>
            <a:endParaRPr lang="en-US" dirty="0"/>
          </a:p>
        </p:txBody>
      </p:sp>
    </p:spTree>
    <p:extLst>
      <p:ext uri="{BB962C8B-B14F-4D97-AF65-F5344CB8AC3E}">
        <p14:creationId xmlns:p14="http://schemas.microsoft.com/office/powerpoint/2010/main" val="38048625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62824"/>
            <a:ext cx="8459549" cy="1540764"/>
          </a:xfrm>
        </p:spPr>
        <p:txBody>
          <a:bodyPr>
            <a:normAutofit/>
          </a:bodyPr>
          <a:lstStyle/>
          <a:p>
            <a:pPr lvl="1" algn="l" rtl="0">
              <a:lnSpc>
                <a:spcPct val="90000"/>
              </a:lnSpc>
              <a:spcBef>
                <a:spcPct val="0"/>
              </a:spcBef>
            </a:pPr>
            <a:r>
              <a:rPr lang="en-US" sz="2400" dirty="0" smtClean="0"/>
              <a:t/>
            </a:r>
            <a:br>
              <a:rPr lang="en-US" sz="2400" dirty="0" smtClean="0"/>
            </a:br>
            <a:r>
              <a:rPr lang="en-US" sz="2400" b="1" dirty="0" smtClean="0"/>
              <a:t>Scenario 2: the benefit to the funding source (and activity) does </a:t>
            </a:r>
            <a:r>
              <a:rPr lang="en-US" sz="2400" b="1" u="sng" dirty="0" smtClean="0"/>
              <a:t>not</a:t>
            </a:r>
            <a:r>
              <a:rPr lang="en-US" sz="2400" b="1" dirty="0" smtClean="0"/>
              <a:t> match how the salary was paid:</a:t>
            </a:r>
            <a:br>
              <a:rPr lang="en-US" sz="2400" b="1" dirty="0" smtClean="0"/>
            </a:br>
            <a:endParaRPr lang="en-US" sz="2400" b="1" dirty="0"/>
          </a:p>
        </p:txBody>
      </p:sp>
      <p:sp>
        <p:nvSpPr>
          <p:cNvPr id="3" name="Content Placeholder 2"/>
          <p:cNvSpPr>
            <a:spLocks noGrp="1"/>
          </p:cNvSpPr>
          <p:nvPr>
            <p:ph idx="1"/>
          </p:nvPr>
        </p:nvSpPr>
        <p:spPr>
          <a:xfrm>
            <a:off x="838200" y="2014918"/>
            <a:ext cx="10515600" cy="4162046"/>
          </a:xfrm>
        </p:spPr>
        <p:txBody>
          <a:bodyPr>
            <a:normAutofit/>
          </a:bodyPr>
          <a:lstStyle/>
          <a:p>
            <a:pPr marL="0" indent="0">
              <a:buNone/>
            </a:pPr>
            <a:r>
              <a:rPr lang="en-US" sz="2000" dirty="0"/>
              <a:t>Jane is a programmer for a service center. 60% of her time is spent programing for </a:t>
            </a:r>
            <a:r>
              <a:rPr lang="en-US" sz="2000" dirty="0" smtClean="0"/>
              <a:t>the </a:t>
            </a:r>
            <a:r>
              <a:rPr lang="en-US" sz="2000" dirty="0"/>
              <a:t>service center, and 40% of her time is spent programing for her department. </a:t>
            </a:r>
            <a:endParaRPr lang="en-US" sz="1800" dirty="0" smtClean="0"/>
          </a:p>
          <a:p>
            <a:pPr lvl="1"/>
            <a:r>
              <a:rPr lang="en-US" sz="1600" dirty="0" smtClean="0"/>
              <a:t>50% of Jane’s salary was paid by the service center</a:t>
            </a:r>
          </a:p>
          <a:p>
            <a:pPr lvl="1"/>
            <a:r>
              <a:rPr lang="en-US" sz="1600" dirty="0" smtClean="0"/>
              <a:t>50% was paid by the department</a:t>
            </a:r>
            <a:endParaRPr lang="en-US" sz="1600" dirty="0"/>
          </a:p>
          <a:p>
            <a:endParaRPr lang="en-US" sz="1800" dirty="0" smtClean="0"/>
          </a:p>
          <a:p>
            <a:pPr marL="0" indent="0">
              <a:buNone/>
            </a:pPr>
            <a:r>
              <a:rPr lang="en-US" sz="2000" dirty="0" smtClean="0"/>
              <a:t>In this scenario, we can see that Jane’s salary does </a:t>
            </a:r>
            <a:r>
              <a:rPr lang="en-US" sz="2000" u="sng" dirty="0" smtClean="0"/>
              <a:t>not</a:t>
            </a:r>
            <a:r>
              <a:rPr lang="en-US" sz="2000" dirty="0" smtClean="0"/>
              <a:t> match how her time was spent…why?</a:t>
            </a:r>
            <a:endParaRPr lang="en-US" sz="1600" dirty="0"/>
          </a:p>
          <a:p>
            <a:pPr lvl="1"/>
            <a:r>
              <a:rPr lang="en-US" sz="1600" dirty="0" smtClean="0"/>
              <a:t>The service center may not yet have a large enough customer base to cover the total cost of providing the service, or the full rate may be higher than the market will bear, so the department has chosen to pay more of her salary from departmental funds. </a:t>
            </a:r>
          </a:p>
          <a:p>
            <a:pPr lvl="1"/>
            <a:r>
              <a:rPr lang="en-US" sz="1600" dirty="0" smtClean="0"/>
              <a:t>This causes a mismatch between the activity and how the expenses are paid, which is considered a subsidy.</a:t>
            </a:r>
          </a:p>
          <a:p>
            <a:pPr lvl="1"/>
            <a:r>
              <a:rPr lang="en-US" sz="1600" dirty="0" smtClean="0"/>
              <a:t>Subsidies are allowable to internal customers only.</a:t>
            </a:r>
          </a:p>
          <a:p>
            <a:pPr marL="0" indent="0">
              <a:buNone/>
            </a:pPr>
            <a:endParaRPr lang="en-US" sz="2400" dirty="0" smtClean="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442545" y="501792"/>
            <a:ext cx="1702419" cy="1513126"/>
          </a:xfrm>
          <a:prstGeom prst="rect">
            <a:avLst/>
          </a:prstGeom>
        </p:spPr>
      </p:pic>
    </p:spTree>
    <p:extLst>
      <p:ext uri="{BB962C8B-B14F-4D97-AF65-F5344CB8AC3E}">
        <p14:creationId xmlns:p14="http://schemas.microsoft.com/office/powerpoint/2010/main" val="14685253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smtClean="0"/>
              <a:t>Operating expenses </a:t>
            </a:r>
            <a:br>
              <a:rPr lang="en-US" sz="3600" b="1" dirty="0" smtClean="0"/>
            </a:br>
            <a:r>
              <a:rPr lang="en-US" sz="3600" b="1" dirty="0" smtClean="0"/>
              <a:t>(all expenses other than salary and equipment &gt; 5k)</a:t>
            </a:r>
            <a:endParaRPr lang="en-US" sz="3600" b="1" dirty="0"/>
          </a:p>
        </p:txBody>
      </p:sp>
      <p:sp>
        <p:nvSpPr>
          <p:cNvPr id="3" name="Content Placeholder 2"/>
          <p:cNvSpPr>
            <a:spLocks noGrp="1"/>
          </p:cNvSpPr>
          <p:nvPr>
            <p:ph idx="1"/>
          </p:nvPr>
        </p:nvSpPr>
        <p:spPr>
          <a:xfrm>
            <a:off x="1040501" y="2392067"/>
            <a:ext cx="9042175" cy="3798526"/>
          </a:xfrm>
        </p:spPr>
        <p:txBody>
          <a:bodyPr/>
          <a:lstStyle/>
          <a:p>
            <a:r>
              <a:rPr lang="en-US" sz="2400" dirty="0" smtClean="0"/>
              <a:t>Service center operating expenses are regular expenses that are incurred as a result of providing the service. </a:t>
            </a:r>
          </a:p>
          <a:p>
            <a:r>
              <a:rPr lang="en-US" sz="2400" dirty="0" smtClean="0"/>
              <a:t>Each operating expense may be paid differently from how it benefits the department’s activities. </a:t>
            </a:r>
          </a:p>
          <a:p>
            <a:r>
              <a:rPr lang="en-US" sz="2400" dirty="0" smtClean="0"/>
              <a:t>Operating expenses are paid in a similar way to our salary examples they will be:</a:t>
            </a:r>
            <a:endParaRPr lang="en-US" sz="2400" dirty="0"/>
          </a:p>
          <a:p>
            <a:pPr lvl="1"/>
            <a:r>
              <a:rPr lang="en-US" sz="2000" dirty="0"/>
              <a:t>P</a:t>
            </a:r>
            <a:r>
              <a:rPr lang="en-US" sz="2000" dirty="0" smtClean="0"/>
              <a:t>aid from the service center</a:t>
            </a:r>
          </a:p>
          <a:p>
            <a:pPr lvl="1"/>
            <a:r>
              <a:rPr lang="en-US" sz="2000" dirty="0" smtClean="0"/>
              <a:t>Paid from the departmental funds (subsidized)</a:t>
            </a:r>
          </a:p>
        </p:txBody>
      </p:sp>
    </p:spTree>
    <p:extLst>
      <p:ext uri="{BB962C8B-B14F-4D97-AF65-F5344CB8AC3E}">
        <p14:creationId xmlns:p14="http://schemas.microsoft.com/office/powerpoint/2010/main" val="190067991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11511</TotalTime>
  <Words>1763</Words>
  <Application>Microsoft Office PowerPoint</Application>
  <PresentationFormat>Widescreen</PresentationFormat>
  <Paragraphs>179</Paragraphs>
  <Slides>17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Calibri Light</vt:lpstr>
      <vt:lpstr>Office Theme</vt:lpstr>
      <vt:lpstr>Understanding Service Centers</vt:lpstr>
      <vt:lpstr>Why is OSP Reviewing Service Center Rates?</vt:lpstr>
      <vt:lpstr>Why is OSP Reviewing Service Center Rates?</vt:lpstr>
      <vt:lpstr>Understanding the purpose of each funding source</vt:lpstr>
      <vt:lpstr>Each service center has three basic cost components</vt:lpstr>
      <vt:lpstr>Salaries and fringe benefits</vt:lpstr>
      <vt:lpstr>Scenario 1: the benefit to the funding source (and activity) matches how the salary was paid:  </vt:lpstr>
      <vt:lpstr> Scenario 2: the benefit to the funding source (and activity) does not match how the salary was paid: </vt:lpstr>
      <vt:lpstr>Operating expenses  (all expenses other than salary and equipment &gt; 5k)</vt:lpstr>
      <vt:lpstr>How the operating expenses are paid: </vt:lpstr>
      <vt:lpstr>Capital Equipment</vt:lpstr>
      <vt:lpstr>What exactly is Depreciation?</vt:lpstr>
      <vt:lpstr>Equipment purchases and use</vt:lpstr>
      <vt:lpstr>Full rate example: total cost of providing services: The fully burdened rate will be charged to customers who are not part of the University (external customers) to ensure that we are not subsidizing the activity and they are paying what it actually costs the university to supply the service.</vt:lpstr>
      <vt:lpstr>Subsidized rate example:  University departments (internal customers) are charged a lower (subsidized) rate than external customers to make the services more affordable to researchers.</vt:lpstr>
      <vt:lpstr>Cost Comparison</vt:lpstr>
      <vt:lpstr>What is OSP’s role?</vt:lpstr>
    </vt:vector>
  </TitlesOfParts>
  <Company>University of Idaho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Understanding your business</dc:title>
  <dc:creator>Taff, Heather (htaff@uidaho.edu)</dc:creator>
  <cp:lastModifiedBy>Richards, Kenwyn (kenwynr@uidaho.edu)</cp:lastModifiedBy>
  <cp:revision>116</cp:revision>
  <dcterms:created xsi:type="dcterms:W3CDTF">2014-09-22T15:22:19Z</dcterms:created>
  <dcterms:modified xsi:type="dcterms:W3CDTF">2018-02-28T21:11:20Z</dcterms:modified>
</cp:coreProperties>
</file>