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0D8A437-D55C-455B-A245-1935B64C791B}" type="datetimeFigureOut">
              <a:rPr lang="en-US" smtClean="0"/>
              <a:t>10/25/2016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C70836-0819-45D5-892E-5BDF335D51FB}" type="slidenum">
              <a:rPr lang="en-US" smtClean="0"/>
              <a:t>‹#›</a:t>
            </a:fld>
            <a:endParaRPr lang="en-US"/>
          </a:p>
        </p:txBody>
      </p:sp>
    </p:spTree>
    <p:extLst>
      <p:ext uri="{BB962C8B-B14F-4D97-AF65-F5344CB8AC3E}">
        <p14:creationId xmlns:p14="http://schemas.microsoft.com/office/powerpoint/2010/main" val="38880295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7346D18-7097-4EA9-86C6-ACE60F71967A}" type="datetimeFigureOut">
              <a:rPr lang="en-US" smtClean="0"/>
              <a:t>10/25/2016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21D430B-EAAD-41E0-82CA-2ADC4981277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346D18-7097-4EA9-86C6-ACE60F71967A}" type="datetimeFigureOut">
              <a:rPr lang="en-US" smtClean="0"/>
              <a:t>10/25/2016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1D430B-EAAD-41E0-82CA-2ADC4981277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346D18-7097-4EA9-86C6-ACE60F71967A}" type="datetimeFigureOut">
              <a:rPr lang="en-US" smtClean="0"/>
              <a:t>10/25/2016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1D430B-EAAD-41E0-82CA-2ADC4981277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7346D18-7097-4EA9-86C6-ACE60F71967A}" type="datetimeFigureOut">
              <a:rPr lang="en-US" smtClean="0"/>
              <a:t>10/25/2016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1D430B-EAAD-41E0-82CA-2ADC4981277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07346D18-7097-4EA9-86C6-ACE60F71967A}" type="datetimeFigureOut">
              <a:rPr lang="en-US" smtClean="0"/>
              <a:t>10/25/2016</a:t>
            </a:fld>
            <a:endParaRPr lang="en-US" dirty="0"/>
          </a:p>
        </p:txBody>
      </p:sp>
      <p:sp>
        <p:nvSpPr>
          <p:cNvPr id="8" name="Slide Number Placeholder 7"/>
          <p:cNvSpPr>
            <a:spLocks noGrp="1"/>
          </p:cNvSpPr>
          <p:nvPr>
            <p:ph type="sldNum" sz="quarter" idx="11"/>
          </p:nvPr>
        </p:nvSpPr>
        <p:spPr/>
        <p:txBody>
          <a:bodyPr/>
          <a:lstStyle/>
          <a:p>
            <a:fld id="{F21D430B-EAAD-41E0-82CA-2ADC49812772}"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7346D18-7097-4EA9-86C6-ACE60F71967A}" type="datetimeFigureOut">
              <a:rPr lang="en-US" smtClean="0"/>
              <a:t>10/25/2016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1D430B-EAAD-41E0-82CA-2ADC4981277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7346D18-7097-4EA9-86C6-ACE60F71967A}" type="datetimeFigureOut">
              <a:rPr lang="en-US" smtClean="0"/>
              <a:t>10/25/2016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21D430B-EAAD-41E0-82CA-2ADC49812772}"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346D18-7097-4EA9-86C6-ACE60F71967A}" type="datetimeFigureOut">
              <a:rPr lang="en-US" smtClean="0"/>
              <a:t>10/25/2016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21D430B-EAAD-41E0-82CA-2ADC4981277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46D18-7097-4EA9-86C6-ACE60F71967A}" type="datetimeFigureOut">
              <a:rPr lang="en-US" smtClean="0"/>
              <a:t>10/25/2016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21D430B-EAAD-41E0-82CA-2ADC4981277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346D18-7097-4EA9-86C6-ACE60F71967A}" type="datetimeFigureOut">
              <a:rPr lang="en-US" smtClean="0"/>
              <a:t>10/25/2016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1D430B-EAAD-41E0-82CA-2ADC49812772}"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346D18-7097-4EA9-86C6-ACE60F71967A}" type="datetimeFigureOut">
              <a:rPr lang="en-US" smtClean="0"/>
              <a:t>10/25/2016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21D430B-EAAD-41E0-82CA-2ADC49812772}" type="slidenum">
              <a:rPr lang="en-US" smtClean="0"/>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07346D18-7097-4EA9-86C6-ACE60F71967A}" type="datetimeFigureOut">
              <a:rPr lang="en-US" smtClean="0"/>
              <a:t>10/25/2016</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21D430B-EAAD-41E0-82CA-2ADC49812772}" type="slidenum">
              <a:rPr lang="en-US" smtClean="0"/>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Fig Meeting	</a:t>
            </a:r>
            <a:endParaRPr lang="en-US" dirty="0"/>
          </a:p>
        </p:txBody>
      </p:sp>
      <p:sp>
        <p:nvSpPr>
          <p:cNvPr id="3" name="Subtitle 2"/>
          <p:cNvSpPr>
            <a:spLocks noGrp="1"/>
          </p:cNvSpPr>
          <p:nvPr>
            <p:ph type="subTitle" idx="1"/>
          </p:nvPr>
        </p:nvSpPr>
        <p:spPr/>
        <p:txBody>
          <a:bodyPr/>
          <a:lstStyle/>
          <a:p>
            <a:r>
              <a:rPr lang="en-US" dirty="0" smtClean="0"/>
              <a:t>October 25, 2016</a:t>
            </a:r>
            <a:endParaRPr lang="en-US" dirty="0"/>
          </a:p>
        </p:txBody>
      </p:sp>
    </p:spTree>
    <p:extLst>
      <p:ext uri="{BB962C8B-B14F-4D97-AF65-F5344CB8AC3E}">
        <p14:creationId xmlns:p14="http://schemas.microsoft.com/office/powerpoint/2010/main" val="2399108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to Process for Payment</a:t>
            </a:r>
            <a:endParaRPr lang="en-US" dirty="0"/>
          </a:p>
        </p:txBody>
      </p:sp>
      <p:sp>
        <p:nvSpPr>
          <p:cNvPr id="3" name="Text Placeholder 2"/>
          <p:cNvSpPr>
            <a:spLocks noGrp="1"/>
          </p:cNvSpPr>
          <p:nvPr>
            <p:ph type="body" idx="1"/>
          </p:nvPr>
        </p:nvSpPr>
        <p:spPr/>
        <p:txBody>
          <a:bodyPr>
            <a:normAutofit/>
          </a:bodyPr>
          <a:lstStyle/>
          <a:p>
            <a:r>
              <a:rPr lang="en-US" dirty="0" smtClean="0"/>
              <a:t>Reimbursement</a:t>
            </a:r>
            <a:endParaRPr lang="en-US" dirty="0"/>
          </a:p>
        </p:txBody>
      </p:sp>
      <p:sp>
        <p:nvSpPr>
          <p:cNvPr id="4" name="Content Placeholder 3"/>
          <p:cNvSpPr>
            <a:spLocks noGrp="1"/>
          </p:cNvSpPr>
          <p:nvPr>
            <p:ph sz="half" idx="2"/>
          </p:nvPr>
        </p:nvSpPr>
        <p:spPr>
          <a:xfrm>
            <a:off x="914400" y="2259366"/>
            <a:ext cx="3733800" cy="3840480"/>
          </a:xfrm>
        </p:spPr>
        <p:txBody>
          <a:bodyPr>
            <a:normAutofit fontScale="77500" lnSpcReduction="20000"/>
          </a:bodyPr>
          <a:lstStyle/>
          <a:p>
            <a:r>
              <a:rPr lang="en-US" dirty="0" smtClean="0"/>
              <a:t>Process on a Claim Voucher.</a:t>
            </a:r>
          </a:p>
          <a:p>
            <a:r>
              <a:rPr lang="en-US" dirty="0" smtClean="0"/>
              <a:t>Provide original, itemized receipts.  Credit card receipts must include sufficient detail to identify the goods provide  and if Alcohol was purchased.</a:t>
            </a:r>
          </a:p>
          <a:p>
            <a:r>
              <a:rPr lang="en-US" dirty="0" smtClean="0"/>
              <a:t>Entertainment form provide when needed</a:t>
            </a:r>
          </a:p>
          <a:p>
            <a:r>
              <a:rPr lang="en-US" dirty="0" smtClean="0"/>
              <a:t>Do NOT include on Travel Reimbursement Claims.</a:t>
            </a:r>
          </a:p>
          <a:p>
            <a:r>
              <a:rPr lang="en-US" dirty="0" smtClean="0"/>
              <a:t>Use the correct funding which allows the purchase.</a:t>
            </a:r>
            <a:br>
              <a:rPr lang="en-US" dirty="0" smtClean="0"/>
            </a:br>
            <a:endParaRPr lang="en-US" dirty="0" smtClean="0"/>
          </a:p>
          <a:p>
            <a:endParaRPr lang="en-US" dirty="0"/>
          </a:p>
        </p:txBody>
      </p:sp>
      <p:sp>
        <p:nvSpPr>
          <p:cNvPr id="5" name="Text Placeholder 4"/>
          <p:cNvSpPr>
            <a:spLocks noGrp="1"/>
          </p:cNvSpPr>
          <p:nvPr>
            <p:ph type="body" sz="quarter" idx="3"/>
          </p:nvPr>
        </p:nvSpPr>
        <p:spPr/>
        <p:txBody>
          <a:bodyPr>
            <a:normAutofit/>
          </a:bodyPr>
          <a:lstStyle/>
          <a:p>
            <a:r>
              <a:rPr lang="en-US" dirty="0" smtClean="0"/>
              <a:t>Purchasing Card</a:t>
            </a:r>
            <a:endParaRPr lang="en-US" dirty="0"/>
          </a:p>
        </p:txBody>
      </p:sp>
      <p:sp>
        <p:nvSpPr>
          <p:cNvPr id="6" name="Content Placeholder 5"/>
          <p:cNvSpPr>
            <a:spLocks noGrp="1"/>
          </p:cNvSpPr>
          <p:nvPr>
            <p:ph sz="quarter" idx="4"/>
          </p:nvPr>
        </p:nvSpPr>
        <p:spPr>
          <a:xfrm>
            <a:off x="4876800" y="2259366"/>
            <a:ext cx="3581400" cy="3840480"/>
          </a:xfrm>
        </p:spPr>
        <p:txBody>
          <a:bodyPr>
            <a:normAutofit fontScale="70000" lnSpcReduction="20000"/>
          </a:bodyPr>
          <a:lstStyle/>
          <a:p>
            <a:r>
              <a:rPr lang="en-US" dirty="0" smtClean="0"/>
              <a:t>Process on an NT pcard claim.</a:t>
            </a:r>
          </a:p>
          <a:p>
            <a:r>
              <a:rPr lang="en-US" dirty="0" smtClean="0"/>
              <a:t>Provide original, itemized receipts.  Credit card receipts must include detail to identify the items provide  and if Alcohol was served.</a:t>
            </a:r>
          </a:p>
          <a:p>
            <a:r>
              <a:rPr lang="en-US" dirty="0" smtClean="0"/>
              <a:t>Entertainment form provide when needed.</a:t>
            </a:r>
          </a:p>
          <a:p>
            <a:r>
              <a:rPr lang="en-US" dirty="0"/>
              <a:t>No Perdiem or meals are allowed on the PC purchasing card claims.</a:t>
            </a:r>
          </a:p>
          <a:p>
            <a:r>
              <a:rPr lang="en-US" dirty="0" smtClean="0"/>
              <a:t>Use </a:t>
            </a:r>
            <a:r>
              <a:rPr lang="en-US" dirty="0"/>
              <a:t>the correct funding which allows the purchase.</a:t>
            </a:r>
            <a:br>
              <a:rPr lang="en-US" dirty="0"/>
            </a:br>
            <a:endParaRPr lang="en-US" dirty="0"/>
          </a:p>
          <a:p>
            <a:endParaRPr lang="en-US" dirty="0" smtClean="0"/>
          </a:p>
          <a:p>
            <a:endParaRPr lang="en-US" dirty="0"/>
          </a:p>
        </p:txBody>
      </p:sp>
    </p:spTree>
    <p:extLst>
      <p:ext uri="{BB962C8B-B14F-4D97-AF65-F5344CB8AC3E}">
        <p14:creationId xmlns:p14="http://schemas.microsoft.com/office/powerpoint/2010/main" val="1818914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Purchasing Card Updates</a:t>
            </a:r>
            <a:endParaRPr lang="en-US" dirty="0"/>
          </a:p>
        </p:txBody>
      </p:sp>
      <p:sp>
        <p:nvSpPr>
          <p:cNvPr id="3" name="Text Placeholder 2"/>
          <p:cNvSpPr>
            <a:spLocks noGrp="1"/>
          </p:cNvSpPr>
          <p:nvPr>
            <p:ph type="body" idx="1"/>
          </p:nvPr>
        </p:nvSpPr>
        <p:spPr/>
        <p:txBody>
          <a:bodyPr/>
          <a:lstStyle/>
          <a:p>
            <a:r>
              <a:rPr lang="en-US" sz="2400" dirty="0" smtClean="0"/>
              <a:t>Mandatory Training</a:t>
            </a:r>
            <a:endParaRPr lang="en-US" sz="2400" dirty="0"/>
          </a:p>
        </p:txBody>
      </p:sp>
      <p:sp>
        <p:nvSpPr>
          <p:cNvPr id="4" name="Content Placeholder 3"/>
          <p:cNvSpPr>
            <a:spLocks noGrp="1"/>
          </p:cNvSpPr>
          <p:nvPr>
            <p:ph sz="half" idx="2"/>
          </p:nvPr>
        </p:nvSpPr>
        <p:spPr/>
        <p:txBody>
          <a:bodyPr>
            <a:normAutofit/>
          </a:bodyPr>
          <a:lstStyle/>
          <a:p>
            <a:r>
              <a:rPr lang="en-US" sz="2000" dirty="0" smtClean="0"/>
              <a:t>Our new Training program is ready to go.  </a:t>
            </a:r>
            <a:endParaRPr lang="en-US" sz="2000" dirty="0"/>
          </a:p>
          <a:p>
            <a:r>
              <a:rPr lang="en-US" sz="2000" dirty="0" smtClean="0"/>
              <a:t>All Cardholders and Record keepers are required to take.</a:t>
            </a:r>
          </a:p>
          <a:p>
            <a:r>
              <a:rPr lang="en-US" sz="2000" dirty="0" smtClean="0"/>
              <a:t>Feb. 1. deadline – after that will lose access to cards and reconciliations.</a:t>
            </a:r>
            <a:endParaRPr lang="en-US" sz="2000" dirty="0"/>
          </a:p>
        </p:txBody>
      </p:sp>
      <p:sp>
        <p:nvSpPr>
          <p:cNvPr id="5" name="Text Placeholder 4"/>
          <p:cNvSpPr>
            <a:spLocks noGrp="1"/>
          </p:cNvSpPr>
          <p:nvPr>
            <p:ph type="body" sz="quarter" idx="3"/>
          </p:nvPr>
        </p:nvSpPr>
        <p:spPr/>
        <p:txBody>
          <a:bodyPr/>
          <a:lstStyle/>
          <a:p>
            <a:r>
              <a:rPr lang="en-US" sz="2400" dirty="0" smtClean="0"/>
              <a:t>Web Site updates</a:t>
            </a:r>
            <a:endParaRPr lang="en-US" sz="2400" dirty="0"/>
          </a:p>
        </p:txBody>
      </p:sp>
      <p:sp>
        <p:nvSpPr>
          <p:cNvPr id="6" name="Content Placeholder 5"/>
          <p:cNvSpPr>
            <a:spLocks noGrp="1"/>
          </p:cNvSpPr>
          <p:nvPr>
            <p:ph sz="quarter" idx="4"/>
          </p:nvPr>
        </p:nvSpPr>
        <p:spPr>
          <a:xfrm>
            <a:off x="5093208" y="2362200"/>
            <a:ext cx="3291840" cy="3737646"/>
          </a:xfrm>
        </p:spPr>
        <p:txBody>
          <a:bodyPr>
            <a:normAutofit/>
          </a:bodyPr>
          <a:lstStyle/>
          <a:p>
            <a:r>
              <a:rPr lang="en-US" sz="2000" dirty="0" smtClean="0"/>
              <a:t>Please be sure to use the new Purchasing Card forms.</a:t>
            </a:r>
          </a:p>
          <a:p>
            <a:r>
              <a:rPr lang="en-US" sz="2000" dirty="0" smtClean="0"/>
              <a:t>More Info. Coming, check the web site.</a:t>
            </a:r>
            <a:endParaRPr lang="en-US" sz="2000" dirty="0"/>
          </a:p>
        </p:txBody>
      </p:sp>
    </p:spTree>
    <p:extLst>
      <p:ext uri="{BB962C8B-B14F-4D97-AF65-F5344CB8AC3E}">
        <p14:creationId xmlns:p14="http://schemas.microsoft.com/office/powerpoint/2010/main" val="2798451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718"/>
            <a:ext cx="8001000" cy="1371600"/>
          </a:xfrm>
        </p:spPr>
        <p:txBody>
          <a:bodyPr>
            <a:normAutofit/>
          </a:bodyPr>
          <a:lstStyle/>
          <a:p>
            <a:r>
              <a:rPr lang="en-US" sz="2400" dirty="0" smtClean="0"/>
              <a:t>To Reduce duplicate approvals, Prevent documents from living in approvals and speed up the payment process. </a:t>
            </a:r>
            <a:endParaRPr lang="en-US" sz="2400" dirty="0"/>
          </a:p>
        </p:txBody>
      </p:sp>
      <p:sp>
        <p:nvSpPr>
          <p:cNvPr id="3" name="Text Placeholder 2"/>
          <p:cNvSpPr>
            <a:spLocks noGrp="1"/>
          </p:cNvSpPr>
          <p:nvPr>
            <p:ph idx="1"/>
          </p:nvPr>
        </p:nvSpPr>
        <p:spPr/>
        <p:txBody>
          <a:bodyPr>
            <a:normAutofit lnSpcReduction="10000"/>
          </a:bodyPr>
          <a:lstStyle/>
          <a:p>
            <a:r>
              <a:rPr lang="en-US" dirty="0" smtClean="0"/>
              <a:t>January 1 - Banner Approvals for Document created in Vandal Web will no longer be also approved in Banner.</a:t>
            </a:r>
          </a:p>
          <a:p>
            <a:r>
              <a:rPr lang="en-US" dirty="0" smtClean="0"/>
              <a:t>A Management Report will be available to the Fiscal Officers and their departments monitoring the documents.</a:t>
            </a:r>
          </a:p>
          <a:p>
            <a:r>
              <a:rPr lang="en-US" dirty="0" smtClean="0"/>
              <a:t>Holding off until January to give Fiscal Officers and departments time to discuss the processes in their areas.</a:t>
            </a:r>
          </a:p>
          <a:p>
            <a:endParaRPr lang="en-US" dirty="0"/>
          </a:p>
          <a:p>
            <a:r>
              <a:rPr lang="en-US" dirty="0" smtClean="0"/>
              <a:t>New Banner Approval Training available:  All new employees will be able to take it on line.  Current or returning employees that need a refresher will be required to take the training as well.</a:t>
            </a:r>
          </a:p>
          <a:p>
            <a:r>
              <a:rPr lang="en-US" dirty="0" smtClean="0"/>
              <a:t>Encumbrance Liquidation – held centrally.</a:t>
            </a:r>
            <a:endParaRPr lang="en-US" dirty="0"/>
          </a:p>
        </p:txBody>
      </p:sp>
    </p:spTree>
    <p:extLst>
      <p:ext uri="{BB962C8B-B14F-4D97-AF65-F5344CB8AC3E}">
        <p14:creationId xmlns:p14="http://schemas.microsoft.com/office/powerpoint/2010/main" val="1042175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Meals and Refreshments</a:t>
            </a:r>
            <a:endParaRPr lang="en-US" dirty="0"/>
          </a:p>
        </p:txBody>
      </p:sp>
      <p:sp>
        <p:nvSpPr>
          <p:cNvPr id="3" name="Content Placeholder 2"/>
          <p:cNvSpPr>
            <a:spLocks noGrp="1"/>
          </p:cNvSpPr>
          <p:nvPr>
            <p:ph idx="1"/>
          </p:nvPr>
        </p:nvSpPr>
        <p:spPr/>
        <p:txBody>
          <a:bodyPr>
            <a:normAutofit fontScale="77500" lnSpcReduction="20000"/>
          </a:bodyPr>
          <a:lstStyle/>
          <a:p>
            <a:r>
              <a:rPr lang="en-US" dirty="0"/>
              <a:t>Meals and </a:t>
            </a:r>
            <a:r>
              <a:rPr lang="en-US" dirty="0" smtClean="0"/>
              <a:t>food, entertainment or </a:t>
            </a:r>
            <a:r>
              <a:rPr lang="en-US" dirty="0"/>
              <a:t>social functions, </a:t>
            </a:r>
            <a:r>
              <a:rPr lang="en-US" dirty="0" smtClean="0"/>
              <a:t>require </a:t>
            </a:r>
            <a:r>
              <a:rPr lang="en-US" dirty="0"/>
              <a:t>specific business purpose certifications as described </a:t>
            </a:r>
            <a:r>
              <a:rPr lang="en-US" dirty="0" smtClean="0"/>
              <a:t>below:</a:t>
            </a:r>
            <a:endParaRPr lang="en-US" dirty="0"/>
          </a:p>
          <a:p>
            <a:pPr lvl="0"/>
            <a:r>
              <a:rPr lang="en-US" dirty="0">
                <a:latin typeface="Arial Black" panose="020B0A04020102020204" pitchFamily="34" charset="0"/>
              </a:rPr>
              <a:t>Business purpose statement </a:t>
            </a:r>
            <a:r>
              <a:rPr lang="en-US" dirty="0"/>
              <a:t>- Provide a clear and informative statement of the business purpose on all forms. Statements like "business lunch" or "meeting" are not adequate. </a:t>
            </a:r>
          </a:p>
          <a:p>
            <a:pPr lvl="0"/>
            <a:r>
              <a:rPr lang="en-US" dirty="0">
                <a:latin typeface="Arial Black" panose="020B0A04020102020204" pitchFamily="34" charset="0"/>
              </a:rPr>
              <a:t>Receipts and documentation </a:t>
            </a:r>
            <a:r>
              <a:rPr lang="en-US" dirty="0"/>
              <a:t>- Provide original, itemized receipts. Credit card receipts must include sufficient detail to identify the nature of the goods provided and whether alcohol was </a:t>
            </a:r>
            <a:r>
              <a:rPr lang="en-US" dirty="0" smtClean="0"/>
              <a:t>purchased.</a:t>
            </a:r>
          </a:p>
          <a:p>
            <a:pPr lvl="0"/>
            <a:r>
              <a:rPr lang="en-US" dirty="0" smtClean="0">
                <a:latin typeface="Arial Black" panose="020B0A04020102020204" pitchFamily="34" charset="0"/>
              </a:rPr>
              <a:t>List </a:t>
            </a:r>
            <a:r>
              <a:rPr lang="en-US" dirty="0">
                <a:latin typeface="Arial Black" panose="020B0A04020102020204" pitchFamily="34" charset="0"/>
              </a:rPr>
              <a:t>of Participants </a:t>
            </a:r>
            <a:r>
              <a:rPr lang="en-US" dirty="0"/>
              <a:t>- List participants or recipients for meals and entertainment reimbursement. Groups over ten (10) may be identified by group name only and estimated number of participants. </a:t>
            </a:r>
          </a:p>
          <a:p>
            <a:pPr lvl="0"/>
            <a:r>
              <a:rPr lang="en-US" dirty="0">
                <a:latin typeface="Arial Black" panose="020B0A04020102020204" pitchFamily="34" charset="0"/>
              </a:rPr>
              <a:t>Agenda</a:t>
            </a:r>
            <a:r>
              <a:rPr lang="en-US" dirty="0"/>
              <a:t> - If applicable, provide a meeting agenda, announcement, or flyer. </a:t>
            </a:r>
          </a:p>
          <a:p>
            <a:r>
              <a:rPr lang="en-US" dirty="0" smtClean="0">
                <a:latin typeface="Arial Black" panose="020B0A04020102020204" pitchFamily="34" charset="0"/>
              </a:rPr>
              <a:t>Signature </a:t>
            </a:r>
            <a:r>
              <a:rPr lang="en-US" dirty="0">
                <a:latin typeface="Arial Black" panose="020B0A04020102020204" pitchFamily="34" charset="0"/>
              </a:rPr>
              <a:t>certification </a:t>
            </a:r>
            <a:r>
              <a:rPr lang="en-US" dirty="0"/>
              <a:t>- A department head or </a:t>
            </a:r>
            <a:r>
              <a:rPr lang="en-US" dirty="0" smtClean="0"/>
              <a:t>administrator </a:t>
            </a:r>
            <a:r>
              <a:rPr lang="en-US" dirty="0"/>
              <a:t>must sign the Meals/Food, Entertainment &amp; Meeting Request Form. The signatory is certifying that the cost is deemed reasonable and necessary to accomplish the intended </a:t>
            </a:r>
            <a:r>
              <a:rPr lang="en-US" dirty="0" smtClean="0"/>
              <a:t>purpose, </a:t>
            </a:r>
            <a:r>
              <a:rPr lang="en-US" dirty="0"/>
              <a:t>the stated business purpose is valid, and that the expenditure conforms to all applicable policies. </a:t>
            </a:r>
            <a:endParaRPr lang="en-US" dirty="0" smtClean="0"/>
          </a:p>
          <a:p>
            <a:endParaRPr lang="en-US" dirty="0"/>
          </a:p>
        </p:txBody>
      </p:sp>
    </p:spTree>
    <p:extLst>
      <p:ext uri="{BB962C8B-B14F-4D97-AF65-F5344CB8AC3E}">
        <p14:creationId xmlns:p14="http://schemas.microsoft.com/office/powerpoint/2010/main" val="377448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Refreshment Guidelines</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Refreshments shall </a:t>
            </a:r>
            <a:r>
              <a:rPr lang="en-US" dirty="0"/>
              <a:t>meet the criteria required by the State of </a:t>
            </a:r>
            <a:r>
              <a:rPr lang="en-US" dirty="0" smtClean="0"/>
              <a:t>Idaho. </a:t>
            </a:r>
            <a:r>
              <a:rPr lang="en-US" dirty="0"/>
              <a:t>If the criteria are not met, the related costs </a:t>
            </a:r>
            <a:r>
              <a:rPr lang="en-US" dirty="0" smtClean="0"/>
              <a:t>are </a:t>
            </a:r>
            <a:r>
              <a:rPr lang="en-US" dirty="0" smtClean="0">
                <a:latin typeface="Arial Black" panose="020B0A04020102020204" pitchFamily="34" charset="0"/>
              </a:rPr>
              <a:t>unallowable.</a:t>
            </a:r>
            <a:r>
              <a:rPr lang="en-US" dirty="0" smtClean="0"/>
              <a:t> </a:t>
            </a:r>
            <a:endParaRPr lang="en-US" sz="3600" dirty="0"/>
          </a:p>
          <a:p>
            <a:pPr lvl="2"/>
            <a:r>
              <a:rPr lang="en-US" dirty="0"/>
              <a:t>Refreshments: </a:t>
            </a:r>
            <a:endParaRPr lang="en-US" sz="3200" dirty="0"/>
          </a:p>
          <a:p>
            <a:pPr lvl="3"/>
            <a:r>
              <a:rPr lang="en-US" dirty="0"/>
              <a:t>The meeting or training session has a published agenda and attendance is mandatory; </a:t>
            </a:r>
            <a:endParaRPr lang="en-US" sz="2800" dirty="0"/>
          </a:p>
          <a:p>
            <a:pPr lvl="3"/>
            <a:r>
              <a:rPr lang="en-US" dirty="0"/>
              <a:t>The meeting or training session has an intended duration of three hours or more; </a:t>
            </a:r>
            <a:endParaRPr lang="en-US" sz="2800" dirty="0"/>
          </a:p>
          <a:p>
            <a:pPr lvl="3"/>
            <a:r>
              <a:rPr lang="en-US" dirty="0"/>
              <a:t>There are five or more </a:t>
            </a:r>
            <a:r>
              <a:rPr lang="en-US" dirty="0" smtClean="0"/>
              <a:t>attendees </a:t>
            </a:r>
            <a:endParaRPr lang="en-US" sz="2800" dirty="0"/>
          </a:p>
          <a:p>
            <a:pPr lvl="3"/>
            <a:r>
              <a:rPr lang="en-US" dirty="0" smtClean="0"/>
              <a:t>Regular scheduled Staff Meetings or department – sponsored Social events, are not allowed unless they </a:t>
            </a:r>
            <a:r>
              <a:rPr lang="en-US" sz="1900" dirty="0" smtClean="0"/>
              <a:t>occur </a:t>
            </a:r>
            <a:r>
              <a:rPr lang="en-US" sz="1900" dirty="0"/>
              <a:t>no more than quarterly and attendees are brought together from various locations throughout the </a:t>
            </a:r>
            <a:r>
              <a:rPr lang="en-US" sz="1900" dirty="0" smtClean="0"/>
              <a:t>state or </a:t>
            </a:r>
            <a:r>
              <a:rPr lang="en-US" sz="1900" dirty="0"/>
              <a:t>for activities relating to the promotion of student </a:t>
            </a:r>
            <a:r>
              <a:rPr lang="en-US" sz="1900" dirty="0" smtClean="0"/>
              <a:t>activities.</a:t>
            </a:r>
            <a:endParaRPr lang="en-US" sz="1900" dirty="0"/>
          </a:p>
        </p:txBody>
      </p:sp>
    </p:spTree>
    <p:extLst>
      <p:ext uri="{BB962C8B-B14F-4D97-AF65-F5344CB8AC3E}">
        <p14:creationId xmlns:p14="http://schemas.microsoft.com/office/powerpoint/2010/main" val="1881305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Meal Guidelines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Meals shall meet the following State of Idaho Policies: </a:t>
            </a:r>
            <a:endParaRPr lang="en-US" sz="3400" dirty="0"/>
          </a:p>
          <a:p>
            <a:pPr lvl="1"/>
            <a:r>
              <a:rPr lang="en-US" dirty="0"/>
              <a:t>The meeting or training session has a published agenda and attendance is mandatory; </a:t>
            </a:r>
            <a:endParaRPr lang="en-US" sz="3000" dirty="0"/>
          </a:p>
          <a:p>
            <a:pPr lvl="1"/>
            <a:r>
              <a:rPr lang="en-US" dirty="0"/>
              <a:t>Location or scheduling conflicts do not lend themselves to a meal recess; </a:t>
            </a:r>
            <a:endParaRPr lang="en-US" sz="3000" dirty="0"/>
          </a:p>
          <a:p>
            <a:pPr lvl="1"/>
            <a:r>
              <a:rPr lang="en-US" dirty="0"/>
              <a:t>The meeting's business is furthered by speeches, presentations or </a:t>
            </a:r>
            <a:r>
              <a:rPr lang="en-US" dirty="0" smtClean="0"/>
              <a:t/>
            </a:r>
            <a:br>
              <a:rPr lang="en-US" dirty="0" smtClean="0"/>
            </a:br>
            <a:r>
              <a:rPr lang="en-US" dirty="0" smtClean="0"/>
              <a:t>interpersonal </a:t>
            </a:r>
            <a:r>
              <a:rPr lang="en-US" dirty="0"/>
              <a:t>exchange that would not normally occur on a daily basis; </a:t>
            </a:r>
            <a:endParaRPr lang="en-US" sz="3000" dirty="0"/>
          </a:p>
          <a:p>
            <a:pPr lvl="1"/>
            <a:r>
              <a:rPr lang="en-US" dirty="0"/>
              <a:t>The meeting or training session has an intended duration of six hours or more; </a:t>
            </a:r>
            <a:endParaRPr lang="en-US" sz="3000" dirty="0"/>
          </a:p>
          <a:p>
            <a:pPr lvl="1"/>
            <a:r>
              <a:rPr lang="en-US" dirty="0"/>
              <a:t>There are five or more attendees; </a:t>
            </a:r>
            <a:endParaRPr lang="en-US" dirty="0" smtClean="0"/>
          </a:p>
          <a:p>
            <a:pPr marL="0" lvl="1" indent="0">
              <a:spcAft>
                <a:spcPts val="600"/>
              </a:spcAft>
              <a:buClrTx/>
              <a:buNone/>
            </a:pPr>
            <a:r>
              <a:rPr lang="en-US" dirty="0" smtClean="0">
                <a:latin typeface="Arial Black" panose="020B0A04020102020204" pitchFamily="34" charset="0"/>
              </a:rPr>
              <a:t>Employee </a:t>
            </a:r>
            <a:r>
              <a:rPr lang="en-US" dirty="0">
                <a:latin typeface="Arial Black" panose="020B0A04020102020204" pitchFamily="34" charset="0"/>
              </a:rPr>
              <a:t>meals and refreshments at official station </a:t>
            </a:r>
            <a:r>
              <a:rPr lang="en-US" dirty="0"/>
              <a:t>- </a:t>
            </a:r>
            <a:r>
              <a:rPr lang="en-US" dirty="0" smtClean="0"/>
              <a:t>Meals </a:t>
            </a:r>
            <a:r>
              <a:rPr lang="en-US" dirty="0"/>
              <a:t>typically may not be provided to employees at their official work station. On rare occasions when a valid business purpose exists and with supervisory approval, a meal may be provided when an employee is required to work after normal business hours and beyond the normal evening meal time. </a:t>
            </a:r>
            <a:endParaRPr lang="en-US" sz="2800" dirty="0"/>
          </a:p>
          <a:p>
            <a:endParaRPr lang="en-US" dirty="0"/>
          </a:p>
        </p:txBody>
      </p:sp>
    </p:spTree>
    <p:extLst>
      <p:ext uri="{BB962C8B-B14F-4D97-AF65-F5344CB8AC3E}">
        <p14:creationId xmlns:p14="http://schemas.microsoft.com/office/powerpoint/2010/main" val="1182543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Qualified Food and Alcohol Expenditures</a:t>
            </a:r>
            <a:endParaRPr lang="en-US" dirty="0"/>
          </a:p>
        </p:txBody>
      </p:sp>
      <p:sp>
        <p:nvSpPr>
          <p:cNvPr id="3" name="Content Placeholder 2"/>
          <p:cNvSpPr>
            <a:spLocks noGrp="1"/>
          </p:cNvSpPr>
          <p:nvPr>
            <p:ph idx="1"/>
          </p:nvPr>
        </p:nvSpPr>
        <p:spPr/>
        <p:txBody>
          <a:bodyPr>
            <a:normAutofit lnSpcReduction="10000"/>
          </a:bodyPr>
          <a:lstStyle/>
          <a:p>
            <a:pPr lvl="1"/>
            <a:r>
              <a:rPr lang="en-US" dirty="0">
                <a:latin typeface="Arial Black" panose="020B0A04020102020204" pitchFamily="34" charset="0"/>
              </a:rPr>
              <a:t>Qualified Food and Alcohol Expenditures </a:t>
            </a:r>
            <a:r>
              <a:rPr lang="en-US" dirty="0"/>
              <a:t>include-</a:t>
            </a:r>
            <a:br>
              <a:rPr lang="en-US" dirty="0"/>
            </a:br>
            <a:r>
              <a:rPr lang="en-US" dirty="0"/>
              <a:t>1.  Those incurred at a restaurant or other establishment that is open to the public and in the business of serving food and beverages, including catered events held on-campus, </a:t>
            </a:r>
            <a:r>
              <a:rPr lang="en-US" dirty="0" smtClean="0"/>
              <a:t>or</a:t>
            </a:r>
            <a:br>
              <a:rPr lang="en-US" dirty="0" smtClean="0"/>
            </a:br>
            <a:r>
              <a:rPr lang="en-US" dirty="0"/>
              <a:t/>
            </a:r>
            <a:br>
              <a:rPr lang="en-US" dirty="0"/>
            </a:br>
            <a:r>
              <a:rPr lang="en-US" dirty="0"/>
              <a:t>2. At an off-campus location where food and beverages are served by a caterer with a valid liquor catering permit, and includes the cost of room rentals, set-up fees, media rental, decorations, or licensing fees necessary to hold the event</a:t>
            </a:r>
            <a:r>
              <a:rPr lang="en-US" dirty="0" smtClean="0"/>
              <a:t>.</a:t>
            </a:r>
            <a:br>
              <a:rPr lang="en-US" dirty="0" smtClean="0"/>
            </a:br>
            <a:endParaRPr lang="en-US" dirty="0" smtClean="0"/>
          </a:p>
          <a:p>
            <a:pPr lvl="1"/>
            <a:r>
              <a:rPr lang="en-US" dirty="0" smtClean="0">
                <a:latin typeface="Arial Black" panose="020B0A04020102020204" pitchFamily="34" charset="0"/>
              </a:rPr>
              <a:t>Social </a:t>
            </a:r>
            <a:r>
              <a:rPr lang="en-US" dirty="0">
                <a:latin typeface="Arial Black" panose="020B0A04020102020204" pitchFamily="34" charset="0"/>
              </a:rPr>
              <a:t>gatherings </a:t>
            </a:r>
            <a:r>
              <a:rPr lang="en-US" dirty="0"/>
              <a:t>- Business meals or refreshments related to social gatherings or informal or casual meetings which include Alcohol are not allowed unless paid from a Gift Account and a valid business purpose exists. </a:t>
            </a:r>
            <a:endParaRPr lang="en-US" sz="3600" dirty="0"/>
          </a:p>
          <a:p>
            <a:endParaRPr lang="en-US" dirty="0"/>
          </a:p>
        </p:txBody>
      </p:sp>
    </p:spTree>
    <p:extLst>
      <p:ext uri="{BB962C8B-B14F-4D97-AF65-F5344CB8AC3E}">
        <p14:creationId xmlns:p14="http://schemas.microsoft.com/office/powerpoint/2010/main" val="1824887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Activities</a:t>
            </a:r>
            <a:endParaRPr lang="en-US" dirty="0"/>
          </a:p>
        </p:txBody>
      </p:sp>
      <p:sp>
        <p:nvSpPr>
          <p:cNvPr id="3" name="Content Placeholder 2"/>
          <p:cNvSpPr>
            <a:spLocks noGrp="1"/>
          </p:cNvSpPr>
          <p:nvPr>
            <p:ph idx="1"/>
          </p:nvPr>
        </p:nvSpPr>
        <p:spPr/>
        <p:txBody>
          <a:bodyPr>
            <a:normAutofit/>
          </a:bodyPr>
          <a:lstStyle/>
          <a:p>
            <a:pPr marL="342900" lvl="1" indent="-342900">
              <a:buFont typeface="Arial" panose="020B0604020202020204" pitchFamily="34" charset="0"/>
              <a:buChar char="•"/>
            </a:pPr>
            <a:r>
              <a:rPr lang="en-US" dirty="0" smtClean="0">
                <a:latin typeface="Arial Black" panose="020B0A04020102020204" pitchFamily="34" charset="0"/>
              </a:rPr>
              <a:t>Student </a:t>
            </a:r>
            <a:r>
              <a:rPr lang="en-US" dirty="0">
                <a:latin typeface="Arial Black" panose="020B0A04020102020204" pitchFamily="34" charset="0"/>
              </a:rPr>
              <a:t>organizations </a:t>
            </a:r>
            <a:r>
              <a:rPr lang="en-US" dirty="0"/>
              <a:t>sponsoring activities or events are permitted to pay for meals and refreshments from their UI accounts for events they sponsor or participate in. </a:t>
            </a:r>
            <a:endParaRPr lang="en-US" dirty="0" smtClean="0"/>
          </a:p>
          <a:p>
            <a:pPr marL="342900" lvl="1" indent="-342900">
              <a:buFont typeface="Arial" panose="020B0604020202020204" pitchFamily="34" charset="0"/>
              <a:buChar char="•"/>
            </a:pPr>
            <a:r>
              <a:rPr lang="en-US" dirty="0" smtClean="0"/>
              <a:t>They are required to </a:t>
            </a:r>
            <a:r>
              <a:rPr lang="en-US" dirty="0"/>
              <a:t>meet all </a:t>
            </a:r>
            <a:r>
              <a:rPr lang="en-US" dirty="0" smtClean="0"/>
              <a:t>criteria </a:t>
            </a:r>
            <a:r>
              <a:rPr lang="en-US" dirty="0"/>
              <a:t>related to documentation and </a:t>
            </a:r>
            <a:r>
              <a:rPr lang="en-US" dirty="0" smtClean="0"/>
              <a:t>approvals, </a:t>
            </a:r>
            <a:r>
              <a:rPr lang="en-US" dirty="0"/>
              <a:t>including purchase of alcohol. </a:t>
            </a:r>
            <a:endParaRPr lang="en-US" dirty="0" smtClean="0"/>
          </a:p>
          <a:p>
            <a:pPr marL="342900" lvl="1" indent="-342900">
              <a:buFont typeface="Arial" panose="020B0604020202020204" pitchFamily="34" charset="0"/>
              <a:buChar char="•"/>
            </a:pPr>
            <a:r>
              <a:rPr lang="en-US" dirty="0" smtClean="0"/>
              <a:t>Activities </a:t>
            </a:r>
            <a:r>
              <a:rPr lang="en-US" dirty="0"/>
              <a:t>sponsored by University organizations that involve </a:t>
            </a:r>
            <a:r>
              <a:rPr lang="en-US" dirty="0">
                <a:latin typeface="+mj-lt"/>
              </a:rPr>
              <a:t>students</a:t>
            </a:r>
            <a:r>
              <a:rPr lang="en-US" dirty="0"/>
              <a:t> and are related to </a:t>
            </a:r>
            <a:r>
              <a:rPr lang="en-US" dirty="0">
                <a:latin typeface="+mj-lt"/>
              </a:rPr>
              <a:t>recruiting and retaining students </a:t>
            </a:r>
            <a:r>
              <a:rPr lang="en-US" dirty="0"/>
              <a:t>are exempt from the </a:t>
            </a:r>
            <a:r>
              <a:rPr lang="en-US" dirty="0" smtClean="0"/>
              <a:t>Refreshment and Meal criteria, </a:t>
            </a:r>
            <a:r>
              <a:rPr lang="en-US" dirty="0"/>
              <a:t>but must meet all other documentation and approval requirements. </a:t>
            </a:r>
            <a:endParaRPr lang="en-US" sz="3600" dirty="0"/>
          </a:p>
          <a:p>
            <a:endParaRPr lang="en-US" dirty="0"/>
          </a:p>
        </p:txBody>
      </p:sp>
    </p:spTree>
    <p:extLst>
      <p:ext uri="{BB962C8B-B14F-4D97-AF65-F5344CB8AC3E}">
        <p14:creationId xmlns:p14="http://schemas.microsoft.com/office/powerpoint/2010/main" val="402434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Promotional Meals</a:t>
            </a:r>
            <a:endParaRPr lang="en-US" dirty="0"/>
          </a:p>
        </p:txBody>
      </p:sp>
      <p:sp>
        <p:nvSpPr>
          <p:cNvPr id="3" name="Content Placeholder 2"/>
          <p:cNvSpPr>
            <a:spLocks noGrp="1"/>
          </p:cNvSpPr>
          <p:nvPr>
            <p:ph idx="1"/>
          </p:nvPr>
        </p:nvSpPr>
        <p:spPr/>
        <p:txBody>
          <a:bodyPr>
            <a:normAutofit/>
          </a:bodyPr>
          <a:lstStyle/>
          <a:p>
            <a:pPr marL="342900" lvl="1" indent="-342900">
              <a:buFont typeface="Arial" panose="020B0604020202020204" pitchFamily="34" charset="0"/>
              <a:buChar char="•"/>
            </a:pPr>
            <a:r>
              <a:rPr lang="en-US" dirty="0">
                <a:latin typeface="Arial Black" panose="020B0A04020102020204" pitchFamily="34" charset="0"/>
              </a:rPr>
              <a:t>Prospective donors </a:t>
            </a:r>
            <a:r>
              <a:rPr lang="en-US" dirty="0"/>
              <a:t>– The University may provide meals or refreshments for the purpose of generating goodwill among prospective donors. </a:t>
            </a:r>
            <a:endParaRPr lang="en-US" dirty="0" smtClean="0"/>
          </a:p>
          <a:p>
            <a:pPr marL="342900" lvl="1" indent="-342900">
              <a:buFont typeface="Arial" panose="020B0604020202020204" pitchFamily="34" charset="0"/>
              <a:buChar char="•"/>
            </a:pPr>
            <a:r>
              <a:rPr lang="en-US" dirty="0" smtClean="0">
                <a:latin typeface="Arial Black" panose="020B0A04020102020204" pitchFamily="34" charset="0"/>
              </a:rPr>
              <a:t>Guests</a:t>
            </a:r>
            <a:r>
              <a:rPr lang="en-US" dirty="0">
                <a:latin typeface="Arial Black" panose="020B0A04020102020204" pitchFamily="34" charset="0"/>
              </a:rPr>
              <a:t>, community members, volunteers and employees </a:t>
            </a:r>
            <a:r>
              <a:rPr lang="en-US" dirty="0"/>
              <a:t>– The University may provide meals or refreshments to guests, volunteers, members of the community, or employees where the purpose of the activity is primarily social, as long as there is an underlying business purpose for the event in support of the university’s mission.</a:t>
            </a:r>
            <a:endParaRPr lang="en-US" sz="3600" dirty="0"/>
          </a:p>
          <a:p>
            <a:endParaRPr lang="en-US" dirty="0"/>
          </a:p>
        </p:txBody>
      </p:sp>
    </p:spTree>
    <p:extLst>
      <p:ext uri="{BB962C8B-B14F-4D97-AF65-F5344CB8AC3E}">
        <p14:creationId xmlns:p14="http://schemas.microsoft.com/office/powerpoint/2010/main" val="2931180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Alcoholic Beverages</a:t>
            </a:r>
            <a:endParaRPr lang="en-US" dirty="0"/>
          </a:p>
        </p:txBody>
      </p:sp>
      <p:sp>
        <p:nvSpPr>
          <p:cNvPr id="3" name="Content Placeholder 2"/>
          <p:cNvSpPr>
            <a:spLocks noGrp="1"/>
          </p:cNvSpPr>
          <p:nvPr>
            <p:ph idx="1"/>
          </p:nvPr>
        </p:nvSpPr>
        <p:spPr/>
        <p:txBody>
          <a:bodyPr>
            <a:normAutofit lnSpcReduction="10000"/>
          </a:bodyPr>
          <a:lstStyle/>
          <a:p>
            <a:r>
              <a:rPr lang="en-US" dirty="0"/>
              <a:t>Alcoholic Beverages - </a:t>
            </a:r>
            <a:r>
              <a:rPr lang="en-US" dirty="0" smtClean="0"/>
              <a:t>Payment </a:t>
            </a:r>
            <a:r>
              <a:rPr lang="en-US" dirty="0"/>
              <a:t>of expenses related to these events is permitted only when such activities are directly related to the objectives and mission of the University. </a:t>
            </a:r>
            <a:endParaRPr lang="en-US" dirty="0" smtClean="0"/>
          </a:p>
          <a:p>
            <a:r>
              <a:rPr lang="en-US" dirty="0" smtClean="0"/>
              <a:t>The </a:t>
            </a:r>
            <a:r>
              <a:rPr lang="en-US" dirty="0"/>
              <a:t>purchase of alcohol beverages are </a:t>
            </a:r>
            <a:r>
              <a:rPr lang="en-US" dirty="0">
                <a:latin typeface="Arial Black" panose="020B0A04020102020204" pitchFamily="34" charset="0"/>
              </a:rPr>
              <a:t>subject to approval </a:t>
            </a:r>
            <a:r>
              <a:rPr lang="en-US" dirty="0"/>
              <a:t>by the next level of authority, e.g., responsible vice president, provost, deans, directors, and/or department heads. </a:t>
            </a:r>
            <a:endParaRPr lang="en-US" dirty="0" smtClean="0"/>
          </a:p>
          <a:p>
            <a:r>
              <a:rPr lang="en-US" dirty="0" smtClean="0"/>
              <a:t> </a:t>
            </a:r>
            <a:r>
              <a:rPr lang="en-US" dirty="0"/>
              <a:t>Alcohol may be used only in designated areas on campus and at off-campus locations as approved.  </a:t>
            </a:r>
            <a:endParaRPr lang="en-US" dirty="0" smtClean="0"/>
          </a:p>
          <a:p>
            <a:r>
              <a:rPr lang="en-US" dirty="0" smtClean="0"/>
              <a:t>Employees </a:t>
            </a:r>
            <a:r>
              <a:rPr lang="en-US" dirty="0"/>
              <a:t>are advised to be cognizant of appearances.  While the expenses </a:t>
            </a:r>
            <a:r>
              <a:rPr lang="en-US" dirty="0" smtClean="0"/>
              <a:t>have a </a:t>
            </a:r>
            <a:r>
              <a:rPr lang="en-US" dirty="0"/>
              <a:t>valid business purposes, appearances may also have an impact.  These purchases are often of interest to auditors, </a:t>
            </a:r>
            <a:r>
              <a:rPr lang="en-US" dirty="0" smtClean="0"/>
              <a:t>public questions,  You </a:t>
            </a:r>
            <a:r>
              <a:rPr lang="en-US" dirty="0"/>
              <a:t>may be asked to defend your </a:t>
            </a:r>
            <a:r>
              <a:rPr lang="en-US" dirty="0" smtClean="0"/>
              <a:t>expenditures.</a:t>
            </a:r>
            <a:endParaRPr lang="en-US" dirty="0"/>
          </a:p>
        </p:txBody>
      </p:sp>
    </p:spTree>
    <p:extLst>
      <p:ext uri="{BB962C8B-B14F-4D97-AF65-F5344CB8AC3E}">
        <p14:creationId xmlns:p14="http://schemas.microsoft.com/office/powerpoint/2010/main" val="41353030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do I need an Entertainment Form</a:t>
            </a:r>
            <a:endParaRPr lang="en-US" dirty="0"/>
          </a:p>
        </p:txBody>
      </p:sp>
      <p:sp>
        <p:nvSpPr>
          <p:cNvPr id="4" name="Content Placeholder 3"/>
          <p:cNvSpPr>
            <a:spLocks noGrp="1"/>
          </p:cNvSpPr>
          <p:nvPr>
            <p:ph idx="1"/>
          </p:nvPr>
        </p:nvSpPr>
        <p:spPr/>
        <p:txBody>
          <a:bodyPr>
            <a:normAutofit lnSpcReduction="10000"/>
          </a:bodyPr>
          <a:lstStyle/>
          <a:p>
            <a:r>
              <a:rPr lang="en-US" dirty="0" smtClean="0"/>
              <a:t>Any Alcohol purchases would need to be approved on the “Entertainment Form (Yes)</a:t>
            </a:r>
          </a:p>
          <a:p>
            <a:r>
              <a:rPr lang="en-US" dirty="0"/>
              <a:t>The meeting or training session has a published </a:t>
            </a:r>
            <a:r>
              <a:rPr lang="en-US" dirty="0" smtClean="0"/>
              <a:t>agenda  (NO) but published agenda or brochure needs to be attached along with other required documentation.</a:t>
            </a:r>
          </a:p>
          <a:p>
            <a:r>
              <a:rPr lang="en-US" dirty="0" smtClean="0"/>
              <a:t>Student Activities (NO)</a:t>
            </a:r>
          </a:p>
          <a:p>
            <a:r>
              <a:rPr lang="en-US" dirty="0" smtClean="0"/>
              <a:t>All Promotional Meals and Entertainment (Yes</a:t>
            </a:r>
            <a:r>
              <a:rPr lang="en-US" dirty="0" smtClean="0"/>
              <a:t>)</a:t>
            </a:r>
          </a:p>
          <a:p>
            <a:r>
              <a:rPr lang="en-US" dirty="0" smtClean="0"/>
              <a:t>Employee Interviews – with no alcohol on receipts (NO)  With 	alcohol (YES)</a:t>
            </a:r>
          </a:p>
          <a:p>
            <a:r>
              <a:rPr lang="en-US" dirty="0" smtClean="0"/>
              <a:t>Grocery Supplies to be used as part of the class – with class description or brochure  (NO)</a:t>
            </a:r>
          </a:p>
          <a:p>
            <a:r>
              <a:rPr lang="en-US" dirty="0" smtClean="0"/>
              <a:t>Food Supplies as resale – (NO)</a:t>
            </a:r>
            <a:endParaRPr lang="en-US" dirty="0" smtClean="0"/>
          </a:p>
          <a:p>
            <a:endParaRPr lang="en-US" dirty="0"/>
          </a:p>
        </p:txBody>
      </p:sp>
      <p:sp>
        <p:nvSpPr>
          <p:cNvPr id="3" name="Rectangle 2"/>
          <p:cNvSpPr/>
          <p:nvPr/>
        </p:nvSpPr>
        <p:spPr>
          <a:xfrm>
            <a:off x="2286000" y="3105835"/>
            <a:ext cx="4572000" cy="369332"/>
          </a:xfrm>
          <a:prstGeom prst="rect">
            <a:avLst/>
          </a:prstGeom>
        </p:spPr>
        <p:txBody>
          <a:bodyPr>
            <a:spAutoFit/>
          </a:bodyPr>
          <a:lstStyle/>
          <a:p>
            <a:r>
              <a:rPr lang="en-US" dirty="0" smtClean="0"/>
              <a:t>”</a:t>
            </a:r>
            <a:endParaRPr lang="en-US" dirty="0"/>
          </a:p>
        </p:txBody>
      </p:sp>
    </p:spTree>
    <p:extLst>
      <p:ext uri="{BB962C8B-B14F-4D97-AF65-F5344CB8AC3E}">
        <p14:creationId xmlns:p14="http://schemas.microsoft.com/office/powerpoint/2010/main" val="34577721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145</TotalTime>
  <Words>1019</Words>
  <Application>Microsoft Office PowerPoint</Application>
  <PresentationFormat>On-screen Show (4:3)</PresentationFormat>
  <Paragraphs>76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Essential</vt:lpstr>
      <vt:lpstr>Fig Meeting </vt:lpstr>
      <vt:lpstr>Meals and Refreshments</vt:lpstr>
      <vt:lpstr>Refreshment Guidelines</vt:lpstr>
      <vt:lpstr>Meal Guidelines</vt:lpstr>
      <vt:lpstr>Qualified Food and Alcohol Expenditures</vt:lpstr>
      <vt:lpstr>Student Activities</vt:lpstr>
      <vt:lpstr>Promotional Meals</vt:lpstr>
      <vt:lpstr>Alcoholic Beverages</vt:lpstr>
      <vt:lpstr>When do I need an Entertainment Form</vt:lpstr>
      <vt:lpstr>How to Process for Payment</vt:lpstr>
      <vt:lpstr>Purchasing Card Updates</vt:lpstr>
      <vt:lpstr>To Reduce duplicate approvals, Prevent documents from living in approvals and speed up the payment process. </vt:lpstr>
    </vt:vector>
  </TitlesOfParts>
  <Company>University of Idaho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 Meeting</dc:title>
  <dc:creator>Keeney, Linda</dc:creator>
  <cp:lastModifiedBy>Keeney, Linda</cp:lastModifiedBy>
  <cp:revision>14</cp:revision>
  <cp:lastPrinted>2016-10-24T18:39:23Z</cp:lastPrinted>
  <dcterms:created xsi:type="dcterms:W3CDTF">2016-10-24T16:19:56Z</dcterms:created>
  <dcterms:modified xsi:type="dcterms:W3CDTF">2016-10-25T15:22:03Z</dcterms:modified>
</cp:coreProperties>
</file>