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handoutMasterIdLst>
    <p:handoutMasterId r:id="rId14"/>
  </p:handoutMasterIdLst>
  <p:sldIdLst>
    <p:sldId id="256" r:id="rId2"/>
    <p:sldId id="257" r:id="rId3"/>
    <p:sldId id="267" r:id="rId4"/>
    <p:sldId id="259" r:id="rId5"/>
    <p:sldId id="264" r:id="rId6"/>
    <p:sldId id="260" r:id="rId7"/>
    <p:sldId id="261" r:id="rId8"/>
    <p:sldId id="263" r:id="rId9"/>
    <p:sldId id="269" r:id="rId10"/>
    <p:sldId id="270" r:id="rId11"/>
    <p:sldId id="262" r:id="rId12"/>
    <p:sldId id="268" r:id="rId1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entury Gothic" pitchFamily="34" charset="0"/>
        <a:ea typeface="+mn-ea"/>
        <a:cs typeface="+mn-cs"/>
      </a:defRPr>
    </a:lvl1pPr>
    <a:lvl2pPr marL="457200" algn="l" rtl="0" fontAlgn="base">
      <a:spcBef>
        <a:spcPct val="0"/>
      </a:spcBef>
      <a:spcAft>
        <a:spcPct val="0"/>
      </a:spcAft>
      <a:defRPr kern="1200">
        <a:solidFill>
          <a:schemeClr val="tx1"/>
        </a:solidFill>
        <a:latin typeface="Century Gothic" pitchFamily="34" charset="0"/>
        <a:ea typeface="+mn-ea"/>
        <a:cs typeface="+mn-cs"/>
      </a:defRPr>
    </a:lvl2pPr>
    <a:lvl3pPr marL="914400" algn="l" rtl="0" fontAlgn="base">
      <a:spcBef>
        <a:spcPct val="0"/>
      </a:spcBef>
      <a:spcAft>
        <a:spcPct val="0"/>
      </a:spcAft>
      <a:defRPr kern="1200">
        <a:solidFill>
          <a:schemeClr val="tx1"/>
        </a:solidFill>
        <a:latin typeface="Century Gothic" pitchFamily="34" charset="0"/>
        <a:ea typeface="+mn-ea"/>
        <a:cs typeface="+mn-cs"/>
      </a:defRPr>
    </a:lvl3pPr>
    <a:lvl4pPr marL="1371600" algn="l" rtl="0" fontAlgn="base">
      <a:spcBef>
        <a:spcPct val="0"/>
      </a:spcBef>
      <a:spcAft>
        <a:spcPct val="0"/>
      </a:spcAft>
      <a:defRPr kern="1200">
        <a:solidFill>
          <a:schemeClr val="tx1"/>
        </a:solidFill>
        <a:latin typeface="Century Gothic" pitchFamily="34" charset="0"/>
        <a:ea typeface="+mn-ea"/>
        <a:cs typeface="+mn-cs"/>
      </a:defRPr>
    </a:lvl4pPr>
    <a:lvl5pPr marL="1828800" algn="l" rtl="0" fontAlgn="base">
      <a:spcBef>
        <a:spcPct val="0"/>
      </a:spcBef>
      <a:spcAft>
        <a:spcPct val="0"/>
      </a:spcAft>
      <a:defRPr kern="1200">
        <a:solidFill>
          <a:schemeClr val="tx1"/>
        </a:solidFill>
        <a:latin typeface="Century Gothic" pitchFamily="34" charset="0"/>
        <a:ea typeface="+mn-ea"/>
        <a:cs typeface="+mn-cs"/>
      </a:defRPr>
    </a:lvl5pPr>
    <a:lvl6pPr marL="2286000" algn="l" defTabSz="914400" rtl="0" eaLnBrk="1" latinLnBrk="0" hangingPunct="1">
      <a:defRPr kern="1200">
        <a:solidFill>
          <a:schemeClr val="tx1"/>
        </a:solidFill>
        <a:latin typeface="Century Gothic" pitchFamily="34" charset="0"/>
        <a:ea typeface="+mn-ea"/>
        <a:cs typeface="+mn-cs"/>
      </a:defRPr>
    </a:lvl6pPr>
    <a:lvl7pPr marL="2743200" algn="l" defTabSz="914400" rtl="0" eaLnBrk="1" latinLnBrk="0" hangingPunct="1">
      <a:defRPr kern="1200">
        <a:solidFill>
          <a:schemeClr val="tx1"/>
        </a:solidFill>
        <a:latin typeface="Century Gothic" pitchFamily="34" charset="0"/>
        <a:ea typeface="+mn-ea"/>
        <a:cs typeface="+mn-cs"/>
      </a:defRPr>
    </a:lvl7pPr>
    <a:lvl8pPr marL="3200400" algn="l" defTabSz="914400" rtl="0" eaLnBrk="1" latinLnBrk="0" hangingPunct="1">
      <a:defRPr kern="1200">
        <a:solidFill>
          <a:schemeClr val="tx1"/>
        </a:solidFill>
        <a:latin typeface="Century Gothic" pitchFamily="34" charset="0"/>
        <a:ea typeface="+mn-ea"/>
        <a:cs typeface="+mn-cs"/>
      </a:defRPr>
    </a:lvl8pPr>
    <a:lvl9pPr marL="3657600" algn="l" defTabSz="914400" rtl="0" eaLnBrk="1" latinLnBrk="0" hangingPunct="1">
      <a:defRPr kern="1200">
        <a:solidFill>
          <a:schemeClr val="tx1"/>
        </a:solidFill>
        <a:latin typeface="Century Gothic"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80"/>
    <a:srgbClr val="3333CC"/>
    <a:srgbClr val="CCCCFF"/>
    <a:srgbClr val="99CC00"/>
    <a:srgbClr val="FF5555"/>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32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64008A0-51EA-46E0-B0CD-4A746D4B4ACB}" type="datetimeFigureOut">
              <a:rPr lang="en-US" smtClean="0"/>
              <a:t>1/20/2017</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F11216C-183E-48FF-9472-D8EBD51E5C94}" type="slidenum">
              <a:rPr lang="en-US" smtClean="0"/>
              <a:t>‹#›</a:t>
            </a:fld>
            <a:endParaRPr lang="en-US" dirty="0"/>
          </a:p>
        </p:txBody>
      </p:sp>
    </p:spTree>
    <p:extLst>
      <p:ext uri="{BB962C8B-B14F-4D97-AF65-F5344CB8AC3E}">
        <p14:creationId xmlns:p14="http://schemas.microsoft.com/office/powerpoint/2010/main" val="108930733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US" altLang="en-US" dirty="0"/>
          </a:p>
        </p:txBody>
      </p:sp>
      <p:sp>
        <p:nvSpPr>
          <p:cNvPr id="5" name="Footer Placeholder 4"/>
          <p:cNvSpPr>
            <a:spLocks noGrp="1"/>
          </p:cNvSpPr>
          <p:nvPr>
            <p:ph type="ftr" sz="quarter" idx="11"/>
          </p:nvPr>
        </p:nvSpPr>
        <p:spPr/>
        <p:txBody>
          <a:bodyPr/>
          <a:lstStyle/>
          <a:p>
            <a:endParaRPr lang="en-US" altLang="en-US" dirty="0"/>
          </a:p>
        </p:txBody>
      </p:sp>
      <p:sp>
        <p:nvSpPr>
          <p:cNvPr id="6" name="Slide Number Placeholder 5"/>
          <p:cNvSpPr>
            <a:spLocks noGrp="1"/>
          </p:cNvSpPr>
          <p:nvPr>
            <p:ph type="sldNum" sz="quarter" idx="12"/>
          </p:nvPr>
        </p:nvSpPr>
        <p:spPr/>
        <p:txBody>
          <a:bodyPr/>
          <a:lstStyle/>
          <a:p>
            <a:fld id="{4093FC49-7CBD-42AB-A57A-6C88C34C1C15}" type="slidenum">
              <a:rPr lang="en-US" altLang="en-US" smtClean="0"/>
              <a:pPr/>
              <a:t>‹#›</a:t>
            </a:fld>
            <a:endParaRPr lang="en-US"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ltLang="en-US" dirty="0"/>
          </a:p>
        </p:txBody>
      </p:sp>
      <p:sp>
        <p:nvSpPr>
          <p:cNvPr id="5" name="Footer Placeholder 4"/>
          <p:cNvSpPr>
            <a:spLocks noGrp="1"/>
          </p:cNvSpPr>
          <p:nvPr>
            <p:ph type="ftr" sz="quarter" idx="11"/>
          </p:nvPr>
        </p:nvSpPr>
        <p:spPr/>
        <p:txBody>
          <a:bodyPr/>
          <a:lstStyle/>
          <a:p>
            <a:endParaRPr lang="en-US" altLang="en-US" dirty="0"/>
          </a:p>
        </p:txBody>
      </p:sp>
      <p:sp>
        <p:nvSpPr>
          <p:cNvPr id="6" name="Slide Number Placeholder 5"/>
          <p:cNvSpPr>
            <a:spLocks noGrp="1"/>
          </p:cNvSpPr>
          <p:nvPr>
            <p:ph type="sldNum" sz="quarter" idx="12"/>
          </p:nvPr>
        </p:nvSpPr>
        <p:spPr/>
        <p:txBody>
          <a:bodyPr/>
          <a:lstStyle/>
          <a:p>
            <a:fld id="{718AB9F4-B3D1-4DC9-B016-0B137657CC08}" type="slidenum">
              <a:rPr lang="en-US" altLang="en-US" smtClean="0"/>
              <a:pPr/>
              <a:t>‹#›</a:t>
            </a:fld>
            <a:endParaRPr lang="en-US"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ltLang="en-US" dirty="0"/>
          </a:p>
        </p:txBody>
      </p:sp>
      <p:sp>
        <p:nvSpPr>
          <p:cNvPr id="5" name="Footer Placeholder 4"/>
          <p:cNvSpPr>
            <a:spLocks noGrp="1"/>
          </p:cNvSpPr>
          <p:nvPr>
            <p:ph type="ftr" sz="quarter" idx="11"/>
          </p:nvPr>
        </p:nvSpPr>
        <p:spPr/>
        <p:txBody>
          <a:bodyPr/>
          <a:lstStyle/>
          <a:p>
            <a:endParaRPr lang="en-US" altLang="en-US" dirty="0"/>
          </a:p>
        </p:txBody>
      </p:sp>
      <p:sp>
        <p:nvSpPr>
          <p:cNvPr id="6" name="Slide Number Placeholder 5"/>
          <p:cNvSpPr>
            <a:spLocks noGrp="1"/>
          </p:cNvSpPr>
          <p:nvPr>
            <p:ph type="sldNum" sz="quarter" idx="12"/>
          </p:nvPr>
        </p:nvSpPr>
        <p:spPr/>
        <p:txBody>
          <a:bodyPr/>
          <a:lstStyle/>
          <a:p>
            <a:fld id="{4DF65C45-1218-465A-880A-FFB854FFB7D0}" type="slidenum">
              <a:rPr lang="en-US" altLang="en-US" smtClean="0"/>
              <a:pPr/>
              <a:t>‹#›</a:t>
            </a:fld>
            <a:endParaRPr lang="en-US"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ltLang="en-US" dirty="0"/>
          </a:p>
        </p:txBody>
      </p:sp>
      <p:sp>
        <p:nvSpPr>
          <p:cNvPr id="5" name="Footer Placeholder 4"/>
          <p:cNvSpPr>
            <a:spLocks noGrp="1"/>
          </p:cNvSpPr>
          <p:nvPr>
            <p:ph type="ftr" sz="quarter" idx="11"/>
          </p:nvPr>
        </p:nvSpPr>
        <p:spPr/>
        <p:txBody>
          <a:bodyPr/>
          <a:lstStyle/>
          <a:p>
            <a:endParaRPr lang="en-US" altLang="en-US" dirty="0"/>
          </a:p>
        </p:txBody>
      </p:sp>
      <p:sp>
        <p:nvSpPr>
          <p:cNvPr id="6" name="Slide Number Placeholder 5"/>
          <p:cNvSpPr>
            <a:spLocks noGrp="1"/>
          </p:cNvSpPr>
          <p:nvPr>
            <p:ph type="sldNum" sz="quarter" idx="12"/>
          </p:nvPr>
        </p:nvSpPr>
        <p:spPr/>
        <p:txBody>
          <a:bodyPr/>
          <a:lstStyle/>
          <a:p>
            <a:fld id="{327C41D2-2581-45F8-9EC3-61288B2E27DA}" type="slidenum">
              <a:rPr lang="en-US" altLang="en-US" smtClean="0"/>
              <a:pPr/>
              <a:t>‹#›</a:t>
            </a:fld>
            <a:endParaRPr lang="en-US"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endParaRPr lang="en-US" altLang="en-US" dirty="0"/>
          </a:p>
        </p:txBody>
      </p:sp>
      <p:sp>
        <p:nvSpPr>
          <p:cNvPr id="5" name="Footer Placeholder 4"/>
          <p:cNvSpPr>
            <a:spLocks noGrp="1"/>
          </p:cNvSpPr>
          <p:nvPr>
            <p:ph type="ftr" sz="quarter" idx="11"/>
          </p:nvPr>
        </p:nvSpPr>
        <p:spPr/>
        <p:txBody>
          <a:bodyPr/>
          <a:lstStyle/>
          <a:p>
            <a:endParaRPr lang="en-US" altLang="en-US" dirty="0"/>
          </a:p>
        </p:txBody>
      </p:sp>
      <p:sp>
        <p:nvSpPr>
          <p:cNvPr id="6" name="Slide Number Placeholder 5"/>
          <p:cNvSpPr>
            <a:spLocks noGrp="1"/>
          </p:cNvSpPr>
          <p:nvPr>
            <p:ph type="sldNum" sz="quarter" idx="12"/>
          </p:nvPr>
        </p:nvSpPr>
        <p:spPr/>
        <p:txBody>
          <a:bodyPr/>
          <a:lstStyle/>
          <a:p>
            <a:fld id="{CA9E7845-C7E2-4094-A045-33722C33F269}" type="slidenum">
              <a:rPr lang="en-US" altLang="en-US" smtClean="0"/>
              <a:pPr/>
              <a:t>‹#›</a:t>
            </a:fld>
            <a:endParaRPr lang="en-US"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ltLang="en-US" dirty="0"/>
          </a:p>
        </p:txBody>
      </p:sp>
      <p:sp>
        <p:nvSpPr>
          <p:cNvPr id="6" name="Footer Placeholder 5"/>
          <p:cNvSpPr>
            <a:spLocks noGrp="1"/>
          </p:cNvSpPr>
          <p:nvPr>
            <p:ph type="ftr" sz="quarter" idx="11"/>
          </p:nvPr>
        </p:nvSpPr>
        <p:spPr/>
        <p:txBody>
          <a:bodyPr/>
          <a:lstStyle/>
          <a:p>
            <a:endParaRPr lang="en-US" altLang="en-US" dirty="0"/>
          </a:p>
        </p:txBody>
      </p:sp>
      <p:sp>
        <p:nvSpPr>
          <p:cNvPr id="7" name="Slide Number Placeholder 6"/>
          <p:cNvSpPr>
            <a:spLocks noGrp="1"/>
          </p:cNvSpPr>
          <p:nvPr>
            <p:ph type="sldNum" sz="quarter" idx="12"/>
          </p:nvPr>
        </p:nvSpPr>
        <p:spPr/>
        <p:txBody>
          <a:bodyPr/>
          <a:lstStyle/>
          <a:p>
            <a:fld id="{64D80A52-FDEB-4BB9-BCD3-F5AB0E066E22}" type="slidenum">
              <a:rPr lang="en-US" altLang="en-US" smtClean="0"/>
              <a:pPr/>
              <a:t>‹#›</a:t>
            </a:fld>
            <a:endParaRPr lang="en-US" alt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ltLang="en-US" dirty="0"/>
          </a:p>
        </p:txBody>
      </p:sp>
      <p:sp>
        <p:nvSpPr>
          <p:cNvPr id="8" name="Footer Placeholder 7"/>
          <p:cNvSpPr>
            <a:spLocks noGrp="1"/>
          </p:cNvSpPr>
          <p:nvPr>
            <p:ph type="ftr" sz="quarter" idx="11"/>
          </p:nvPr>
        </p:nvSpPr>
        <p:spPr/>
        <p:txBody>
          <a:bodyPr/>
          <a:lstStyle/>
          <a:p>
            <a:endParaRPr lang="en-US" altLang="en-US" dirty="0"/>
          </a:p>
        </p:txBody>
      </p:sp>
      <p:sp>
        <p:nvSpPr>
          <p:cNvPr id="9" name="Slide Number Placeholder 8"/>
          <p:cNvSpPr>
            <a:spLocks noGrp="1"/>
          </p:cNvSpPr>
          <p:nvPr>
            <p:ph type="sldNum" sz="quarter" idx="12"/>
          </p:nvPr>
        </p:nvSpPr>
        <p:spPr/>
        <p:txBody>
          <a:bodyPr/>
          <a:lstStyle/>
          <a:p>
            <a:fld id="{FFEE39D4-1C82-4109-A2D7-74A03BC9C117}" type="slidenum">
              <a:rPr lang="en-US" altLang="en-US" smtClean="0"/>
              <a:pPr/>
              <a:t>‹#›</a:t>
            </a:fld>
            <a:endParaRPr lang="en-US"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ltLang="en-US" dirty="0"/>
          </a:p>
        </p:txBody>
      </p:sp>
      <p:sp>
        <p:nvSpPr>
          <p:cNvPr id="4" name="Footer Placeholder 3"/>
          <p:cNvSpPr>
            <a:spLocks noGrp="1"/>
          </p:cNvSpPr>
          <p:nvPr>
            <p:ph type="ftr" sz="quarter" idx="11"/>
          </p:nvPr>
        </p:nvSpPr>
        <p:spPr/>
        <p:txBody>
          <a:bodyPr/>
          <a:lstStyle/>
          <a:p>
            <a:endParaRPr lang="en-US" altLang="en-US" dirty="0"/>
          </a:p>
        </p:txBody>
      </p:sp>
      <p:sp>
        <p:nvSpPr>
          <p:cNvPr id="5" name="Slide Number Placeholder 4"/>
          <p:cNvSpPr>
            <a:spLocks noGrp="1"/>
          </p:cNvSpPr>
          <p:nvPr>
            <p:ph type="sldNum" sz="quarter" idx="12"/>
          </p:nvPr>
        </p:nvSpPr>
        <p:spPr/>
        <p:txBody>
          <a:bodyPr/>
          <a:lstStyle/>
          <a:p>
            <a:fld id="{02587BD3-061E-4D10-84A0-D3BD318FD68E}" type="slidenum">
              <a:rPr lang="en-US" altLang="en-US" smtClean="0"/>
              <a:pPr/>
              <a:t>‹#›</a:t>
            </a:fld>
            <a:endParaRPr lang="en-US"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dirty="0"/>
          </a:p>
        </p:txBody>
      </p:sp>
      <p:sp>
        <p:nvSpPr>
          <p:cNvPr id="3" name="Footer Placeholder 2"/>
          <p:cNvSpPr>
            <a:spLocks noGrp="1"/>
          </p:cNvSpPr>
          <p:nvPr>
            <p:ph type="ftr" sz="quarter" idx="11"/>
          </p:nvPr>
        </p:nvSpPr>
        <p:spPr/>
        <p:txBody>
          <a:bodyPr/>
          <a:lstStyle/>
          <a:p>
            <a:endParaRPr lang="en-US" altLang="en-US" dirty="0"/>
          </a:p>
        </p:txBody>
      </p:sp>
      <p:sp>
        <p:nvSpPr>
          <p:cNvPr id="4" name="Slide Number Placeholder 3"/>
          <p:cNvSpPr>
            <a:spLocks noGrp="1"/>
          </p:cNvSpPr>
          <p:nvPr>
            <p:ph type="sldNum" sz="quarter" idx="12"/>
          </p:nvPr>
        </p:nvSpPr>
        <p:spPr/>
        <p:txBody>
          <a:bodyPr/>
          <a:lstStyle/>
          <a:p>
            <a:fld id="{E81FBC23-6DEF-45B2-9E6B-DC9D7C27A561}" type="slidenum">
              <a:rPr lang="en-US" altLang="en-US" smtClean="0"/>
              <a:pPr/>
              <a:t>‹#›</a:t>
            </a:fld>
            <a:endParaRPr lang="en-US"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endParaRPr lang="en-US" alt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ltLang="en-US" dirty="0"/>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8A94D97A-E843-4DA7-992A-8AD127772D93}" type="slidenum">
              <a:rPr lang="en-US" altLang="en-US" smtClean="0"/>
              <a:pPr/>
              <a:t>‹#›</a:t>
            </a:fld>
            <a:endParaRPr lang="en-US"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dirty="0"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ltLang="en-US" dirty="0"/>
          </a:p>
        </p:txBody>
      </p:sp>
      <p:sp>
        <p:nvSpPr>
          <p:cNvPr id="6" name="Footer Placeholder 5"/>
          <p:cNvSpPr>
            <a:spLocks noGrp="1"/>
          </p:cNvSpPr>
          <p:nvPr>
            <p:ph type="ftr" sz="quarter" idx="11"/>
          </p:nvPr>
        </p:nvSpPr>
        <p:spPr/>
        <p:txBody>
          <a:bodyPr/>
          <a:lstStyle/>
          <a:p>
            <a:endParaRPr lang="en-US" altLang="en-US" dirty="0"/>
          </a:p>
        </p:txBody>
      </p:sp>
      <p:sp>
        <p:nvSpPr>
          <p:cNvPr id="7" name="Slide Number Placeholder 6"/>
          <p:cNvSpPr>
            <a:spLocks noGrp="1"/>
          </p:cNvSpPr>
          <p:nvPr>
            <p:ph type="sldNum" sz="quarter" idx="12"/>
          </p:nvPr>
        </p:nvSpPr>
        <p:spPr/>
        <p:txBody>
          <a:bodyPr/>
          <a:lstStyle/>
          <a:p>
            <a:fld id="{8166CECD-DD1A-469B-879E-30C5C04D70F1}" type="slidenum">
              <a:rPr lang="en-US" altLang="en-US" smtClean="0"/>
              <a:pPr/>
              <a:t>‹#›</a:t>
            </a:fld>
            <a:endParaRPr lang="en-US"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endParaRPr lang="en-US" altLang="en-US" dirty="0"/>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ltLang="en-US" dirty="0"/>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615BE055-0761-41A9-BF4B-57A21C2863C4}" type="slidenum">
              <a:rPr lang="en-US" altLang="en-US" smtClean="0"/>
              <a:pPr/>
              <a:t>‹#›</a:t>
            </a:fld>
            <a:endParaRPr lang="en-US" alt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Fig Meeting</a:t>
            </a:r>
            <a:endParaRPr lang="en-US" dirty="0"/>
          </a:p>
        </p:txBody>
      </p:sp>
      <p:sp>
        <p:nvSpPr>
          <p:cNvPr id="3" name="Subtitle 2"/>
          <p:cNvSpPr>
            <a:spLocks noGrp="1"/>
          </p:cNvSpPr>
          <p:nvPr>
            <p:ph type="subTitle" idx="1"/>
          </p:nvPr>
        </p:nvSpPr>
        <p:spPr/>
        <p:txBody>
          <a:bodyPr/>
          <a:lstStyle/>
          <a:p>
            <a:r>
              <a:rPr lang="en-US" dirty="0" smtClean="0"/>
              <a:t>Fig Meeting January 17, 2017</a:t>
            </a:r>
            <a:endParaRPr lang="en-US" dirty="0"/>
          </a:p>
        </p:txBody>
      </p:sp>
    </p:spTree>
    <p:extLst>
      <p:ext uri="{BB962C8B-B14F-4D97-AF65-F5344CB8AC3E}">
        <p14:creationId xmlns:p14="http://schemas.microsoft.com/office/powerpoint/2010/main" val="2120892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Pending Travel</a:t>
            </a:r>
            <a:endParaRPr lang="en-US" dirty="0"/>
          </a:p>
        </p:txBody>
      </p:sp>
      <p:pic>
        <p:nvPicPr>
          <p:cNvPr id="4" name="Content Placeholder 3"/>
          <p:cNvPicPr>
            <a:picLocks noGrp="1" noChangeAspect="1"/>
          </p:cNvPicPr>
          <p:nvPr>
            <p:ph idx="1"/>
          </p:nvPr>
        </p:nvPicPr>
        <p:blipFill>
          <a:blip r:embed="rId2"/>
          <a:stretch>
            <a:fillRect/>
          </a:stretch>
        </p:blipFill>
        <p:spPr>
          <a:xfrm>
            <a:off x="1411287" y="1594644"/>
            <a:ext cx="6343650" cy="2590800"/>
          </a:xfrm>
          <a:prstGeom prst="rect">
            <a:avLst/>
          </a:prstGeom>
        </p:spPr>
      </p:pic>
    </p:spTree>
    <p:extLst>
      <p:ext uri="{BB962C8B-B14F-4D97-AF65-F5344CB8AC3E}">
        <p14:creationId xmlns:p14="http://schemas.microsoft.com/office/powerpoint/2010/main" val="41741633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Purchasing Card Travel</a:t>
            </a:r>
            <a:endParaRPr lang="en-US" dirty="0"/>
          </a:p>
        </p:txBody>
      </p:sp>
      <p:sp>
        <p:nvSpPr>
          <p:cNvPr id="3" name="Text Placeholder 2"/>
          <p:cNvSpPr>
            <a:spLocks noGrp="1"/>
          </p:cNvSpPr>
          <p:nvPr>
            <p:ph type="body" idx="1"/>
          </p:nvPr>
        </p:nvSpPr>
        <p:spPr/>
        <p:txBody>
          <a:bodyPr/>
          <a:lstStyle/>
          <a:p>
            <a:r>
              <a:rPr lang="en-US" sz="1600" b="1" u="sng" dirty="0" smtClean="0"/>
              <a:t>Allowed</a:t>
            </a:r>
            <a:r>
              <a:rPr lang="en-US" dirty="0" smtClean="0"/>
              <a:t>:		</a:t>
            </a:r>
            <a:endParaRPr lang="en-US" dirty="0"/>
          </a:p>
        </p:txBody>
      </p:sp>
      <p:sp>
        <p:nvSpPr>
          <p:cNvPr id="4" name="Content Placeholder 3"/>
          <p:cNvSpPr>
            <a:spLocks noGrp="1"/>
          </p:cNvSpPr>
          <p:nvPr>
            <p:ph sz="half" idx="2"/>
          </p:nvPr>
        </p:nvSpPr>
        <p:spPr/>
        <p:txBody>
          <a:bodyPr/>
          <a:lstStyle/>
          <a:p>
            <a:r>
              <a:rPr lang="en-US" dirty="0" smtClean="0"/>
              <a:t>Airfare</a:t>
            </a:r>
          </a:p>
          <a:p>
            <a:r>
              <a:rPr lang="en-US" dirty="0" smtClean="0"/>
              <a:t>Lodging</a:t>
            </a:r>
          </a:p>
          <a:p>
            <a:r>
              <a:rPr lang="en-US" dirty="0" smtClean="0"/>
              <a:t>Registration</a:t>
            </a:r>
          </a:p>
          <a:p>
            <a:r>
              <a:rPr lang="en-US" dirty="0" smtClean="0"/>
              <a:t>Etc.</a:t>
            </a:r>
          </a:p>
          <a:p>
            <a:endParaRPr lang="en-US" dirty="0"/>
          </a:p>
        </p:txBody>
      </p:sp>
      <p:sp>
        <p:nvSpPr>
          <p:cNvPr id="5" name="Text Placeholder 4"/>
          <p:cNvSpPr>
            <a:spLocks noGrp="1"/>
          </p:cNvSpPr>
          <p:nvPr>
            <p:ph type="body" sz="quarter" idx="3"/>
          </p:nvPr>
        </p:nvSpPr>
        <p:spPr/>
        <p:txBody>
          <a:bodyPr>
            <a:normAutofit/>
          </a:bodyPr>
          <a:lstStyle/>
          <a:p>
            <a:r>
              <a:rPr lang="en-US" sz="1600" b="1" u="sng" dirty="0" smtClean="0"/>
              <a:t>Expense Accounting</a:t>
            </a:r>
            <a:endParaRPr lang="en-US" sz="1600" b="1" u="sng" dirty="0"/>
          </a:p>
        </p:txBody>
      </p:sp>
      <p:sp>
        <p:nvSpPr>
          <p:cNvPr id="6" name="Content Placeholder 5"/>
          <p:cNvSpPr>
            <a:spLocks noGrp="1"/>
          </p:cNvSpPr>
          <p:nvPr>
            <p:ph sz="quarter" idx="4"/>
          </p:nvPr>
        </p:nvSpPr>
        <p:spPr/>
        <p:txBody>
          <a:bodyPr>
            <a:normAutofit fontScale="77500" lnSpcReduction="20000"/>
          </a:bodyPr>
          <a:lstStyle/>
          <a:p>
            <a:r>
              <a:rPr lang="en-US" dirty="0" smtClean="0"/>
              <a:t>Purchasing Card Claim</a:t>
            </a:r>
          </a:p>
          <a:p>
            <a:r>
              <a:rPr lang="en-US" dirty="0" smtClean="0"/>
              <a:t>Non Travel PCARD</a:t>
            </a:r>
          </a:p>
          <a:p>
            <a:endParaRPr lang="en-US" dirty="0"/>
          </a:p>
          <a:p>
            <a:r>
              <a:rPr lang="en-US" b="1" u="sng" dirty="0" smtClean="0">
                <a:solidFill>
                  <a:srgbClr val="FF0000"/>
                </a:solidFill>
              </a:rPr>
              <a:t>NOT ALLOWED</a:t>
            </a:r>
          </a:p>
          <a:p>
            <a:r>
              <a:rPr lang="en-US" b="1" dirty="0" smtClean="0"/>
              <a:t>	Perdiem </a:t>
            </a:r>
          </a:p>
          <a:p>
            <a:r>
              <a:rPr lang="en-US" b="1" dirty="0" smtClean="0"/>
              <a:t>	Fuel for personal vehicles</a:t>
            </a:r>
            <a:br>
              <a:rPr lang="en-US" b="1" dirty="0" smtClean="0"/>
            </a:br>
            <a:r>
              <a:rPr lang="en-US" b="1" dirty="0" smtClean="0"/>
              <a:t/>
            </a:r>
            <a:br>
              <a:rPr lang="en-US" b="1" dirty="0" smtClean="0"/>
            </a:br>
            <a:r>
              <a:rPr lang="en-US" b="1" dirty="0" smtClean="0"/>
              <a:t>OR</a:t>
            </a:r>
          </a:p>
          <a:p>
            <a:r>
              <a:rPr lang="en-US" dirty="0" smtClean="0"/>
              <a:t>	Personal or indirect routes.</a:t>
            </a:r>
            <a:endParaRPr lang="en-US" b="1" dirty="0"/>
          </a:p>
        </p:txBody>
      </p:sp>
    </p:spTree>
    <p:extLst>
      <p:ext uri="{BB962C8B-B14F-4D97-AF65-F5344CB8AC3E}">
        <p14:creationId xmlns:p14="http://schemas.microsoft.com/office/powerpoint/2010/main" val="17821655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Unclaimed Property</a:t>
            </a:r>
            <a:endParaRPr lang="en-US" dirty="0"/>
          </a:p>
        </p:txBody>
      </p:sp>
      <p:sp>
        <p:nvSpPr>
          <p:cNvPr id="3" name="Text Placeholder 2"/>
          <p:cNvSpPr>
            <a:spLocks noGrp="1"/>
          </p:cNvSpPr>
          <p:nvPr>
            <p:ph type="body" idx="1"/>
          </p:nvPr>
        </p:nvSpPr>
        <p:spPr/>
        <p:txBody>
          <a:bodyPr/>
          <a:lstStyle/>
          <a:p>
            <a:r>
              <a:rPr lang="en-US" dirty="0" smtClean="0"/>
              <a:t>State of Idaho</a:t>
            </a:r>
            <a:endParaRPr lang="en-US" dirty="0"/>
          </a:p>
        </p:txBody>
      </p:sp>
      <p:sp>
        <p:nvSpPr>
          <p:cNvPr id="4" name="Content Placeholder 3"/>
          <p:cNvSpPr>
            <a:spLocks noGrp="1"/>
          </p:cNvSpPr>
          <p:nvPr>
            <p:ph sz="half" idx="2"/>
          </p:nvPr>
        </p:nvSpPr>
        <p:spPr/>
        <p:txBody>
          <a:bodyPr>
            <a:normAutofit fontScale="92500"/>
          </a:bodyPr>
          <a:lstStyle/>
          <a:p>
            <a:r>
              <a:rPr lang="en-US" dirty="0" smtClean="0"/>
              <a:t>State of Idaho requires that any funds that are not claimed are submitted to the State of Idaho Unclaimed Property Division.  </a:t>
            </a:r>
          </a:p>
          <a:p>
            <a:r>
              <a:rPr lang="en-US" dirty="0" smtClean="0"/>
              <a:t>Not Claimed, becomes property of the state</a:t>
            </a:r>
            <a:endParaRPr lang="en-US" dirty="0"/>
          </a:p>
        </p:txBody>
      </p:sp>
      <p:sp>
        <p:nvSpPr>
          <p:cNvPr id="5" name="Text Placeholder 4"/>
          <p:cNvSpPr>
            <a:spLocks noGrp="1"/>
          </p:cNvSpPr>
          <p:nvPr>
            <p:ph type="body" sz="quarter" idx="3"/>
          </p:nvPr>
        </p:nvSpPr>
        <p:spPr/>
        <p:txBody>
          <a:bodyPr/>
          <a:lstStyle/>
          <a:p>
            <a:r>
              <a:rPr lang="en-US" dirty="0" smtClean="0"/>
              <a:t>UI Procedures</a:t>
            </a:r>
            <a:endParaRPr lang="en-US" dirty="0"/>
          </a:p>
        </p:txBody>
      </p:sp>
      <p:sp>
        <p:nvSpPr>
          <p:cNvPr id="6" name="Content Placeholder 5"/>
          <p:cNvSpPr>
            <a:spLocks noGrp="1"/>
          </p:cNvSpPr>
          <p:nvPr>
            <p:ph sz="quarter" idx="4"/>
          </p:nvPr>
        </p:nvSpPr>
        <p:spPr/>
        <p:txBody>
          <a:bodyPr>
            <a:normAutofit lnSpcReduction="10000"/>
          </a:bodyPr>
          <a:lstStyle/>
          <a:p>
            <a:r>
              <a:rPr lang="en-US" dirty="0" smtClean="0"/>
              <a:t>After 180 days sends out an affidavit to payee.  If the payee completes the form and returns it – can be reissued.  Otherwise, we are required to send to the state.</a:t>
            </a:r>
            <a:endParaRPr lang="en-US" dirty="0"/>
          </a:p>
        </p:txBody>
      </p:sp>
    </p:spTree>
    <p:extLst>
      <p:ext uri="{BB962C8B-B14F-4D97-AF65-F5344CB8AC3E}">
        <p14:creationId xmlns:p14="http://schemas.microsoft.com/office/powerpoint/2010/main" val="1832161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3" name="Content Placeholder 2"/>
          <p:cNvSpPr>
            <a:spLocks noGrp="1"/>
          </p:cNvSpPr>
          <p:nvPr>
            <p:ph idx="1"/>
          </p:nvPr>
        </p:nvSpPr>
        <p:spPr/>
        <p:txBody>
          <a:bodyPr/>
          <a:lstStyle/>
          <a:p>
            <a:r>
              <a:rPr lang="en-US" b="1" u="sng" dirty="0" smtClean="0"/>
              <a:t>IRS Accountable Plan</a:t>
            </a:r>
            <a:r>
              <a:rPr lang="en-US" dirty="0" smtClean="0"/>
              <a:t>:  </a:t>
            </a:r>
          </a:p>
          <a:p>
            <a:r>
              <a:rPr lang="en-US" dirty="0" smtClean="0"/>
              <a:t>Must have a business  or educational purpose – paid or incurred while performing services as an employee or attending as a student.</a:t>
            </a:r>
          </a:p>
          <a:p>
            <a:endParaRPr lang="en-US" dirty="0"/>
          </a:p>
          <a:p>
            <a:r>
              <a:rPr lang="en-US" u="sng" dirty="0" smtClean="0"/>
              <a:t>Accountable Plan NOT followed</a:t>
            </a:r>
            <a:r>
              <a:rPr lang="en-US" dirty="0" smtClean="0"/>
              <a:t>:</a:t>
            </a:r>
          </a:p>
          <a:p>
            <a:r>
              <a:rPr lang="en-US" dirty="0" smtClean="0"/>
              <a:t>Reimbursements </a:t>
            </a:r>
            <a:r>
              <a:rPr lang="en-US" dirty="0"/>
              <a:t>are treated as a liability to the student or traveler.</a:t>
            </a:r>
          </a:p>
          <a:p>
            <a:r>
              <a:rPr lang="en-US" dirty="0"/>
              <a:t>Require repayment to the University.</a:t>
            </a:r>
          </a:p>
          <a:p>
            <a:endParaRPr lang="en-US" dirty="0" smtClean="0"/>
          </a:p>
          <a:p>
            <a:endParaRPr lang="en-US" dirty="0"/>
          </a:p>
        </p:txBody>
      </p:sp>
    </p:spTree>
    <p:extLst>
      <p:ext uri="{BB962C8B-B14F-4D97-AF65-F5344CB8AC3E}">
        <p14:creationId xmlns:p14="http://schemas.microsoft.com/office/powerpoint/2010/main" val="8006792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337415"/>
            <a:ext cx="7924800" cy="5088573"/>
          </a:xfrm>
          <a:prstGeom prst="rect">
            <a:avLst/>
          </a:prstGeom>
        </p:spPr>
        <p:txBody>
          <a:bodyPr wrap="square">
            <a:spAutoFit/>
          </a:bodyPr>
          <a:lstStyle/>
          <a:p>
            <a:pPr marL="0" marR="0">
              <a:spcBef>
                <a:spcPts val="1125"/>
              </a:spcBef>
              <a:spcAft>
                <a:spcPts val="0"/>
              </a:spcAft>
            </a:pPr>
            <a:endParaRPr lang="en-US" b="1" dirty="0" smtClean="0">
              <a:solidFill>
                <a:srgbClr val="000000"/>
              </a:solidFill>
              <a:latin typeface="Arial" panose="020B0604020202020204" pitchFamily="34" charset="0"/>
              <a:ea typeface="Calibri" panose="020F0502020204030204" pitchFamily="34" charset="0"/>
              <a:cs typeface="Times New Roman" panose="02020603050405020304" pitchFamily="18" charset="0"/>
            </a:endParaRPr>
          </a:p>
          <a:p>
            <a:pPr marL="0" marR="0">
              <a:spcBef>
                <a:spcPts val="1125"/>
              </a:spcBef>
              <a:spcAft>
                <a:spcPts val="0"/>
              </a:spcAft>
            </a:pPr>
            <a:endParaRPr lang="en-US" b="1" dirty="0">
              <a:solidFill>
                <a:srgbClr val="000000"/>
              </a:solidFill>
              <a:latin typeface="Arial" panose="020B0604020202020204" pitchFamily="34" charset="0"/>
              <a:ea typeface="Calibri" panose="020F0502020204030204" pitchFamily="34" charset="0"/>
              <a:cs typeface="Times New Roman" panose="02020603050405020304" pitchFamily="18" charset="0"/>
            </a:endParaRPr>
          </a:p>
          <a:p>
            <a:pPr marL="0" marR="0">
              <a:spcBef>
                <a:spcPts val="1125"/>
              </a:spcBef>
              <a:spcAft>
                <a:spcPts val="0"/>
              </a:spcAft>
            </a:pPr>
            <a:r>
              <a:rPr lang="en-US" b="1"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IR-2016-169, Dec.13, 2016</a:t>
            </a:r>
            <a:endParaRPr lang="en-US" sz="2400" b="1" dirty="0" smtClean="0">
              <a:latin typeface="Calibri" panose="020F0502020204030204" pitchFamily="34" charset="0"/>
              <a:ea typeface="Calibri" panose="020F0502020204030204" pitchFamily="34" charset="0"/>
              <a:cs typeface="Times New Roman" panose="02020603050405020304" pitchFamily="18" charset="0"/>
            </a:endParaRPr>
          </a:p>
          <a:p>
            <a:pPr marL="0" marR="0">
              <a:spcBef>
                <a:spcPts val="1125"/>
              </a:spcBef>
              <a:spcAft>
                <a:spcPts val="0"/>
              </a:spcAft>
            </a:pPr>
            <a:r>
              <a:rPr lang="en-US" b="1"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WASHINGTON — The Internal Revenue Service today issued the 2017 optional standard mileage rates used to calculate the deductible costs of operating an automobile for business, charitable, medical or moving purposes.</a:t>
            </a:r>
            <a:endParaRPr lang="en-US" sz="2400" b="1" dirty="0" smtClean="0">
              <a:latin typeface="Calibri" panose="020F0502020204030204" pitchFamily="34" charset="0"/>
              <a:ea typeface="Calibri" panose="020F0502020204030204" pitchFamily="34" charset="0"/>
              <a:cs typeface="Times New Roman" panose="02020603050405020304" pitchFamily="18" charset="0"/>
            </a:endParaRPr>
          </a:p>
          <a:p>
            <a:pPr marL="0" marR="0">
              <a:spcBef>
                <a:spcPts val="1125"/>
              </a:spcBef>
              <a:spcAft>
                <a:spcPts val="0"/>
              </a:spcAft>
            </a:pPr>
            <a:r>
              <a:rPr lang="en-US" b="1"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Beginning on Jan. 1, 2017, the standard mileage rates for the use of a car (also vans, pickups or panel trucks) will be:</a:t>
            </a:r>
            <a:endParaRPr lang="en-US" sz="2400" b="1" dirty="0" smtClean="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b="1"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53.5 cents per mile for business miles driven, down from 54 cents for 2016</a:t>
            </a:r>
            <a:endParaRPr lang="en-US" sz="2400" b="1" dirty="0" smtClean="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b="1"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17 cents per mile driven for medical or moving purposes, down from 19 cents for 2016</a:t>
            </a:r>
            <a:endParaRPr lang="en-US" sz="2400" b="1" dirty="0" smtClean="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b="1"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14 cents per mile driven in service of charitable organizations</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89645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Graduate</a:t>
            </a:r>
            <a:r>
              <a:rPr lang="en-US" b="1" dirty="0" smtClean="0"/>
              <a:t> </a:t>
            </a:r>
            <a:r>
              <a:rPr lang="en-US" b="1" u="sng" dirty="0" smtClean="0"/>
              <a:t>and</a:t>
            </a:r>
            <a:r>
              <a:rPr lang="en-US" b="1" dirty="0" smtClean="0"/>
              <a:t> </a:t>
            </a:r>
            <a:r>
              <a:rPr lang="en-US" b="1" u="sng" dirty="0" smtClean="0"/>
              <a:t>Upper</a:t>
            </a:r>
            <a:r>
              <a:rPr lang="en-US" b="1" dirty="0" smtClean="0"/>
              <a:t> </a:t>
            </a:r>
            <a:r>
              <a:rPr lang="en-US" b="1" u="sng" dirty="0" smtClean="0"/>
              <a:t>Division</a:t>
            </a:r>
            <a:r>
              <a:rPr lang="en-US" b="1" dirty="0" smtClean="0"/>
              <a:t> </a:t>
            </a:r>
            <a:endParaRPr lang="en-US" b="1" dirty="0"/>
          </a:p>
        </p:txBody>
      </p:sp>
      <p:sp>
        <p:nvSpPr>
          <p:cNvPr id="3" name="Content Placeholder 2"/>
          <p:cNvSpPr>
            <a:spLocks noGrp="1"/>
          </p:cNvSpPr>
          <p:nvPr>
            <p:ph idx="1"/>
          </p:nvPr>
        </p:nvSpPr>
        <p:spPr/>
        <p:txBody>
          <a:bodyPr/>
          <a:lstStyle/>
          <a:p>
            <a:r>
              <a:rPr lang="en-US" dirty="0" smtClean="0"/>
              <a:t>Students Follow the IRS Accountable Plan the same as Employees – Use the Travel Web Forms and follow the State of Idaho Travel Policies</a:t>
            </a:r>
          </a:p>
          <a:p>
            <a:endParaRPr lang="en-US" b="1" u="sng" dirty="0" smtClean="0"/>
          </a:p>
          <a:p>
            <a:endParaRPr lang="en-US" u="sng" dirty="0"/>
          </a:p>
          <a:p>
            <a:r>
              <a:rPr lang="en-US" sz="2800" b="1" u="sng" dirty="0" smtClean="0"/>
              <a:t>Under Graduate Students</a:t>
            </a:r>
            <a:r>
              <a:rPr lang="en-US" sz="2800" dirty="0" smtClean="0"/>
              <a:t/>
            </a:r>
            <a:br>
              <a:rPr lang="en-US" sz="2800" dirty="0" smtClean="0"/>
            </a:br>
            <a:r>
              <a:rPr lang="en-US" dirty="0" smtClean="0"/>
              <a:t>Normally travel with Advisor or UI Employee</a:t>
            </a:r>
            <a:br>
              <a:rPr lang="en-US" dirty="0" smtClean="0"/>
            </a:br>
            <a:r>
              <a:rPr lang="en-US" dirty="0" smtClean="0"/>
              <a:t>Reviewed on a case by case basis – but will be on a claim voucher unless traveling with an advisor..</a:t>
            </a:r>
          </a:p>
          <a:p>
            <a:endParaRPr lang="en-US" dirty="0" smtClean="0"/>
          </a:p>
          <a:p>
            <a:endParaRPr lang="en-US" dirty="0"/>
          </a:p>
        </p:txBody>
      </p:sp>
    </p:spTree>
    <p:extLst>
      <p:ext uri="{BB962C8B-B14F-4D97-AF65-F5344CB8AC3E}">
        <p14:creationId xmlns:p14="http://schemas.microsoft.com/office/powerpoint/2010/main" val="23188214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Jan 1, 2017 PERDIEM Rate Changes</a:t>
            </a:r>
            <a:endParaRPr lang="en-US" dirty="0"/>
          </a:p>
        </p:txBody>
      </p:sp>
      <p:sp>
        <p:nvSpPr>
          <p:cNvPr id="3" name="Content Placeholder 2"/>
          <p:cNvSpPr>
            <a:spLocks noGrp="1"/>
          </p:cNvSpPr>
          <p:nvPr>
            <p:ph idx="1"/>
          </p:nvPr>
        </p:nvSpPr>
        <p:spPr/>
        <p:txBody>
          <a:bodyPr/>
          <a:lstStyle/>
          <a:p>
            <a:endParaRPr lang="en-US" dirty="0"/>
          </a:p>
          <a:p>
            <a:r>
              <a:rPr lang="en-US" dirty="0" smtClean="0"/>
              <a:t>Perdiem – remained the same.</a:t>
            </a:r>
          </a:p>
          <a:p>
            <a:r>
              <a:rPr lang="en-US" dirty="0" smtClean="0"/>
              <a:t>45.00 instate per day</a:t>
            </a:r>
          </a:p>
          <a:p>
            <a:r>
              <a:rPr lang="en-US" dirty="0" smtClean="0"/>
              <a:t>51.00 out of state per day but would allow higher Federal Rate for travel outside of Idaho and if it is listed on the GSA  tables, otherwise use the 51.00 per day.</a:t>
            </a:r>
          </a:p>
          <a:p>
            <a:r>
              <a:rPr lang="en-US" dirty="0" smtClean="0"/>
              <a:t>Partial Day Per Diem Allowances are still the same.</a:t>
            </a:r>
            <a:endParaRPr lang="en-US" dirty="0"/>
          </a:p>
        </p:txBody>
      </p:sp>
    </p:spTree>
    <p:extLst>
      <p:ext uri="{BB962C8B-B14F-4D97-AF65-F5344CB8AC3E}">
        <p14:creationId xmlns:p14="http://schemas.microsoft.com/office/powerpoint/2010/main" val="9723445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Travel Awards</a:t>
            </a:r>
            <a:endParaRPr lang="en-US" dirty="0"/>
          </a:p>
        </p:txBody>
      </p:sp>
      <p:sp>
        <p:nvSpPr>
          <p:cNvPr id="3" name="Content Placeholder 2"/>
          <p:cNvSpPr>
            <a:spLocks noGrp="1"/>
          </p:cNvSpPr>
          <p:nvPr>
            <p:ph idx="1"/>
          </p:nvPr>
        </p:nvSpPr>
        <p:spPr/>
        <p:txBody>
          <a:bodyPr/>
          <a:lstStyle/>
          <a:p>
            <a:r>
              <a:rPr lang="en-US" dirty="0" smtClean="0"/>
              <a:t>Funds paid to the students without providing a detailed accounting of the expenditures:</a:t>
            </a:r>
            <a:br>
              <a:rPr lang="en-US" dirty="0" smtClean="0"/>
            </a:br>
            <a:r>
              <a:rPr lang="en-US" dirty="0" smtClean="0"/>
              <a:t>	 would be considered a Financial Aid Resource </a:t>
            </a:r>
            <a:br>
              <a:rPr lang="en-US" dirty="0" smtClean="0"/>
            </a:br>
            <a:r>
              <a:rPr lang="en-US" dirty="0" smtClean="0"/>
              <a:t>	 process through the Student  Financial Resource Program</a:t>
            </a:r>
          </a:p>
          <a:p>
            <a:endParaRPr lang="en-US" dirty="0"/>
          </a:p>
          <a:p>
            <a:endParaRPr lang="en-US" dirty="0" smtClean="0"/>
          </a:p>
          <a:p>
            <a:r>
              <a:rPr lang="en-US" sz="2800" dirty="0" smtClean="0"/>
              <a:t>Travel Advances </a:t>
            </a:r>
            <a:r>
              <a:rPr lang="en-US" dirty="0" smtClean="0"/>
              <a:t>– Not recommended for students , but will review on a case by case basis.  Will be processed through the Travel Web forms.</a:t>
            </a:r>
            <a:endParaRPr lang="en-US" dirty="0"/>
          </a:p>
        </p:txBody>
      </p:sp>
    </p:spTree>
    <p:extLst>
      <p:ext uri="{BB962C8B-B14F-4D97-AF65-F5344CB8AC3E}">
        <p14:creationId xmlns:p14="http://schemas.microsoft.com/office/powerpoint/2010/main" val="40038115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PerDiem and Mileage</a:t>
            </a:r>
            <a:endParaRPr lang="en-US" dirty="0"/>
          </a:p>
        </p:txBody>
      </p:sp>
      <p:sp>
        <p:nvSpPr>
          <p:cNvPr id="3" name="Text Placeholder 2"/>
          <p:cNvSpPr>
            <a:spLocks noGrp="1"/>
          </p:cNvSpPr>
          <p:nvPr>
            <p:ph type="body" idx="1"/>
          </p:nvPr>
        </p:nvSpPr>
        <p:spPr>
          <a:xfrm>
            <a:off x="838200" y="1066800"/>
            <a:ext cx="3200400" cy="548640"/>
          </a:xfrm>
        </p:spPr>
        <p:txBody>
          <a:bodyPr/>
          <a:lstStyle/>
          <a:p>
            <a:r>
              <a:rPr lang="en-US" b="1" u="sng" dirty="0" smtClean="0"/>
              <a:t>Perdiem </a:t>
            </a:r>
            <a:r>
              <a:rPr lang="en-US" sz="1600" b="1" u="sng" dirty="0" smtClean="0"/>
              <a:t>Accounted</a:t>
            </a:r>
            <a:r>
              <a:rPr lang="en-US" b="1" u="sng" dirty="0" smtClean="0"/>
              <a:t> For:</a:t>
            </a:r>
            <a:endParaRPr lang="en-US" b="1" u="sng" dirty="0"/>
          </a:p>
        </p:txBody>
      </p:sp>
      <p:sp>
        <p:nvSpPr>
          <p:cNvPr id="4" name="Content Placeholder 3"/>
          <p:cNvSpPr>
            <a:spLocks noGrp="1"/>
          </p:cNvSpPr>
          <p:nvPr>
            <p:ph sz="half" idx="2"/>
          </p:nvPr>
        </p:nvSpPr>
        <p:spPr/>
        <p:txBody>
          <a:bodyPr>
            <a:normAutofit fontScale="85000" lnSpcReduction="20000"/>
          </a:bodyPr>
          <a:lstStyle/>
          <a:p>
            <a:r>
              <a:rPr lang="en-US" dirty="0" smtClean="0"/>
              <a:t>1.  Using The state of Idaho Perdiem Schedule and Rates.</a:t>
            </a:r>
            <a:br>
              <a:rPr lang="en-US" dirty="0" smtClean="0"/>
            </a:br>
            <a:r>
              <a:rPr lang="en-US" dirty="0" smtClean="0"/>
              <a:t>			OR</a:t>
            </a:r>
          </a:p>
          <a:p>
            <a:r>
              <a:rPr lang="en-US" dirty="0" smtClean="0"/>
              <a:t>2. By presenting receipts for the perdiem, but limiting the reimbursement to be no more than the allowed perdiem schedule.</a:t>
            </a:r>
            <a:endParaRPr lang="en-US" dirty="0"/>
          </a:p>
        </p:txBody>
      </p:sp>
      <p:sp>
        <p:nvSpPr>
          <p:cNvPr id="5" name="Text Placeholder 4"/>
          <p:cNvSpPr>
            <a:spLocks noGrp="1"/>
          </p:cNvSpPr>
          <p:nvPr>
            <p:ph type="body" sz="quarter" idx="3"/>
          </p:nvPr>
        </p:nvSpPr>
        <p:spPr/>
        <p:txBody>
          <a:bodyPr>
            <a:noAutofit/>
          </a:bodyPr>
          <a:lstStyle/>
          <a:p>
            <a:r>
              <a:rPr lang="en-US" sz="1600" b="1" u="sng" dirty="0" smtClean="0"/>
              <a:t>Mileage Accounted For:</a:t>
            </a:r>
            <a:endParaRPr lang="en-US" sz="1600" b="1" u="sng" dirty="0"/>
          </a:p>
        </p:txBody>
      </p:sp>
      <p:sp>
        <p:nvSpPr>
          <p:cNvPr id="6" name="Content Placeholder 5"/>
          <p:cNvSpPr>
            <a:spLocks noGrp="1"/>
          </p:cNvSpPr>
          <p:nvPr>
            <p:ph sz="quarter" idx="4"/>
          </p:nvPr>
        </p:nvSpPr>
        <p:spPr/>
        <p:txBody>
          <a:bodyPr>
            <a:normAutofit lnSpcReduction="10000"/>
          </a:bodyPr>
          <a:lstStyle/>
          <a:p>
            <a:pPr marL="457200" indent="-457200">
              <a:buFont typeface="+mj-lt"/>
              <a:buAutoNum type="arabicPeriod"/>
            </a:pPr>
            <a:r>
              <a:rPr lang="en-US" dirty="0" smtClean="0"/>
              <a:t>Mileage Chart</a:t>
            </a:r>
          </a:p>
          <a:p>
            <a:pPr marL="457200" indent="-457200">
              <a:buFont typeface="+mj-lt"/>
              <a:buAutoNum type="arabicPeriod"/>
            </a:pPr>
            <a:r>
              <a:rPr lang="en-US" dirty="0" smtClean="0"/>
              <a:t>MapQuest, Yahoo or Google Maps</a:t>
            </a:r>
          </a:p>
          <a:p>
            <a:pPr marL="457200" indent="-457200">
              <a:buFont typeface="+mj-lt"/>
              <a:buAutoNum type="arabicPeriod"/>
            </a:pPr>
            <a:r>
              <a:rPr lang="en-US" dirty="0" smtClean="0"/>
              <a:t>Odometer reading if mileage computations are not easily determined.</a:t>
            </a:r>
            <a:endParaRPr lang="en-US" dirty="0"/>
          </a:p>
        </p:txBody>
      </p:sp>
    </p:spTree>
    <p:extLst>
      <p:ext uri="{BB962C8B-B14F-4D97-AF65-F5344CB8AC3E}">
        <p14:creationId xmlns:p14="http://schemas.microsoft.com/office/powerpoint/2010/main" val="37178800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 than 50 miles</a:t>
            </a:r>
            <a:endParaRPr lang="en-US" dirty="0"/>
          </a:p>
        </p:txBody>
      </p:sp>
      <p:sp>
        <p:nvSpPr>
          <p:cNvPr id="3" name="Text Placeholder 2"/>
          <p:cNvSpPr>
            <a:spLocks noGrp="1"/>
          </p:cNvSpPr>
          <p:nvPr>
            <p:ph type="body" idx="1"/>
          </p:nvPr>
        </p:nvSpPr>
        <p:spPr/>
        <p:txBody>
          <a:bodyPr>
            <a:noAutofit/>
          </a:bodyPr>
          <a:lstStyle/>
          <a:p>
            <a:r>
              <a:rPr lang="en-US" b="1" dirty="0" smtClean="0"/>
              <a:t>Vicinity Miles</a:t>
            </a:r>
            <a:endParaRPr lang="en-US" b="1" dirty="0"/>
          </a:p>
        </p:txBody>
      </p:sp>
      <p:sp>
        <p:nvSpPr>
          <p:cNvPr id="4" name="Content Placeholder 3"/>
          <p:cNvSpPr>
            <a:spLocks noGrp="1"/>
          </p:cNvSpPr>
          <p:nvPr>
            <p:ph sz="half" idx="2"/>
          </p:nvPr>
        </p:nvSpPr>
        <p:spPr/>
        <p:txBody>
          <a:bodyPr>
            <a:normAutofit lnSpcReduction="10000"/>
          </a:bodyPr>
          <a:lstStyle/>
          <a:p>
            <a:r>
              <a:rPr lang="en-US" dirty="0" smtClean="0"/>
              <a:t>Mileage within the official work station area are allowable and may be reported on a daily basis as Vicinity Travel.  Normally on a CV, but can be on TC.</a:t>
            </a:r>
            <a:endParaRPr lang="en-US" dirty="0"/>
          </a:p>
        </p:txBody>
      </p:sp>
      <p:sp>
        <p:nvSpPr>
          <p:cNvPr id="5" name="Text Placeholder 4"/>
          <p:cNvSpPr>
            <a:spLocks noGrp="1"/>
          </p:cNvSpPr>
          <p:nvPr>
            <p:ph type="body" sz="quarter" idx="3"/>
          </p:nvPr>
        </p:nvSpPr>
        <p:spPr/>
        <p:txBody>
          <a:bodyPr/>
          <a:lstStyle/>
          <a:p>
            <a:r>
              <a:rPr lang="en-US" b="1" dirty="0" smtClean="0"/>
              <a:t>Travel Status</a:t>
            </a:r>
            <a:endParaRPr lang="en-US" b="1" dirty="0"/>
          </a:p>
        </p:txBody>
      </p:sp>
      <p:sp>
        <p:nvSpPr>
          <p:cNvPr id="6" name="Content Placeholder 5"/>
          <p:cNvSpPr>
            <a:spLocks noGrp="1"/>
          </p:cNvSpPr>
          <p:nvPr>
            <p:ph sz="quarter" idx="4"/>
          </p:nvPr>
        </p:nvSpPr>
        <p:spPr/>
        <p:txBody>
          <a:bodyPr/>
          <a:lstStyle/>
          <a:p>
            <a:r>
              <a:rPr lang="en-US" dirty="0" smtClean="0"/>
              <a:t>50 miles or more or includes an overnight stay.</a:t>
            </a:r>
          </a:p>
          <a:p>
            <a:r>
              <a:rPr lang="en-US" dirty="0" smtClean="0"/>
              <a:t>Mileage – ok</a:t>
            </a:r>
          </a:p>
          <a:p>
            <a:r>
              <a:rPr lang="en-US" dirty="0" smtClean="0"/>
              <a:t>Perdiem</a:t>
            </a:r>
            <a:r>
              <a:rPr lang="en-US" dirty="0"/>
              <a:t> </a:t>
            </a:r>
            <a:r>
              <a:rPr lang="en-US" dirty="0" smtClean="0"/>
              <a:t>– no unless requires overnight stay. </a:t>
            </a:r>
            <a:endParaRPr lang="en-US" dirty="0"/>
          </a:p>
        </p:txBody>
      </p:sp>
    </p:spTree>
    <p:extLst>
      <p:ext uri="{BB962C8B-B14F-4D97-AF65-F5344CB8AC3E}">
        <p14:creationId xmlns:p14="http://schemas.microsoft.com/office/powerpoint/2010/main" val="4378942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CV Pending Status</a:t>
            </a:r>
            <a:endParaRPr lang="en-US" dirty="0"/>
          </a:p>
        </p:txBody>
      </p:sp>
      <p:pic>
        <p:nvPicPr>
          <p:cNvPr id="4" name="Content Placeholder 3"/>
          <p:cNvPicPr>
            <a:picLocks noGrp="1" noChangeAspect="1"/>
          </p:cNvPicPr>
          <p:nvPr>
            <p:ph idx="1"/>
          </p:nvPr>
        </p:nvPicPr>
        <p:blipFill>
          <a:blip r:embed="rId2"/>
          <a:stretch>
            <a:fillRect/>
          </a:stretch>
        </p:blipFill>
        <p:spPr>
          <a:xfrm>
            <a:off x="609600" y="1066800"/>
            <a:ext cx="8077200" cy="3809999"/>
          </a:xfrm>
          <a:prstGeom prst="rect">
            <a:avLst/>
          </a:prstGeom>
        </p:spPr>
      </p:pic>
    </p:spTree>
    <p:extLst>
      <p:ext uri="{BB962C8B-B14F-4D97-AF65-F5344CB8AC3E}">
        <p14:creationId xmlns:p14="http://schemas.microsoft.com/office/powerpoint/2010/main" val="384740419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131</TotalTime>
  <Words>477</Words>
  <Application>Microsoft Office PowerPoint</Application>
  <PresentationFormat>On-screen Show (4:3)</PresentationFormat>
  <Paragraphs>70</Paragraphs>
  <Slides>12</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12</vt:i4>
      </vt:variant>
    </vt:vector>
  </HeadingPairs>
  <TitlesOfParts>
    <vt:vector size="22" baseType="lpstr">
      <vt:lpstr>Arial</vt:lpstr>
      <vt:lpstr>Calibri</vt:lpstr>
      <vt:lpstr>Century Gothic</vt:lpstr>
      <vt:lpstr>Franklin Gothic Book</vt:lpstr>
      <vt:lpstr>Franklin Gothic Medium</vt:lpstr>
      <vt:lpstr>Symbol</vt:lpstr>
      <vt:lpstr>Times New Roman</vt:lpstr>
      <vt:lpstr>Tunga</vt:lpstr>
      <vt:lpstr>Wingdings</vt:lpstr>
      <vt:lpstr>Angles</vt:lpstr>
      <vt:lpstr>Fig Meeting</vt:lpstr>
      <vt:lpstr>Definitions</vt:lpstr>
      <vt:lpstr>PowerPoint Presentation</vt:lpstr>
      <vt:lpstr>Graduate and Upper Division </vt:lpstr>
      <vt:lpstr>Jan 1, 2017 PERDIEM Rate Changes</vt:lpstr>
      <vt:lpstr>Travel Awards</vt:lpstr>
      <vt:lpstr>PerDiem and Mileage</vt:lpstr>
      <vt:lpstr>Less than 50 miles</vt:lpstr>
      <vt:lpstr>CV Pending Status</vt:lpstr>
      <vt:lpstr>Pending Travel</vt:lpstr>
      <vt:lpstr>Purchasing Card Travel</vt:lpstr>
      <vt:lpstr>Unclaimed Property</vt:lpstr>
    </vt:vector>
  </TitlesOfParts>
  <Company>University of Idaho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 Travel</dc:title>
  <dc:creator>Keeney, Linda</dc:creator>
  <cp:lastModifiedBy>Keeney, Linda (lkeeney@uidaho.edu)</cp:lastModifiedBy>
  <cp:revision>14</cp:revision>
  <cp:lastPrinted>2015-11-19T21:45:10Z</cp:lastPrinted>
  <dcterms:created xsi:type="dcterms:W3CDTF">2015-11-19T00:02:04Z</dcterms:created>
  <dcterms:modified xsi:type="dcterms:W3CDTF">2017-01-20T23:33:05Z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TC100690401033</vt:lpwstr>
  </property>
</Properties>
</file>