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notesMasterIdLst>
    <p:notesMasterId r:id="rId25"/>
  </p:notesMasterIdLst>
  <p:sldIdLst>
    <p:sldId id="256" r:id="rId2"/>
    <p:sldId id="258" r:id="rId3"/>
    <p:sldId id="259" r:id="rId4"/>
    <p:sldId id="257" r:id="rId5"/>
    <p:sldId id="260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81" r:id="rId21"/>
    <p:sldId id="279" r:id="rId22"/>
    <p:sldId id="280" r:id="rId23"/>
    <p:sldId id="282" r:id="rId24"/>
  </p:sldIdLst>
  <p:sldSz cx="12192000" cy="6858000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Brabb" initials="JB" lastIdx="2" clrIdx="0">
    <p:extLst>
      <p:ext uri="{19B8F6BF-5375-455C-9EA6-DF929625EA0E}">
        <p15:presenceInfo xmlns:p15="http://schemas.microsoft.com/office/powerpoint/2012/main" userId="S-1-5-21-861567501-842925246-682003330-41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44" y="2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86D8DEA8-F9F7-44D0-8905-AEA15E45BADA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1"/>
            <a:ext cx="5621020" cy="3666709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5047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68D2E032-AD40-40DF-B98B-16416F321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6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48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2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6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20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7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9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16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6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5/3/2019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0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2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8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65F28-FDD1-4DC1-A17D-FE406154AE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Argos, Excel and Pivot Tables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92714B-EF5A-4C87-9A74-4A7EF5606F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DGAs by dummies </a:t>
            </a:r>
          </a:p>
        </p:txBody>
      </p:sp>
    </p:spTree>
    <p:extLst>
      <p:ext uri="{BB962C8B-B14F-4D97-AF65-F5344CB8AC3E}">
        <p14:creationId xmlns:p14="http://schemas.microsoft.com/office/powerpoint/2010/main" val="364539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11B258-D550-4DF3-A693-F01E2BE1B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80962"/>
            <a:ext cx="11220450" cy="669607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13CDDD-D756-48FF-8964-7F83180A6F08}"/>
              </a:ext>
            </a:extLst>
          </p:cNvPr>
          <p:cNvSpPr/>
          <p:nvPr/>
        </p:nvSpPr>
        <p:spPr>
          <a:xfrm>
            <a:off x="4954772" y="457200"/>
            <a:ext cx="3742661" cy="2764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0813978-0F69-4A4E-ABCB-DCF00614050A}"/>
              </a:ext>
            </a:extLst>
          </p:cNvPr>
          <p:cNvSpPr/>
          <p:nvPr/>
        </p:nvSpPr>
        <p:spPr>
          <a:xfrm>
            <a:off x="9359577" y="372861"/>
            <a:ext cx="317084" cy="4261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6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48A511-6F60-45D3-B99E-D05A823DA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82" y="545853"/>
            <a:ext cx="5486400" cy="52387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736113-27D9-4AFF-BDC8-A7734CA2E0C9}"/>
              </a:ext>
            </a:extLst>
          </p:cNvPr>
          <p:cNvSpPr/>
          <p:nvPr/>
        </p:nvSpPr>
        <p:spPr>
          <a:xfrm>
            <a:off x="603682" y="559293"/>
            <a:ext cx="4009746" cy="4705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C41F8C-EBCB-44A0-AAE8-B2277A1E09CC}"/>
              </a:ext>
            </a:extLst>
          </p:cNvPr>
          <p:cNvSpPr/>
          <p:nvPr/>
        </p:nvSpPr>
        <p:spPr>
          <a:xfrm>
            <a:off x="5175681" y="594556"/>
            <a:ext cx="426129" cy="4705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2BC0AC-12B7-4C50-B049-BFE48DC68124}"/>
              </a:ext>
            </a:extLst>
          </p:cNvPr>
          <p:cNvSpPr/>
          <p:nvPr/>
        </p:nvSpPr>
        <p:spPr>
          <a:xfrm>
            <a:off x="133257" y="363984"/>
            <a:ext cx="6134378" cy="9765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175367-FFE7-48BD-8B0F-A027ECBC7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4" y="2154130"/>
            <a:ext cx="5495925" cy="4124325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2EA85109-3954-459F-9AB5-A68492CE8F76}"/>
              </a:ext>
            </a:extLst>
          </p:cNvPr>
          <p:cNvSpPr/>
          <p:nvPr/>
        </p:nvSpPr>
        <p:spPr>
          <a:xfrm>
            <a:off x="2962182" y="1535837"/>
            <a:ext cx="784195" cy="470516"/>
          </a:xfrm>
          <a:prstGeom prst="down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C366C6-1416-4DF3-B724-D0A3619F9C87}"/>
              </a:ext>
            </a:extLst>
          </p:cNvPr>
          <p:cNvSpPr/>
          <p:nvPr/>
        </p:nvSpPr>
        <p:spPr>
          <a:xfrm>
            <a:off x="5104660" y="5504155"/>
            <a:ext cx="825623" cy="3817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D2C5B3-C6CE-4574-B43E-F22D89BA5A1B}"/>
              </a:ext>
            </a:extLst>
          </p:cNvPr>
          <p:cNvSpPr/>
          <p:nvPr/>
        </p:nvSpPr>
        <p:spPr>
          <a:xfrm>
            <a:off x="2543452" y="5623399"/>
            <a:ext cx="2348145" cy="1648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8DD66F-F3E2-40DE-ABDE-089CF7027306}"/>
              </a:ext>
            </a:extLst>
          </p:cNvPr>
          <p:cNvSpPr txBox="1"/>
          <p:nvPr/>
        </p:nvSpPr>
        <p:spPr>
          <a:xfrm>
            <a:off x="2499064" y="5590403"/>
            <a:ext cx="2348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Go Vandals 6 May 19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35D9AF6-8739-47A9-8A80-E1667DE195BC}"/>
              </a:ext>
            </a:extLst>
          </p:cNvPr>
          <p:cNvSpPr/>
          <p:nvPr/>
        </p:nvSpPr>
        <p:spPr>
          <a:xfrm>
            <a:off x="2543452" y="5504155"/>
            <a:ext cx="2348145" cy="3817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2" grpId="0" animBg="1"/>
      <p:bldP spid="11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0A82E8-7E50-4FC7-B9DB-1B95795D3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105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6FB98F-11E4-4B13-9B4E-F29077B43E7E}"/>
              </a:ext>
            </a:extLst>
          </p:cNvPr>
          <p:cNvSpPr/>
          <p:nvPr/>
        </p:nvSpPr>
        <p:spPr>
          <a:xfrm>
            <a:off x="913510" y="328827"/>
            <a:ext cx="382772" cy="1913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88FE9F-1FC7-4BC3-B029-937E33B00425}"/>
              </a:ext>
            </a:extLst>
          </p:cNvPr>
          <p:cNvSpPr txBox="1"/>
          <p:nvPr/>
        </p:nvSpPr>
        <p:spPr>
          <a:xfrm>
            <a:off x="9492222" y="197048"/>
            <a:ext cx="2699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Select “Insert” from </a:t>
            </a:r>
          </a:p>
          <a:p>
            <a:r>
              <a:rPr lang="en-US" dirty="0"/>
              <a:t>     the control bar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980506-0241-4A7D-9759-BDB7DBD7F833}"/>
              </a:ext>
            </a:extLst>
          </p:cNvPr>
          <p:cNvSpPr txBox="1"/>
          <p:nvPr/>
        </p:nvSpPr>
        <p:spPr>
          <a:xfrm>
            <a:off x="9492222" y="1001326"/>
            <a:ext cx="195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Select “Table”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134C3C-A419-4A04-9846-C0F5A565BF10}"/>
              </a:ext>
            </a:extLst>
          </p:cNvPr>
          <p:cNvSpPr/>
          <p:nvPr/>
        </p:nvSpPr>
        <p:spPr>
          <a:xfrm>
            <a:off x="1104896" y="520213"/>
            <a:ext cx="382772" cy="4020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9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4AEC9DA-DE3D-4353-8F54-1EDAE5CF5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3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88FE9F-1FC7-4BC3-B029-937E33B00425}"/>
              </a:ext>
            </a:extLst>
          </p:cNvPr>
          <p:cNvSpPr txBox="1"/>
          <p:nvPr/>
        </p:nvSpPr>
        <p:spPr>
          <a:xfrm>
            <a:off x="9534619" y="665825"/>
            <a:ext cx="2308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Select “My table </a:t>
            </a:r>
          </a:p>
          <a:p>
            <a:r>
              <a:rPr lang="en-US" dirty="0"/>
              <a:t>     has headers”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12D6A1-9221-4306-9311-1F8CC8F4D453}"/>
              </a:ext>
            </a:extLst>
          </p:cNvPr>
          <p:cNvSpPr/>
          <p:nvPr/>
        </p:nvSpPr>
        <p:spPr>
          <a:xfrm>
            <a:off x="3099236" y="3402366"/>
            <a:ext cx="568171" cy="1842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6FB815-67B8-4949-A736-9CF8E4B4741E}"/>
              </a:ext>
            </a:extLst>
          </p:cNvPr>
          <p:cNvSpPr txBox="1"/>
          <p:nvPr/>
        </p:nvSpPr>
        <p:spPr>
          <a:xfrm>
            <a:off x="9534619" y="1477546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Select “OK”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78E760-64AE-4F37-B34D-1A864B2BF3D7}"/>
              </a:ext>
            </a:extLst>
          </p:cNvPr>
          <p:cNvSpPr/>
          <p:nvPr/>
        </p:nvSpPr>
        <p:spPr>
          <a:xfrm>
            <a:off x="2815150" y="3159557"/>
            <a:ext cx="1320915" cy="1842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3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91CE423-CABD-41B6-8A66-38D82097C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1886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12D6A1-9221-4306-9311-1F8CC8F4D453}"/>
              </a:ext>
            </a:extLst>
          </p:cNvPr>
          <p:cNvSpPr/>
          <p:nvPr/>
        </p:nvSpPr>
        <p:spPr>
          <a:xfrm>
            <a:off x="710214" y="419468"/>
            <a:ext cx="1251751" cy="2463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9B2B8A-2021-4EF9-9B0E-89C3CC3C3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737" y="1852587"/>
            <a:ext cx="3348148" cy="2964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84E248-6704-4944-8822-5D909DE66833}"/>
              </a:ext>
            </a:extLst>
          </p:cNvPr>
          <p:cNvSpPr txBox="1"/>
          <p:nvPr/>
        </p:nvSpPr>
        <p:spPr>
          <a:xfrm>
            <a:off x="8993080" y="665825"/>
            <a:ext cx="2491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Select “Summarize </a:t>
            </a:r>
          </a:p>
          <a:p>
            <a:r>
              <a:rPr lang="en-US" dirty="0"/>
              <a:t>    with pivot table”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AFCBC-D04E-4585-9432-5826505718FA}"/>
              </a:ext>
            </a:extLst>
          </p:cNvPr>
          <p:cNvSpPr txBox="1"/>
          <p:nvPr/>
        </p:nvSpPr>
        <p:spPr>
          <a:xfrm>
            <a:off x="8993080" y="1448297"/>
            <a:ext cx="2753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Select “OK” in </a:t>
            </a:r>
          </a:p>
          <a:p>
            <a:r>
              <a:rPr lang="en-US" dirty="0"/>
              <a:t>“Create Pivot Table” box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4A6471-32CA-484F-9D11-15EDE1E25DF8}"/>
              </a:ext>
            </a:extLst>
          </p:cNvPr>
          <p:cNvSpPr/>
          <p:nvPr/>
        </p:nvSpPr>
        <p:spPr>
          <a:xfrm>
            <a:off x="3745251" y="4460288"/>
            <a:ext cx="755647" cy="2463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CE3FE2-2377-4F6B-8188-1F38DB8BB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14079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21863E-967E-4561-852B-77BF9415A235}"/>
              </a:ext>
            </a:extLst>
          </p:cNvPr>
          <p:cNvSpPr/>
          <p:nvPr/>
        </p:nvSpPr>
        <p:spPr>
          <a:xfrm>
            <a:off x="120364" y="1651453"/>
            <a:ext cx="1329070" cy="24667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D12F40-76D0-4373-B03B-1E81A2FA5698}"/>
              </a:ext>
            </a:extLst>
          </p:cNvPr>
          <p:cNvSpPr/>
          <p:nvPr/>
        </p:nvSpPr>
        <p:spPr>
          <a:xfrm>
            <a:off x="6672014" y="1738199"/>
            <a:ext cx="1440627" cy="4939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97AA11-F63D-4C65-9272-8B5E4B2E9FC1}"/>
              </a:ext>
            </a:extLst>
          </p:cNvPr>
          <p:cNvSpPr txBox="1"/>
          <p:nvPr/>
        </p:nvSpPr>
        <p:spPr>
          <a:xfrm>
            <a:off x="9700612" y="330661"/>
            <a:ext cx="2491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 Select the fields you want in your table</a:t>
            </a:r>
          </a:p>
        </p:txBody>
      </p:sp>
    </p:spTree>
    <p:extLst>
      <p:ext uri="{BB962C8B-B14F-4D97-AF65-F5344CB8AC3E}">
        <p14:creationId xmlns:p14="http://schemas.microsoft.com/office/powerpoint/2010/main" val="166934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D0676BD-83A6-4B6B-948C-ED200EEA7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35532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8893689-0DC5-45D2-92EA-6CD47BB313ED}"/>
              </a:ext>
            </a:extLst>
          </p:cNvPr>
          <p:cNvSpPr/>
          <p:nvPr/>
        </p:nvSpPr>
        <p:spPr>
          <a:xfrm>
            <a:off x="8092133" y="2147846"/>
            <a:ext cx="839972" cy="202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68C3C8-EFFD-4746-AC3D-112C2EF3406C}"/>
              </a:ext>
            </a:extLst>
          </p:cNvPr>
          <p:cNvSpPr txBox="1"/>
          <p:nvPr/>
        </p:nvSpPr>
        <p:spPr>
          <a:xfrm>
            <a:off x="6702641" y="1136341"/>
            <a:ext cx="887767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32B7F7-1190-4FEC-B4C3-EE9CC357BAD0}"/>
              </a:ext>
            </a:extLst>
          </p:cNvPr>
          <p:cNvSpPr txBox="1"/>
          <p:nvPr/>
        </p:nvSpPr>
        <p:spPr>
          <a:xfrm>
            <a:off x="8157236" y="1136341"/>
            <a:ext cx="887767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3E7539-663A-496A-8B69-A98C8B487C71}"/>
              </a:ext>
            </a:extLst>
          </p:cNvPr>
          <p:cNvSpPr txBox="1"/>
          <p:nvPr/>
        </p:nvSpPr>
        <p:spPr>
          <a:xfrm>
            <a:off x="9789070" y="330661"/>
            <a:ext cx="2402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 Select the fields you want in your table from column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A23E72-C194-43CA-B495-AC0E099BADB5}"/>
              </a:ext>
            </a:extLst>
          </p:cNvPr>
          <p:cNvSpPr txBox="1"/>
          <p:nvPr/>
        </p:nvSpPr>
        <p:spPr>
          <a:xfrm>
            <a:off x="9852693" y="1462046"/>
            <a:ext cx="2402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2) Drag fields into the area where you want in column 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FCB6A-3BB6-4A3F-A009-71C9D9C5BC70}"/>
              </a:ext>
            </a:extLst>
          </p:cNvPr>
          <p:cNvSpPr txBox="1"/>
          <p:nvPr/>
        </p:nvSpPr>
        <p:spPr>
          <a:xfrm>
            <a:off x="9852692" y="2593431"/>
            <a:ext cx="2402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3) Your report auto fills in the spread sheet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E0466D-808A-47F2-9C3A-DD54235033AC}"/>
              </a:ext>
            </a:extLst>
          </p:cNvPr>
          <p:cNvCxnSpPr>
            <a:cxnSpLocks/>
          </p:cNvCxnSpPr>
          <p:nvPr/>
        </p:nvCxnSpPr>
        <p:spPr>
          <a:xfrm flipH="1" flipV="1">
            <a:off x="1207364" y="1752254"/>
            <a:ext cx="6800294" cy="49379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777F94B-DC98-439F-915B-76DB50F0872C}"/>
              </a:ext>
            </a:extLst>
          </p:cNvPr>
          <p:cNvSpPr txBox="1"/>
          <p:nvPr/>
        </p:nvSpPr>
        <p:spPr>
          <a:xfrm>
            <a:off x="9839377" y="3724816"/>
            <a:ext cx="2402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4) This is a basic expense report.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FF74F2-C318-4242-ACF1-AF20CB4E679F}"/>
              </a:ext>
            </a:extLst>
          </p:cNvPr>
          <p:cNvSpPr/>
          <p:nvPr/>
        </p:nvSpPr>
        <p:spPr>
          <a:xfrm>
            <a:off x="6531142" y="2290613"/>
            <a:ext cx="839972" cy="202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941FB6-4C12-473A-9BA1-B34101A43122}"/>
              </a:ext>
            </a:extLst>
          </p:cNvPr>
          <p:cNvCxnSpPr>
            <a:cxnSpLocks/>
          </p:cNvCxnSpPr>
          <p:nvPr/>
        </p:nvCxnSpPr>
        <p:spPr>
          <a:xfrm flipV="1">
            <a:off x="7488275" y="2349865"/>
            <a:ext cx="603858" cy="3551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1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/>
      <p:bldP spid="21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022A4-A782-45F9-A845-584FA380F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58428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C85DF7C-0B4B-4993-A257-EC3DBD187547}"/>
              </a:ext>
            </a:extLst>
          </p:cNvPr>
          <p:cNvSpPr/>
          <p:nvPr/>
        </p:nvSpPr>
        <p:spPr>
          <a:xfrm>
            <a:off x="7325141" y="3309531"/>
            <a:ext cx="839972" cy="202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D707130-77D5-43A8-90C3-9B2AFDABCEC2}"/>
              </a:ext>
            </a:extLst>
          </p:cNvPr>
          <p:cNvCxnSpPr>
            <a:cxnSpLocks/>
          </p:cNvCxnSpPr>
          <p:nvPr/>
        </p:nvCxnSpPr>
        <p:spPr>
          <a:xfrm flipH="1" flipV="1">
            <a:off x="2192784" y="2219417"/>
            <a:ext cx="5007007" cy="119112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7CBAC1B-15C0-4F06-A264-64EF67ABB421}"/>
              </a:ext>
            </a:extLst>
          </p:cNvPr>
          <p:cNvSpPr/>
          <p:nvPr/>
        </p:nvSpPr>
        <p:spPr>
          <a:xfrm>
            <a:off x="5714952" y="2556409"/>
            <a:ext cx="839972" cy="202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C1404D-888A-443D-9F06-D3DBA79D1CA0}"/>
              </a:ext>
            </a:extLst>
          </p:cNvPr>
          <p:cNvCxnSpPr>
            <a:cxnSpLocks/>
          </p:cNvCxnSpPr>
          <p:nvPr/>
        </p:nvCxnSpPr>
        <p:spPr>
          <a:xfrm>
            <a:off x="6613864" y="2716567"/>
            <a:ext cx="711277" cy="50602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94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915380-8B10-4F82-B91F-40A66DC75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9093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C85DF7C-0B4B-4993-A257-EC3DBD187547}"/>
              </a:ext>
            </a:extLst>
          </p:cNvPr>
          <p:cNvSpPr/>
          <p:nvPr/>
        </p:nvSpPr>
        <p:spPr>
          <a:xfrm>
            <a:off x="7288347" y="4379064"/>
            <a:ext cx="839972" cy="202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D707130-77D5-43A8-90C3-9B2AFDABCEC2}"/>
              </a:ext>
            </a:extLst>
          </p:cNvPr>
          <p:cNvCxnSpPr>
            <a:cxnSpLocks/>
          </p:cNvCxnSpPr>
          <p:nvPr/>
        </p:nvCxnSpPr>
        <p:spPr>
          <a:xfrm flipH="1" flipV="1">
            <a:off x="807870" y="3817398"/>
            <a:ext cx="6391920" cy="66267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58EA2B95-1BB8-4D67-BFF8-20A98D6458D8}"/>
              </a:ext>
            </a:extLst>
          </p:cNvPr>
          <p:cNvSpPr/>
          <p:nvPr/>
        </p:nvSpPr>
        <p:spPr>
          <a:xfrm>
            <a:off x="5611750" y="5946199"/>
            <a:ext cx="839972" cy="202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33F2004-2245-470E-9B9D-D694BC064C7F}"/>
              </a:ext>
            </a:extLst>
          </p:cNvPr>
          <p:cNvCxnSpPr>
            <a:cxnSpLocks/>
          </p:cNvCxnSpPr>
          <p:nvPr/>
        </p:nvCxnSpPr>
        <p:spPr>
          <a:xfrm flipV="1">
            <a:off x="6451723" y="4581082"/>
            <a:ext cx="996642" cy="136511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85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EA624C-A640-46CC-A769-18B6FAB01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53731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C29AFD5-FDAB-4DA9-B9DA-A0FC803A4D92}"/>
              </a:ext>
            </a:extLst>
          </p:cNvPr>
          <p:cNvSpPr/>
          <p:nvPr/>
        </p:nvSpPr>
        <p:spPr>
          <a:xfrm>
            <a:off x="7349626" y="5453109"/>
            <a:ext cx="839972" cy="202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14502B8-6122-43F6-A192-17971E96BD35}"/>
              </a:ext>
            </a:extLst>
          </p:cNvPr>
          <p:cNvCxnSpPr>
            <a:cxnSpLocks/>
          </p:cNvCxnSpPr>
          <p:nvPr/>
        </p:nvCxnSpPr>
        <p:spPr>
          <a:xfrm flipH="1" flipV="1">
            <a:off x="2564718" y="4196971"/>
            <a:ext cx="4697216" cy="129521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17AAE35D-BC6C-44CA-AEDA-AAABBF3836CA}"/>
              </a:ext>
            </a:extLst>
          </p:cNvPr>
          <p:cNvSpPr/>
          <p:nvPr/>
        </p:nvSpPr>
        <p:spPr>
          <a:xfrm>
            <a:off x="5593327" y="6058271"/>
            <a:ext cx="839972" cy="202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077321-B4CF-406D-8093-AB3EC0E1F4E5}"/>
              </a:ext>
            </a:extLst>
          </p:cNvPr>
          <p:cNvCxnSpPr>
            <a:cxnSpLocks/>
          </p:cNvCxnSpPr>
          <p:nvPr/>
        </p:nvCxnSpPr>
        <p:spPr>
          <a:xfrm flipV="1">
            <a:off x="6533966" y="5655127"/>
            <a:ext cx="896644" cy="44222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0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A9CAADA-7CBB-4051-9120-9C45FE7AB6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0022FB-E571-4B0E-8BE6-B7B5BD9DA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580" y="0"/>
            <a:ext cx="4219575" cy="6562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BA267E-DB44-4C38-9691-2D1624FC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61" y="298882"/>
            <a:ext cx="4116608" cy="13208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First things first, an Index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AC050-E910-4CA0-8F22-1DBF6A94E0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Open Argos</a:t>
            </a:r>
          </a:p>
          <a:p>
            <a:r>
              <a:rPr lang="en-US" dirty="0"/>
              <a:t>1) Finance</a:t>
            </a:r>
          </a:p>
          <a:p>
            <a:r>
              <a:rPr lang="en-US" dirty="0"/>
              <a:t>2) Production</a:t>
            </a:r>
          </a:p>
          <a:p>
            <a:r>
              <a:rPr lang="en-US" dirty="0"/>
              <a:t>3)Department Financial Reporting</a:t>
            </a:r>
          </a:p>
          <a:p>
            <a:r>
              <a:rPr lang="en-US" dirty="0"/>
              <a:t>4) Chart V lists</a:t>
            </a:r>
          </a:p>
          <a:p>
            <a:r>
              <a:rPr lang="en-US" dirty="0"/>
              <a:t>5) Index reporting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5CAA35-0770-4669-82E7-C3170B6BFAFA}"/>
              </a:ext>
            </a:extLst>
          </p:cNvPr>
          <p:cNvSpPr/>
          <p:nvPr/>
        </p:nvSpPr>
        <p:spPr>
          <a:xfrm>
            <a:off x="6096000" y="4899194"/>
            <a:ext cx="1591340" cy="2232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03F422-4010-449F-96E7-EA4241B9D1F1}"/>
              </a:ext>
            </a:extLst>
          </p:cNvPr>
          <p:cNvSpPr/>
          <p:nvPr/>
        </p:nvSpPr>
        <p:spPr>
          <a:xfrm>
            <a:off x="5417437" y="552463"/>
            <a:ext cx="1591340" cy="4150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B524A3-F8EC-4A22-9B2B-E77B9D59665A}"/>
              </a:ext>
            </a:extLst>
          </p:cNvPr>
          <p:cNvSpPr/>
          <p:nvPr/>
        </p:nvSpPr>
        <p:spPr>
          <a:xfrm>
            <a:off x="5975027" y="3691303"/>
            <a:ext cx="1591340" cy="2232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BC0A8B-3626-49B0-BD0A-0C50F43380FC}"/>
              </a:ext>
            </a:extLst>
          </p:cNvPr>
          <p:cNvSpPr/>
          <p:nvPr/>
        </p:nvSpPr>
        <p:spPr>
          <a:xfrm>
            <a:off x="5728916" y="2764972"/>
            <a:ext cx="2730472" cy="2664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8126B8-21CF-414C-907A-614A96D48AE3}"/>
              </a:ext>
            </a:extLst>
          </p:cNvPr>
          <p:cNvSpPr/>
          <p:nvPr/>
        </p:nvSpPr>
        <p:spPr>
          <a:xfrm flipV="1">
            <a:off x="5456580" y="1805837"/>
            <a:ext cx="159134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AED9C84-5F20-4883-9C8E-C979858CD52B}"/>
              </a:ext>
            </a:extLst>
          </p:cNvPr>
          <p:cNvSpPr/>
          <p:nvPr/>
        </p:nvSpPr>
        <p:spPr>
          <a:xfrm flipV="1">
            <a:off x="5542645" y="2130241"/>
            <a:ext cx="159134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6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4AF6D8-8593-45C9-978E-9B926C75E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697" y="0"/>
            <a:ext cx="7404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0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26B9FC1-BF5E-4BE3-B4FC-7EFF64011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8266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69BD8-9EB8-4C1C-A9BD-382BE8119690}"/>
              </a:ext>
            </a:extLst>
          </p:cNvPr>
          <p:cNvSpPr txBox="1"/>
          <p:nvPr/>
        </p:nvSpPr>
        <p:spPr>
          <a:xfrm>
            <a:off x="10291041" y="26633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Soooooo</a:t>
            </a:r>
            <a:r>
              <a:rPr lang="en-US" dirty="0"/>
              <a:t>, do </a:t>
            </a:r>
            <a:r>
              <a:rPr lang="en-US" dirty="0" err="1"/>
              <a:t>ya</a:t>
            </a:r>
            <a:r>
              <a:rPr lang="en-US" dirty="0"/>
              <a:t> want</a:t>
            </a:r>
          </a:p>
          <a:p>
            <a:pPr algn="ctr"/>
            <a:r>
              <a:rPr lang="en-US" dirty="0"/>
              <a:t> more detail?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BB2FD0-6A43-413E-9547-78AA60F987C7}"/>
              </a:ext>
            </a:extLst>
          </p:cNvPr>
          <p:cNvSpPr/>
          <p:nvPr/>
        </p:nvSpPr>
        <p:spPr>
          <a:xfrm>
            <a:off x="9007015" y="4489918"/>
            <a:ext cx="1253302" cy="272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3CD6FB1-3D29-42E9-8DBA-CF6BD438CA28}"/>
              </a:ext>
            </a:extLst>
          </p:cNvPr>
          <p:cNvCxnSpPr>
            <a:cxnSpLocks/>
          </p:cNvCxnSpPr>
          <p:nvPr/>
        </p:nvCxnSpPr>
        <p:spPr>
          <a:xfrm flipH="1" flipV="1">
            <a:off x="1329070" y="4061637"/>
            <a:ext cx="7569573" cy="5645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D34F98A6-780F-4CED-B64E-255AC338B8F5}"/>
              </a:ext>
            </a:extLst>
          </p:cNvPr>
          <p:cNvSpPr/>
          <p:nvPr/>
        </p:nvSpPr>
        <p:spPr>
          <a:xfrm>
            <a:off x="7879396" y="2702500"/>
            <a:ext cx="1253302" cy="272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3D6950-AE55-4F9A-94D4-F0D6B8D3366A}"/>
              </a:ext>
            </a:extLst>
          </p:cNvPr>
          <p:cNvCxnSpPr>
            <a:cxnSpLocks/>
          </p:cNvCxnSpPr>
          <p:nvPr/>
        </p:nvCxnSpPr>
        <p:spPr>
          <a:xfrm>
            <a:off x="8506047" y="3101390"/>
            <a:ext cx="1001937" cy="135752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FB9C3C4-1D06-4E8D-9955-BD2F1C8D2C3B}"/>
              </a:ext>
            </a:extLst>
          </p:cNvPr>
          <p:cNvSpPr txBox="1"/>
          <p:nvPr/>
        </p:nvSpPr>
        <p:spPr>
          <a:xfrm>
            <a:off x="10111666" y="1466659"/>
            <a:ext cx="2008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Let’s add a transaction </a:t>
            </a:r>
          </a:p>
          <a:p>
            <a:pPr algn="ctr"/>
            <a:r>
              <a:rPr lang="en-US" dirty="0"/>
              <a:t>description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1AE3A8-DD38-45DA-8400-E8B08A583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5381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69BD8-9EB8-4C1C-A9BD-382BE8119690}"/>
              </a:ext>
            </a:extLst>
          </p:cNvPr>
          <p:cNvSpPr txBox="1"/>
          <p:nvPr/>
        </p:nvSpPr>
        <p:spPr>
          <a:xfrm>
            <a:off x="10209324" y="470517"/>
            <a:ext cx="1982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then a </a:t>
            </a:r>
          </a:p>
          <a:p>
            <a:r>
              <a:rPr lang="en-US" dirty="0"/>
              <a:t>Document Code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BB2FD0-6A43-413E-9547-78AA60F987C7}"/>
              </a:ext>
            </a:extLst>
          </p:cNvPr>
          <p:cNvSpPr/>
          <p:nvPr/>
        </p:nvSpPr>
        <p:spPr>
          <a:xfrm>
            <a:off x="8838364" y="4617264"/>
            <a:ext cx="1253302" cy="272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3CD6FB1-3D29-42E9-8DBA-CF6BD438CA28}"/>
              </a:ext>
            </a:extLst>
          </p:cNvPr>
          <p:cNvCxnSpPr>
            <a:cxnSpLocks/>
          </p:cNvCxnSpPr>
          <p:nvPr/>
        </p:nvCxnSpPr>
        <p:spPr>
          <a:xfrm flipH="1" flipV="1">
            <a:off x="994299" y="4545367"/>
            <a:ext cx="7726407" cy="20818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A17A1F40-1F8C-403B-B84E-AFBB934E692F}"/>
              </a:ext>
            </a:extLst>
          </p:cNvPr>
          <p:cNvSpPr/>
          <p:nvPr/>
        </p:nvSpPr>
        <p:spPr>
          <a:xfrm>
            <a:off x="7577536" y="2569808"/>
            <a:ext cx="1253302" cy="272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FB91EE-0010-42BC-99DA-A9C2BBFD81BF}"/>
              </a:ext>
            </a:extLst>
          </p:cNvPr>
          <p:cNvCxnSpPr>
            <a:cxnSpLocks/>
          </p:cNvCxnSpPr>
          <p:nvPr/>
        </p:nvCxnSpPr>
        <p:spPr>
          <a:xfrm>
            <a:off x="8270015" y="2960590"/>
            <a:ext cx="776331" cy="165667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6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29504B-FE1E-4BB7-B8E6-31567D688649}"/>
              </a:ext>
            </a:extLst>
          </p:cNvPr>
          <p:cNvSpPr txBox="1"/>
          <p:nvPr/>
        </p:nvSpPr>
        <p:spPr>
          <a:xfrm>
            <a:off x="1766704" y="142042"/>
            <a:ext cx="5351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FINAL AND </a:t>
            </a:r>
            <a:r>
              <a:rPr lang="en-US" sz="3200" dirty="0"/>
              <a:t>MOST</a:t>
            </a:r>
            <a:r>
              <a:rPr lang="en-US" dirty="0"/>
              <a:t> IMPORTANT STEP!!!!!!!!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85B58F-F0CF-4C48-B9E0-54D610465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5930"/>
            <a:ext cx="9392575" cy="436278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D1CB757-1886-4A21-8FF0-997C19959315}"/>
              </a:ext>
            </a:extLst>
          </p:cNvPr>
          <p:cNvSpPr/>
          <p:nvPr/>
        </p:nvSpPr>
        <p:spPr>
          <a:xfrm>
            <a:off x="3112267" y="2051621"/>
            <a:ext cx="2516176" cy="272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A281B-D6C3-4C62-996B-78C979FB429D}"/>
              </a:ext>
            </a:extLst>
          </p:cNvPr>
          <p:cNvSpPr txBox="1"/>
          <p:nvPr/>
        </p:nvSpPr>
        <p:spPr>
          <a:xfrm>
            <a:off x="1762181" y="5657099"/>
            <a:ext cx="6849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MAKE SURE YOU SAVE IT AS AN EXCEL FILE!!!!!!</a:t>
            </a:r>
          </a:p>
          <a:p>
            <a:pPr algn="ctr"/>
            <a:r>
              <a:rPr lang="en-US" sz="2400" dirty="0"/>
              <a:t>If you save it as a CSV file, you will lose all your work.</a:t>
            </a:r>
          </a:p>
        </p:txBody>
      </p:sp>
    </p:spTree>
    <p:extLst>
      <p:ext uri="{BB962C8B-B14F-4D97-AF65-F5344CB8AC3E}">
        <p14:creationId xmlns:p14="http://schemas.microsoft.com/office/powerpoint/2010/main" val="357531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4D24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4D24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4D24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4D24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6BD5D-9114-4316-A47B-5102EE2CA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04" y="156238"/>
            <a:ext cx="4001198" cy="980104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Step by Step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8F54EC-0F4A-4853-BA06-81FBD224B8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8056" y="1218959"/>
            <a:ext cx="4141259" cy="537567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EFC52B-EB24-483D-8068-775FA19A26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09275" y="2029711"/>
            <a:ext cx="6019800" cy="410527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45522A-163C-4E3E-AFA9-1CE588F9F4F2}"/>
              </a:ext>
            </a:extLst>
          </p:cNvPr>
          <p:cNvSpPr/>
          <p:nvPr/>
        </p:nvSpPr>
        <p:spPr>
          <a:xfrm>
            <a:off x="1424763" y="5954233"/>
            <a:ext cx="1446028" cy="3615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046804-DF1E-46AD-BC33-212F0E9A1EBE}"/>
              </a:ext>
            </a:extLst>
          </p:cNvPr>
          <p:cNvSpPr/>
          <p:nvPr/>
        </p:nvSpPr>
        <p:spPr>
          <a:xfrm>
            <a:off x="5939161" y="4492101"/>
            <a:ext cx="4740676" cy="3551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1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14357D-1901-4E1B-A6AF-46AF0D145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267"/>
            <a:ext cx="12202640" cy="38203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CA7448-F52C-4A14-9C7F-378F08A9CB55}"/>
              </a:ext>
            </a:extLst>
          </p:cNvPr>
          <p:cNvSpPr txBox="1"/>
          <p:nvPr/>
        </p:nvSpPr>
        <p:spPr>
          <a:xfrm>
            <a:off x="1382232" y="2902688"/>
            <a:ext cx="57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817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36FE35-D94E-45CD-ABC0-C8FE58D14C88}"/>
              </a:ext>
            </a:extLst>
          </p:cNvPr>
          <p:cNvSpPr/>
          <p:nvPr/>
        </p:nvSpPr>
        <p:spPr>
          <a:xfrm>
            <a:off x="1290668" y="2902688"/>
            <a:ext cx="757286" cy="3693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5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EC210B-5F38-4EBE-9AB7-42D7A2E2D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678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2C5A6-1892-4DD5-9564-75590B317B54}"/>
              </a:ext>
            </a:extLst>
          </p:cNvPr>
          <p:cNvSpPr txBox="1"/>
          <p:nvPr/>
        </p:nvSpPr>
        <p:spPr>
          <a:xfrm>
            <a:off x="4210492" y="776177"/>
            <a:ext cx="241359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Sort by any category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AA8F994-963F-4A41-BA04-9869FD396E54}"/>
              </a:ext>
            </a:extLst>
          </p:cNvPr>
          <p:cNvCxnSpPr>
            <a:cxnSpLocks/>
          </p:cNvCxnSpPr>
          <p:nvPr/>
        </p:nvCxnSpPr>
        <p:spPr>
          <a:xfrm>
            <a:off x="6096000" y="1169581"/>
            <a:ext cx="4503938" cy="10324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8581577-7628-4DE8-9E67-CB1755FB4717}"/>
              </a:ext>
            </a:extLst>
          </p:cNvPr>
          <p:cNvCxnSpPr>
            <a:cxnSpLocks/>
          </p:cNvCxnSpPr>
          <p:nvPr/>
        </p:nvCxnSpPr>
        <p:spPr>
          <a:xfrm>
            <a:off x="5678303" y="1229846"/>
            <a:ext cx="1814450" cy="9200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989548-EA56-4B05-8313-400C46365C9F}"/>
              </a:ext>
            </a:extLst>
          </p:cNvPr>
          <p:cNvCxnSpPr>
            <a:cxnSpLocks/>
          </p:cNvCxnSpPr>
          <p:nvPr/>
        </p:nvCxnSpPr>
        <p:spPr>
          <a:xfrm>
            <a:off x="5950470" y="1186685"/>
            <a:ext cx="4019153" cy="10153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CB23FE-0D98-47C6-867B-2AB234F446B8}"/>
              </a:ext>
            </a:extLst>
          </p:cNvPr>
          <p:cNvCxnSpPr>
            <a:cxnSpLocks/>
          </p:cNvCxnSpPr>
          <p:nvPr/>
        </p:nvCxnSpPr>
        <p:spPr>
          <a:xfrm>
            <a:off x="5784606" y="1221709"/>
            <a:ext cx="2331211" cy="9802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4035BE-44A2-442C-AE9E-6A2B780F8BFF}"/>
              </a:ext>
            </a:extLst>
          </p:cNvPr>
          <p:cNvCxnSpPr>
            <a:cxnSpLocks/>
          </p:cNvCxnSpPr>
          <p:nvPr/>
        </p:nvCxnSpPr>
        <p:spPr>
          <a:xfrm flipH="1">
            <a:off x="3755254" y="1229846"/>
            <a:ext cx="1299985" cy="9721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4A1EA5-24DB-4CC1-87CD-DEA997C80F98}"/>
              </a:ext>
            </a:extLst>
          </p:cNvPr>
          <p:cNvCxnSpPr>
            <a:cxnSpLocks/>
          </p:cNvCxnSpPr>
          <p:nvPr/>
        </p:nvCxnSpPr>
        <p:spPr>
          <a:xfrm flipH="1">
            <a:off x="2917900" y="1210757"/>
            <a:ext cx="2065672" cy="9912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C3F4EC-A592-4D5E-91F1-6ED63140C0FA}"/>
              </a:ext>
            </a:extLst>
          </p:cNvPr>
          <p:cNvCxnSpPr>
            <a:cxnSpLocks/>
          </p:cNvCxnSpPr>
          <p:nvPr/>
        </p:nvCxnSpPr>
        <p:spPr>
          <a:xfrm flipH="1">
            <a:off x="1345265" y="1229846"/>
            <a:ext cx="3460161" cy="10072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3B658C-69E9-47B2-99B4-BF38622E5083}"/>
              </a:ext>
            </a:extLst>
          </p:cNvPr>
          <p:cNvCxnSpPr>
            <a:cxnSpLocks/>
          </p:cNvCxnSpPr>
          <p:nvPr/>
        </p:nvCxnSpPr>
        <p:spPr>
          <a:xfrm flipH="1">
            <a:off x="569973" y="1221709"/>
            <a:ext cx="3778252" cy="9281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55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A267E-DB44-4C38-9691-2D1624FC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61" y="298882"/>
            <a:ext cx="4116608" cy="13208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Transaction detail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AC050-E910-4CA0-8F22-1DBF6A94E0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Open Argos</a:t>
            </a:r>
          </a:p>
          <a:p>
            <a:r>
              <a:rPr lang="en-US" dirty="0"/>
              <a:t>1) Finance</a:t>
            </a:r>
          </a:p>
          <a:p>
            <a:r>
              <a:rPr lang="en-US" dirty="0"/>
              <a:t>2) Production</a:t>
            </a:r>
          </a:p>
          <a:p>
            <a:r>
              <a:rPr lang="en-US" dirty="0"/>
              <a:t>3)Department Financial Reporting</a:t>
            </a:r>
          </a:p>
          <a:p>
            <a:r>
              <a:rPr lang="en-US" dirty="0"/>
              <a:t>4) Transaction Detail Reports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651DA17-F16A-4F21-8E06-457D2AB831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04303" y="36649"/>
            <a:ext cx="3363141" cy="67847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85CAA35-0770-4669-82E7-C3170B6BFAFA}"/>
              </a:ext>
            </a:extLst>
          </p:cNvPr>
          <p:cNvSpPr/>
          <p:nvPr/>
        </p:nvSpPr>
        <p:spPr>
          <a:xfrm>
            <a:off x="5628382" y="6168257"/>
            <a:ext cx="2121823" cy="2664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03F422-4010-449F-96E7-EA4241B9D1F1}"/>
              </a:ext>
            </a:extLst>
          </p:cNvPr>
          <p:cNvSpPr/>
          <p:nvPr/>
        </p:nvSpPr>
        <p:spPr>
          <a:xfrm>
            <a:off x="5098286" y="242237"/>
            <a:ext cx="1397209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BC0A8B-3626-49B0-BD0A-0C50F43380FC}"/>
              </a:ext>
            </a:extLst>
          </p:cNvPr>
          <p:cNvSpPr/>
          <p:nvPr/>
        </p:nvSpPr>
        <p:spPr>
          <a:xfrm>
            <a:off x="5304303" y="1092431"/>
            <a:ext cx="2730472" cy="2664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8126B8-21CF-414C-907A-614A96D48AE3}"/>
              </a:ext>
            </a:extLst>
          </p:cNvPr>
          <p:cNvSpPr/>
          <p:nvPr/>
        </p:nvSpPr>
        <p:spPr>
          <a:xfrm flipV="1">
            <a:off x="5304303" y="559963"/>
            <a:ext cx="159134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22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6BD5D-9114-4316-A47B-5102EE2CA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04" y="156238"/>
            <a:ext cx="4001198" cy="98010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Second verse same as the first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CB12BDA-6D82-4C50-97DA-924AC610AA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911" y="2095130"/>
            <a:ext cx="4698121" cy="3275859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EFC52B-EB24-483D-8068-775FA19A26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09275" y="2029711"/>
            <a:ext cx="6019800" cy="410527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45522A-163C-4E3E-AFA9-1CE588F9F4F2}"/>
              </a:ext>
            </a:extLst>
          </p:cNvPr>
          <p:cNvSpPr/>
          <p:nvPr/>
        </p:nvSpPr>
        <p:spPr>
          <a:xfrm>
            <a:off x="1262925" y="4314549"/>
            <a:ext cx="2261510" cy="5326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046804-DF1E-46AD-BC33-212F0E9A1EBE}"/>
              </a:ext>
            </a:extLst>
          </p:cNvPr>
          <p:cNvSpPr/>
          <p:nvPr/>
        </p:nvSpPr>
        <p:spPr>
          <a:xfrm>
            <a:off x="5939161" y="4492101"/>
            <a:ext cx="4740676" cy="3551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9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193B-9D15-4F67-B7D4-B1EC76765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CAC1D4-B595-45A5-BA2C-BDC5EEA56C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-15540"/>
            <a:ext cx="10305832" cy="68735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8119EE-B788-40F2-8663-A23EAC72B283}"/>
              </a:ext>
            </a:extLst>
          </p:cNvPr>
          <p:cNvSpPr/>
          <p:nvPr/>
        </p:nvSpPr>
        <p:spPr>
          <a:xfrm>
            <a:off x="887767" y="2414726"/>
            <a:ext cx="417250" cy="2219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F08658F-CF04-47C6-9A2E-4DD67BB8F741}"/>
              </a:ext>
            </a:extLst>
          </p:cNvPr>
          <p:cNvSpPr/>
          <p:nvPr/>
        </p:nvSpPr>
        <p:spPr>
          <a:xfrm>
            <a:off x="1590583" y="2254928"/>
            <a:ext cx="417250" cy="22726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C5F7E10-B987-4627-9871-B11E152CC537}"/>
              </a:ext>
            </a:extLst>
          </p:cNvPr>
          <p:cNvSpPr/>
          <p:nvPr/>
        </p:nvSpPr>
        <p:spPr>
          <a:xfrm>
            <a:off x="4830394" y="616999"/>
            <a:ext cx="1127464" cy="923277"/>
          </a:xfrm>
          <a:prstGeom prst="wedgeRoundRectCallout">
            <a:avLst>
              <a:gd name="adj1" fmla="val -292487"/>
              <a:gd name="adj2" fmla="val 384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Chart</a:t>
            </a: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4DDA6AB5-5D3A-409F-8C6F-969FEE5B0CD2}"/>
              </a:ext>
            </a:extLst>
          </p:cNvPr>
          <p:cNvSpPr/>
          <p:nvPr/>
        </p:nvSpPr>
        <p:spPr>
          <a:xfrm>
            <a:off x="4830394" y="3009284"/>
            <a:ext cx="1265606" cy="923277"/>
          </a:xfrm>
          <a:prstGeom prst="wedgeRoundRectCallout">
            <a:avLst>
              <a:gd name="adj1" fmla="val -300361"/>
              <a:gd name="adj2" fmla="val 307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Fiscal Period(s)</a:t>
            </a:r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24910C71-1D65-4E91-A21C-A0707515759B}"/>
              </a:ext>
            </a:extLst>
          </p:cNvPr>
          <p:cNvSpPr/>
          <p:nvPr/>
        </p:nvSpPr>
        <p:spPr>
          <a:xfrm>
            <a:off x="4804568" y="1710925"/>
            <a:ext cx="1127464" cy="923277"/>
          </a:xfrm>
          <a:prstGeom prst="wedgeRoundRectCallout">
            <a:avLst>
              <a:gd name="adj1" fmla="val -359416"/>
              <a:gd name="adj2" fmla="val 288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Fiscal Year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D5E9DD-05EA-4B79-AE01-706AC5BE380C}"/>
              </a:ext>
            </a:extLst>
          </p:cNvPr>
          <p:cNvSpPr/>
          <p:nvPr/>
        </p:nvSpPr>
        <p:spPr>
          <a:xfrm>
            <a:off x="1305017" y="1349406"/>
            <a:ext cx="603682" cy="3615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5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0" grpId="0" animBg="1"/>
      <p:bldP spid="7" grpId="0" animBg="1"/>
      <p:bldP spid="46" grpId="0" animBg="1"/>
      <p:bldP spid="4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B9B1AB-3CA1-492D-B6B7-9B68169EF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257175"/>
            <a:ext cx="11134725" cy="634365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7CA3D93-8D5E-464F-BA0F-78575AA9D51F}"/>
              </a:ext>
            </a:extLst>
          </p:cNvPr>
          <p:cNvSpPr/>
          <p:nvPr/>
        </p:nvSpPr>
        <p:spPr>
          <a:xfrm>
            <a:off x="4447622" y="1542598"/>
            <a:ext cx="1127464" cy="923277"/>
          </a:xfrm>
          <a:prstGeom prst="wedgeRoundRectCallout">
            <a:avLst>
              <a:gd name="adj1" fmla="val -49180"/>
              <a:gd name="adj2" fmla="val 1881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Fund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FF075-74BF-40F3-9A64-FE6EB16FFC92}"/>
              </a:ext>
            </a:extLst>
          </p:cNvPr>
          <p:cNvSpPr txBox="1"/>
          <p:nvPr/>
        </p:nvSpPr>
        <p:spPr>
          <a:xfrm>
            <a:off x="3727773" y="3751298"/>
            <a:ext cx="719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240004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A78AB35-AF54-4CC0-89D8-80DE55BE99BE}"/>
              </a:ext>
            </a:extLst>
          </p:cNvPr>
          <p:cNvSpPr/>
          <p:nvPr/>
        </p:nvSpPr>
        <p:spPr>
          <a:xfrm>
            <a:off x="3682054" y="3751298"/>
            <a:ext cx="650249" cy="2462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0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3496</TotalTime>
  <Words>255</Words>
  <Application>Microsoft Office PowerPoint</Application>
  <PresentationFormat>Widescreen</PresentationFormat>
  <Paragraphs>51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Gill Sans MT</vt:lpstr>
      <vt:lpstr>Trebuchet MS</vt:lpstr>
      <vt:lpstr>Parcel</vt:lpstr>
      <vt:lpstr>Argos, Excel and Pivot Tables</vt:lpstr>
      <vt:lpstr>First things first, an Index list</vt:lpstr>
      <vt:lpstr>Step by Step</vt:lpstr>
      <vt:lpstr>PowerPoint Presentation</vt:lpstr>
      <vt:lpstr>PowerPoint Presentation</vt:lpstr>
      <vt:lpstr>Transaction detail report</vt:lpstr>
      <vt:lpstr>Second verse same as the first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Argos, Excel and Pivot Tables</dc:title>
  <dc:creator>John Brabb</dc:creator>
  <cp:lastModifiedBy>John Brabb</cp:lastModifiedBy>
  <cp:revision>54</cp:revision>
  <cp:lastPrinted>2019-05-03T17:24:20Z</cp:lastPrinted>
  <dcterms:created xsi:type="dcterms:W3CDTF">2019-04-18T17:23:29Z</dcterms:created>
  <dcterms:modified xsi:type="dcterms:W3CDTF">2019-05-03T20:17:16Z</dcterms:modified>
</cp:coreProperties>
</file>