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263" r:id="rId3"/>
    <p:sldId id="260" r:id="rId4"/>
    <p:sldId id="265" r:id="rId5"/>
    <p:sldId id="264" r:id="rId6"/>
    <p:sldId id="266" r:id="rId7"/>
    <p:sldId id="272" r:id="rId8"/>
    <p:sldId id="267" r:id="rId9"/>
    <p:sldId id="274" r:id="rId10"/>
    <p:sldId id="277" r:id="rId11"/>
    <p:sldId id="278" r:id="rId12"/>
    <p:sldId id="279" r:id="rId13"/>
    <p:sldId id="275" r:id="rId14"/>
    <p:sldId id="276" r:id="rId15"/>
    <p:sldId id="280" r:id="rId16"/>
    <p:sldId id="281" r:id="rId17"/>
    <p:sldId id="282" r:id="rId18"/>
    <p:sldId id="268" r:id="rId19"/>
    <p:sldId id="269" r:id="rId20"/>
    <p:sldId id="270" r:id="rId21"/>
    <p:sldId id="283" r:id="rId22"/>
    <p:sldId id="284"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54B959BB-5628-4CC7-AE3B-470ADDBD004D}">
          <p14:sldIdLst>
            <p14:sldId id="256"/>
            <p14:sldId id="263"/>
            <p14:sldId id="260"/>
            <p14:sldId id="265"/>
            <p14:sldId id="264"/>
            <p14:sldId id="266"/>
            <p14:sldId id="272"/>
            <p14:sldId id="267"/>
            <p14:sldId id="274"/>
            <p14:sldId id="277"/>
            <p14:sldId id="278"/>
            <p14:sldId id="279"/>
            <p14:sldId id="275"/>
            <p14:sldId id="276"/>
            <p14:sldId id="280"/>
            <p14:sldId id="281"/>
            <p14:sldId id="282"/>
            <p14:sldId id="268"/>
            <p14:sldId id="269"/>
            <p14:sldId id="270"/>
            <p14:sldId id="283"/>
            <p14:sldId id="28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6" d="100"/>
          <a:sy n="96" d="100"/>
        </p:scale>
        <p:origin x="81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167AB6-BE2D-4F6D-B702-B3D0092AD122}" type="datetimeFigureOut">
              <a:rPr lang="en-US" smtClean="0"/>
              <a:t>9/24/2021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2AF98E3-C81D-4987-BD4B-9427A9EC87FB}" type="slidenum">
              <a:rPr lang="en-US" smtClean="0"/>
              <a:t>‹#›</a:t>
            </a:fld>
            <a:endParaRPr lang="en-US"/>
          </a:p>
        </p:txBody>
      </p:sp>
    </p:spTree>
    <p:extLst>
      <p:ext uri="{BB962C8B-B14F-4D97-AF65-F5344CB8AC3E}">
        <p14:creationId xmlns:p14="http://schemas.microsoft.com/office/powerpoint/2010/main" val="4981843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Welcome to Asset</a:t>
            </a:r>
            <a:r>
              <a:rPr lang="en-US" baseline="0" dirty="0"/>
              <a:t> Management and Accounting.  </a:t>
            </a:r>
            <a:endParaRPr lang="en-US" dirty="0"/>
          </a:p>
        </p:txBody>
      </p:sp>
      <p:sp>
        <p:nvSpPr>
          <p:cNvPr id="4" name="Slide Number Placeholder 3"/>
          <p:cNvSpPr>
            <a:spLocks noGrp="1"/>
          </p:cNvSpPr>
          <p:nvPr>
            <p:ph type="sldNum" sz="quarter" idx="10"/>
          </p:nvPr>
        </p:nvSpPr>
        <p:spPr/>
        <p:txBody>
          <a:bodyPr/>
          <a:lstStyle/>
          <a:p>
            <a:fld id="{D2AF98E3-C81D-4987-BD4B-9427A9EC87FB}" type="slidenum">
              <a:rPr lang="en-US" smtClean="0"/>
              <a:t>1</a:t>
            </a:fld>
            <a:endParaRPr lang="en-US"/>
          </a:p>
        </p:txBody>
      </p:sp>
    </p:spTree>
    <p:extLst>
      <p:ext uri="{BB962C8B-B14F-4D97-AF65-F5344CB8AC3E}">
        <p14:creationId xmlns:p14="http://schemas.microsoft.com/office/powerpoint/2010/main" val="16257111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Off-Campus Equipment Verification Worksheet is available on the Asset Accounting Web Page</a:t>
            </a:r>
          </a:p>
        </p:txBody>
      </p:sp>
      <p:sp>
        <p:nvSpPr>
          <p:cNvPr id="4" name="Slide Number Placeholder 3"/>
          <p:cNvSpPr>
            <a:spLocks noGrp="1"/>
          </p:cNvSpPr>
          <p:nvPr>
            <p:ph type="sldNum" sz="quarter" idx="10"/>
          </p:nvPr>
        </p:nvSpPr>
        <p:spPr/>
        <p:txBody>
          <a:bodyPr/>
          <a:lstStyle/>
          <a:p>
            <a:fld id="{D2AF98E3-C81D-4987-BD4B-9427A9EC87FB}" type="slidenum">
              <a:rPr lang="en-US" smtClean="0"/>
              <a:t>12</a:t>
            </a:fld>
            <a:endParaRPr lang="en-US"/>
          </a:p>
        </p:txBody>
      </p:sp>
    </p:spTree>
    <p:extLst>
      <p:ext uri="{BB962C8B-B14F-4D97-AF65-F5344CB8AC3E}">
        <p14:creationId xmlns:p14="http://schemas.microsoft.com/office/powerpoint/2010/main" val="30270836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Sign-Out Log available on Asset Accounting Web page</a:t>
            </a:r>
          </a:p>
        </p:txBody>
      </p:sp>
      <p:sp>
        <p:nvSpPr>
          <p:cNvPr id="4" name="Slide Number Placeholder 3"/>
          <p:cNvSpPr>
            <a:spLocks noGrp="1"/>
          </p:cNvSpPr>
          <p:nvPr>
            <p:ph type="sldNum" sz="quarter" idx="10"/>
          </p:nvPr>
        </p:nvSpPr>
        <p:spPr/>
        <p:txBody>
          <a:bodyPr/>
          <a:lstStyle/>
          <a:p>
            <a:fld id="{D2AF98E3-C81D-4987-BD4B-9427A9EC87FB}" type="slidenum">
              <a:rPr lang="en-US" smtClean="0"/>
              <a:t>17</a:t>
            </a:fld>
            <a:endParaRPr lang="en-US"/>
          </a:p>
        </p:txBody>
      </p:sp>
    </p:spTree>
    <p:extLst>
      <p:ext uri="{BB962C8B-B14F-4D97-AF65-F5344CB8AC3E}">
        <p14:creationId xmlns:p14="http://schemas.microsoft.com/office/powerpoint/2010/main" val="4193346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Number</a:t>
            </a:r>
            <a:r>
              <a:rPr lang="en-US" baseline="0" dirty="0"/>
              <a:t> 4</a:t>
            </a:r>
            <a:endParaRPr lang="en-US" dirty="0"/>
          </a:p>
        </p:txBody>
      </p:sp>
      <p:sp>
        <p:nvSpPr>
          <p:cNvPr id="4" name="Slide Number Placeholder 3"/>
          <p:cNvSpPr>
            <a:spLocks noGrp="1"/>
          </p:cNvSpPr>
          <p:nvPr>
            <p:ph type="sldNum" sz="quarter" idx="10"/>
          </p:nvPr>
        </p:nvSpPr>
        <p:spPr/>
        <p:txBody>
          <a:bodyPr/>
          <a:lstStyle/>
          <a:p>
            <a:fld id="{D2AF98E3-C81D-4987-BD4B-9427A9EC87FB}" type="slidenum">
              <a:rPr lang="en-US" smtClean="0"/>
              <a:t>18</a:t>
            </a:fld>
            <a:endParaRPr lang="en-US"/>
          </a:p>
        </p:txBody>
      </p:sp>
    </p:spTree>
    <p:extLst>
      <p:ext uri="{BB962C8B-B14F-4D97-AF65-F5344CB8AC3E}">
        <p14:creationId xmlns:p14="http://schemas.microsoft.com/office/powerpoint/2010/main" val="27400061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 thru 3</a:t>
            </a:r>
          </a:p>
        </p:txBody>
      </p:sp>
      <p:sp>
        <p:nvSpPr>
          <p:cNvPr id="4" name="Slide Number Placeholder 3"/>
          <p:cNvSpPr>
            <a:spLocks noGrp="1"/>
          </p:cNvSpPr>
          <p:nvPr>
            <p:ph type="sldNum" sz="quarter" idx="10"/>
          </p:nvPr>
        </p:nvSpPr>
        <p:spPr/>
        <p:txBody>
          <a:bodyPr/>
          <a:lstStyle/>
          <a:p>
            <a:fld id="{D2AF98E3-C81D-4987-BD4B-9427A9EC87FB}" type="slidenum">
              <a:rPr lang="en-US" smtClean="0"/>
              <a:t>19</a:t>
            </a:fld>
            <a:endParaRPr lang="en-US"/>
          </a:p>
        </p:txBody>
      </p:sp>
    </p:spTree>
    <p:extLst>
      <p:ext uri="{BB962C8B-B14F-4D97-AF65-F5344CB8AC3E}">
        <p14:creationId xmlns:p14="http://schemas.microsoft.com/office/powerpoint/2010/main" val="4269123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Number 1</a:t>
            </a:r>
            <a:r>
              <a:rPr lang="en-US" baseline="0" dirty="0"/>
              <a:t> </a:t>
            </a:r>
            <a:endParaRPr lang="en-US" dirty="0"/>
          </a:p>
        </p:txBody>
      </p:sp>
      <p:sp>
        <p:nvSpPr>
          <p:cNvPr id="4" name="Slide Number Placeholder 3"/>
          <p:cNvSpPr>
            <a:spLocks noGrp="1"/>
          </p:cNvSpPr>
          <p:nvPr>
            <p:ph type="sldNum" sz="quarter" idx="10"/>
          </p:nvPr>
        </p:nvSpPr>
        <p:spPr/>
        <p:txBody>
          <a:bodyPr/>
          <a:lstStyle/>
          <a:p>
            <a:fld id="{D2AF98E3-C81D-4987-BD4B-9427A9EC87FB}" type="slidenum">
              <a:rPr lang="en-US" smtClean="0"/>
              <a:t>20</a:t>
            </a:fld>
            <a:endParaRPr lang="en-US"/>
          </a:p>
        </p:txBody>
      </p:sp>
    </p:spTree>
    <p:extLst>
      <p:ext uri="{BB962C8B-B14F-4D97-AF65-F5344CB8AC3E}">
        <p14:creationId xmlns:p14="http://schemas.microsoft.com/office/powerpoint/2010/main" val="8778057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a:t>
            </a:r>
            <a:r>
              <a:rPr lang="en-US" baseline="0" dirty="0"/>
              <a:t> and 4</a:t>
            </a:r>
            <a:endParaRPr lang="en-US" dirty="0"/>
          </a:p>
        </p:txBody>
      </p:sp>
      <p:sp>
        <p:nvSpPr>
          <p:cNvPr id="4" name="Slide Number Placeholder 3"/>
          <p:cNvSpPr>
            <a:spLocks noGrp="1"/>
          </p:cNvSpPr>
          <p:nvPr>
            <p:ph type="sldNum" sz="quarter" idx="10"/>
          </p:nvPr>
        </p:nvSpPr>
        <p:spPr/>
        <p:txBody>
          <a:bodyPr/>
          <a:lstStyle/>
          <a:p>
            <a:fld id="{D2AF98E3-C81D-4987-BD4B-9427A9EC87FB}" type="slidenum">
              <a:rPr lang="en-US" smtClean="0"/>
              <a:t>21</a:t>
            </a:fld>
            <a:endParaRPr lang="en-US"/>
          </a:p>
        </p:txBody>
      </p:sp>
    </p:spTree>
    <p:extLst>
      <p:ext uri="{BB962C8B-B14F-4D97-AF65-F5344CB8AC3E}">
        <p14:creationId xmlns:p14="http://schemas.microsoft.com/office/powerpoint/2010/main" val="42382335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1 and 2</a:t>
            </a:r>
            <a:endParaRPr lang="en-US" dirty="0"/>
          </a:p>
        </p:txBody>
      </p:sp>
      <p:sp>
        <p:nvSpPr>
          <p:cNvPr id="4" name="Slide Number Placeholder 3"/>
          <p:cNvSpPr>
            <a:spLocks noGrp="1"/>
          </p:cNvSpPr>
          <p:nvPr>
            <p:ph type="sldNum" sz="quarter" idx="10"/>
          </p:nvPr>
        </p:nvSpPr>
        <p:spPr/>
        <p:txBody>
          <a:bodyPr/>
          <a:lstStyle/>
          <a:p>
            <a:fld id="{D2AF98E3-C81D-4987-BD4B-9427A9EC87FB}" type="slidenum">
              <a:rPr lang="en-US" smtClean="0"/>
              <a:t>22</a:t>
            </a:fld>
            <a:endParaRPr lang="en-US"/>
          </a:p>
        </p:txBody>
      </p:sp>
    </p:spTree>
    <p:extLst>
      <p:ext uri="{BB962C8B-B14F-4D97-AF65-F5344CB8AC3E}">
        <p14:creationId xmlns:p14="http://schemas.microsoft.com/office/powerpoint/2010/main" val="42382335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72EAD338-4C86-4285-8E8A-0B7EF364B6D2}" type="datetimeFigureOut">
              <a:rPr lang="en-US" smtClean="0"/>
              <a:t>9/24/2021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18A777-82D7-4617-A88A-820B2857B644}" type="slidenum">
              <a:rPr lang="en-US" smtClean="0"/>
              <a:t>‹#›</a:t>
            </a:fld>
            <a:endParaRPr lang="en-US"/>
          </a:p>
        </p:txBody>
      </p:sp>
    </p:spTree>
    <p:extLst>
      <p:ext uri="{BB962C8B-B14F-4D97-AF65-F5344CB8AC3E}">
        <p14:creationId xmlns:p14="http://schemas.microsoft.com/office/powerpoint/2010/main" val="38339109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2EAD338-4C86-4285-8E8A-0B7EF364B6D2}" type="datetimeFigureOut">
              <a:rPr lang="en-US" smtClean="0"/>
              <a:t>9/24/2021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18A777-82D7-4617-A88A-820B2857B644}" type="slidenum">
              <a:rPr lang="en-US" smtClean="0"/>
              <a:t>‹#›</a:t>
            </a:fld>
            <a:endParaRPr lang="en-US"/>
          </a:p>
        </p:txBody>
      </p:sp>
    </p:spTree>
    <p:extLst>
      <p:ext uri="{BB962C8B-B14F-4D97-AF65-F5344CB8AC3E}">
        <p14:creationId xmlns:p14="http://schemas.microsoft.com/office/powerpoint/2010/main" val="457838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2EAD338-4C86-4285-8E8A-0B7EF364B6D2}" type="datetimeFigureOut">
              <a:rPr lang="en-US" smtClean="0"/>
              <a:t>9/24/2021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18A777-82D7-4617-A88A-820B2857B644}" type="slidenum">
              <a:rPr lang="en-US" smtClean="0"/>
              <a:t>‹#›</a:t>
            </a:fld>
            <a:endParaRPr lang="en-US"/>
          </a:p>
        </p:txBody>
      </p:sp>
    </p:spTree>
    <p:extLst>
      <p:ext uri="{BB962C8B-B14F-4D97-AF65-F5344CB8AC3E}">
        <p14:creationId xmlns:p14="http://schemas.microsoft.com/office/powerpoint/2010/main" val="17050298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2EAD338-4C86-4285-8E8A-0B7EF364B6D2}" type="datetimeFigureOut">
              <a:rPr lang="en-US" smtClean="0"/>
              <a:t>9/24/2021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18A777-82D7-4617-A88A-820B2857B644}" type="slidenum">
              <a:rPr lang="en-US" smtClean="0"/>
              <a:t>‹#›</a:t>
            </a:fld>
            <a:endParaRPr lang="en-US"/>
          </a:p>
        </p:txBody>
      </p:sp>
    </p:spTree>
    <p:extLst>
      <p:ext uri="{BB962C8B-B14F-4D97-AF65-F5344CB8AC3E}">
        <p14:creationId xmlns:p14="http://schemas.microsoft.com/office/powerpoint/2010/main" val="480903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2EAD338-4C86-4285-8E8A-0B7EF364B6D2}" type="datetimeFigureOut">
              <a:rPr lang="en-US" smtClean="0"/>
              <a:t>9/24/2021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18A777-82D7-4617-A88A-820B2857B644}" type="slidenum">
              <a:rPr lang="en-US" smtClean="0"/>
              <a:t>‹#›</a:t>
            </a:fld>
            <a:endParaRPr lang="en-US"/>
          </a:p>
        </p:txBody>
      </p:sp>
    </p:spTree>
    <p:extLst>
      <p:ext uri="{BB962C8B-B14F-4D97-AF65-F5344CB8AC3E}">
        <p14:creationId xmlns:p14="http://schemas.microsoft.com/office/powerpoint/2010/main" val="28237349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2EAD338-4C86-4285-8E8A-0B7EF364B6D2}" type="datetimeFigureOut">
              <a:rPr lang="en-US" smtClean="0"/>
              <a:t>9/24/2021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18A777-82D7-4617-A88A-820B2857B644}" type="slidenum">
              <a:rPr lang="en-US" smtClean="0"/>
              <a:t>‹#›</a:t>
            </a:fld>
            <a:endParaRPr lang="en-US"/>
          </a:p>
        </p:txBody>
      </p:sp>
    </p:spTree>
    <p:extLst>
      <p:ext uri="{BB962C8B-B14F-4D97-AF65-F5344CB8AC3E}">
        <p14:creationId xmlns:p14="http://schemas.microsoft.com/office/powerpoint/2010/main" val="355996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2EAD338-4C86-4285-8E8A-0B7EF364B6D2}" type="datetimeFigureOut">
              <a:rPr lang="en-US" smtClean="0"/>
              <a:t>9/24/2021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B18A777-82D7-4617-A88A-820B2857B644}" type="slidenum">
              <a:rPr lang="en-US" smtClean="0"/>
              <a:t>‹#›</a:t>
            </a:fld>
            <a:endParaRPr lang="en-US"/>
          </a:p>
        </p:txBody>
      </p:sp>
    </p:spTree>
    <p:extLst>
      <p:ext uri="{BB962C8B-B14F-4D97-AF65-F5344CB8AC3E}">
        <p14:creationId xmlns:p14="http://schemas.microsoft.com/office/powerpoint/2010/main" val="23200223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2EAD338-4C86-4285-8E8A-0B7EF364B6D2}" type="datetimeFigureOut">
              <a:rPr lang="en-US" smtClean="0"/>
              <a:t>9/24/2021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B18A777-82D7-4617-A88A-820B2857B644}" type="slidenum">
              <a:rPr lang="en-US" smtClean="0"/>
              <a:t>‹#›</a:t>
            </a:fld>
            <a:endParaRPr lang="en-US"/>
          </a:p>
        </p:txBody>
      </p:sp>
    </p:spTree>
    <p:extLst>
      <p:ext uri="{BB962C8B-B14F-4D97-AF65-F5344CB8AC3E}">
        <p14:creationId xmlns:p14="http://schemas.microsoft.com/office/powerpoint/2010/main" val="16264367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EAD338-4C86-4285-8E8A-0B7EF364B6D2}" type="datetimeFigureOut">
              <a:rPr lang="en-US" smtClean="0"/>
              <a:t>9/24/2021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B18A777-82D7-4617-A88A-820B2857B644}" type="slidenum">
              <a:rPr lang="en-US" smtClean="0"/>
              <a:t>‹#›</a:t>
            </a:fld>
            <a:endParaRPr lang="en-US"/>
          </a:p>
        </p:txBody>
      </p:sp>
    </p:spTree>
    <p:extLst>
      <p:ext uri="{BB962C8B-B14F-4D97-AF65-F5344CB8AC3E}">
        <p14:creationId xmlns:p14="http://schemas.microsoft.com/office/powerpoint/2010/main" val="42893935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2EAD338-4C86-4285-8E8A-0B7EF364B6D2}" type="datetimeFigureOut">
              <a:rPr lang="en-US" smtClean="0"/>
              <a:t>9/24/2021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18A777-82D7-4617-A88A-820B2857B644}" type="slidenum">
              <a:rPr lang="en-US" smtClean="0"/>
              <a:t>‹#›</a:t>
            </a:fld>
            <a:endParaRPr lang="en-US"/>
          </a:p>
        </p:txBody>
      </p:sp>
    </p:spTree>
    <p:extLst>
      <p:ext uri="{BB962C8B-B14F-4D97-AF65-F5344CB8AC3E}">
        <p14:creationId xmlns:p14="http://schemas.microsoft.com/office/powerpoint/2010/main" val="25871489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2EAD338-4C86-4285-8E8A-0B7EF364B6D2}" type="datetimeFigureOut">
              <a:rPr lang="en-US" smtClean="0"/>
              <a:t>9/24/2021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18A777-82D7-4617-A88A-820B2857B644}" type="slidenum">
              <a:rPr lang="en-US" smtClean="0"/>
              <a:t>‹#›</a:t>
            </a:fld>
            <a:endParaRPr lang="en-US"/>
          </a:p>
        </p:txBody>
      </p:sp>
    </p:spTree>
    <p:extLst>
      <p:ext uri="{BB962C8B-B14F-4D97-AF65-F5344CB8AC3E}">
        <p14:creationId xmlns:p14="http://schemas.microsoft.com/office/powerpoint/2010/main" val="27545949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EAD338-4C86-4285-8E8A-0B7EF364B6D2}" type="datetimeFigureOut">
              <a:rPr lang="en-US" smtClean="0"/>
              <a:t>9/24/2021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18A777-82D7-4617-A88A-820B2857B644}" type="slidenum">
              <a:rPr lang="en-US" smtClean="0"/>
              <a:t>‹#›</a:t>
            </a:fld>
            <a:endParaRPr lang="en-US"/>
          </a:p>
        </p:txBody>
      </p:sp>
    </p:spTree>
    <p:extLst>
      <p:ext uri="{BB962C8B-B14F-4D97-AF65-F5344CB8AC3E}">
        <p14:creationId xmlns:p14="http://schemas.microsoft.com/office/powerpoint/2010/main" val="9133998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jpeg"/><Relationship Id="rId13" Type="http://schemas.openxmlformats.org/officeDocument/2006/relationships/image" Target="../media/image10.png"/><Relationship Id="rId3" Type="http://schemas.openxmlformats.org/officeDocument/2006/relationships/hyperlink" Target="http://www.students.uidaho.edu/futurestudents" TargetMode="External"/><Relationship Id="rId7" Type="http://schemas.openxmlformats.org/officeDocument/2006/relationships/image" Target="../media/image4.png"/><Relationship Id="rId12" Type="http://schemas.openxmlformats.org/officeDocument/2006/relationships/image" Target="../media/image9.gif"/><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11" Type="http://schemas.openxmlformats.org/officeDocument/2006/relationships/image" Target="../media/image8.jpeg"/><Relationship Id="rId5" Type="http://schemas.openxmlformats.org/officeDocument/2006/relationships/image" Target="../media/image2.gif"/><Relationship Id="rId10" Type="http://schemas.openxmlformats.org/officeDocument/2006/relationships/image" Target="../media/image7.png"/><Relationship Id="rId4" Type="http://schemas.openxmlformats.org/officeDocument/2006/relationships/image" Target="../media/image1.jpeg"/><Relationship Id="rId9" Type="http://schemas.openxmlformats.org/officeDocument/2006/relationships/image" Target="../media/image6.jpeg"/><Relationship Id="rId14" Type="http://schemas.openxmlformats.org/officeDocument/2006/relationships/image" Target="../media/image1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txBox="1">
            <a:spLocks noChangeArrowheads="1"/>
          </p:cNvSpPr>
          <p:nvPr/>
        </p:nvSpPr>
        <p:spPr bwMode="auto">
          <a:xfrm>
            <a:off x="76200" y="49528"/>
            <a:ext cx="6934200" cy="914400"/>
          </a:xfrm>
          <a:prstGeom prst="rect">
            <a:avLst/>
          </a:prstGeom>
          <a:solidFill>
            <a:srgbClr val="FFC000"/>
          </a:solidFill>
          <a:ln w="9525">
            <a:noFill/>
            <a:miter lim="800000"/>
            <a:headEnd/>
            <a:tailEnd/>
          </a:ln>
          <a:effectLst>
            <a:innerShdw blurRad="63500" dist="50800" dir="8100000">
              <a:srgbClr val="0F6FC6">
                <a:lumMod val="75000"/>
                <a:alpha val="50000"/>
              </a:srgbClr>
            </a:innerShdw>
          </a:effectLst>
        </p:spPr>
        <p:txBody>
          <a:bodyPr vert="horz" wrap="square" lIns="91440" tIns="45720" rIns="91440" bIns="45720" numCol="1" anchor="t" anchorCtr="0" compatLnSpc="1">
            <a:prstTxWarp prst="textNoShape">
              <a:avLst/>
            </a:prstTxWarp>
            <a:normAutofit/>
          </a:bodyPr>
          <a:lstStyle>
            <a:lvl1pPr algn="ctr" rtl="0" eaLnBrk="0" fontAlgn="base" hangingPunct="0">
              <a:spcBef>
                <a:spcPct val="0"/>
              </a:spcBef>
              <a:spcAft>
                <a:spcPct val="0"/>
              </a:spcAft>
              <a:defRPr lang="en-US" sz="4000" kern="1200" dirty="0">
                <a:solidFill>
                  <a:srgbClr val="FFFFFF"/>
                </a:solidFill>
                <a:latin typeface="+mj-lt"/>
                <a:ea typeface="+mj-ea"/>
                <a:cs typeface="+mj-cs"/>
              </a:defRPr>
            </a:lvl1pPr>
            <a:lvl2pPr algn="l" rtl="0" eaLnBrk="0" fontAlgn="base" hangingPunct="0">
              <a:spcBef>
                <a:spcPct val="0"/>
              </a:spcBef>
              <a:spcAft>
                <a:spcPct val="0"/>
              </a:spcAft>
              <a:defRPr sz="4000">
                <a:solidFill>
                  <a:schemeClr val="tx2"/>
                </a:solidFill>
                <a:latin typeface="Franklin Gothic Book" pitchFamily="34" charset="0"/>
              </a:defRPr>
            </a:lvl2pPr>
            <a:lvl3pPr algn="l" rtl="0" eaLnBrk="0" fontAlgn="base" hangingPunct="0">
              <a:spcBef>
                <a:spcPct val="0"/>
              </a:spcBef>
              <a:spcAft>
                <a:spcPct val="0"/>
              </a:spcAft>
              <a:defRPr sz="4000">
                <a:solidFill>
                  <a:schemeClr val="tx2"/>
                </a:solidFill>
                <a:latin typeface="Franklin Gothic Book" pitchFamily="34" charset="0"/>
              </a:defRPr>
            </a:lvl3pPr>
            <a:lvl4pPr algn="l" rtl="0" eaLnBrk="0" fontAlgn="base" hangingPunct="0">
              <a:spcBef>
                <a:spcPct val="0"/>
              </a:spcBef>
              <a:spcAft>
                <a:spcPct val="0"/>
              </a:spcAft>
              <a:defRPr sz="4000">
                <a:solidFill>
                  <a:schemeClr val="tx2"/>
                </a:solidFill>
                <a:latin typeface="Franklin Gothic Book" pitchFamily="34" charset="0"/>
              </a:defRPr>
            </a:lvl4pPr>
            <a:lvl5pPr algn="l" rtl="0" eaLnBrk="0" fontAlgn="base" hangingPunct="0">
              <a:spcBef>
                <a:spcPct val="0"/>
              </a:spcBef>
              <a:spcAft>
                <a:spcPct val="0"/>
              </a:spcAft>
              <a:defRPr sz="4000">
                <a:solidFill>
                  <a:schemeClr val="tx2"/>
                </a:solidFill>
                <a:latin typeface="Franklin Gothic Book" pitchFamily="34" charset="0"/>
              </a:defRPr>
            </a:lvl5pPr>
            <a:lvl6pPr marL="457200" algn="l" rtl="0" fontAlgn="base">
              <a:spcBef>
                <a:spcPct val="0"/>
              </a:spcBef>
              <a:spcAft>
                <a:spcPct val="0"/>
              </a:spcAft>
              <a:defRPr sz="4000">
                <a:solidFill>
                  <a:schemeClr val="tx2"/>
                </a:solidFill>
                <a:latin typeface="Franklin Gothic Book" pitchFamily="34" charset="0"/>
              </a:defRPr>
            </a:lvl6pPr>
            <a:lvl7pPr marL="914400" algn="l" rtl="0" fontAlgn="base">
              <a:spcBef>
                <a:spcPct val="0"/>
              </a:spcBef>
              <a:spcAft>
                <a:spcPct val="0"/>
              </a:spcAft>
              <a:defRPr sz="4000">
                <a:solidFill>
                  <a:schemeClr val="tx2"/>
                </a:solidFill>
                <a:latin typeface="Franklin Gothic Book" pitchFamily="34" charset="0"/>
              </a:defRPr>
            </a:lvl7pPr>
            <a:lvl8pPr marL="1371600" algn="l" rtl="0" fontAlgn="base">
              <a:spcBef>
                <a:spcPct val="0"/>
              </a:spcBef>
              <a:spcAft>
                <a:spcPct val="0"/>
              </a:spcAft>
              <a:defRPr sz="4000">
                <a:solidFill>
                  <a:schemeClr val="tx2"/>
                </a:solidFill>
                <a:latin typeface="Franklin Gothic Book" pitchFamily="34" charset="0"/>
              </a:defRPr>
            </a:lvl8pPr>
            <a:lvl9pPr marL="1828800" algn="l" rtl="0" fontAlgn="base">
              <a:spcBef>
                <a:spcPct val="0"/>
              </a:spcBef>
              <a:spcAft>
                <a:spcPct val="0"/>
              </a:spcAft>
              <a:defRPr sz="4000">
                <a:solidFill>
                  <a:schemeClr val="tx2"/>
                </a:solidFill>
                <a:latin typeface="Franklin Gothic Book"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defRPr/>
            </a:pPr>
            <a:r>
              <a:rPr kumimoji="0" lang="en-US" sz="5400" b="1" i="1" u="none" strike="noStrike" kern="1200" cap="none" spc="0" normalizeH="0" baseline="0" noProof="0" dirty="0">
                <a:ln>
                  <a:noFill/>
                </a:ln>
                <a:solidFill>
                  <a:srgbClr val="0F6FC6">
                    <a:lumMod val="25000"/>
                  </a:srgbClr>
                </a:solidFill>
                <a:effectLst>
                  <a:outerShdw blurRad="38100" dist="38100" dir="2700000" algn="tl">
                    <a:srgbClr val="FFFFFF"/>
                  </a:outerShdw>
                </a:effectLst>
                <a:uLnTx/>
                <a:uFillTx/>
                <a:latin typeface="Franklin Gothic Book"/>
                <a:ea typeface="+mj-ea"/>
                <a:cs typeface="+mj-cs"/>
              </a:rPr>
              <a:t>Asset Management</a:t>
            </a:r>
          </a:p>
        </p:txBody>
      </p:sp>
      <p:pic>
        <p:nvPicPr>
          <p:cNvPr id="5" name="Picture 3085" descr="Ideas. Innovation. Inspiration.">
            <a:hlinkClick r:id="rId3"/>
          </p:cNvPr>
          <p:cNvPicPr>
            <a:picLocks noChangeAspect="1" noChangeArrowheads="1"/>
          </p:cNvPicPr>
          <p:nvPr/>
        </p:nvPicPr>
        <p:blipFill>
          <a:blip r:embed="rId4" cstate="print"/>
          <a:srcRect/>
          <a:stretch>
            <a:fillRect/>
          </a:stretch>
        </p:blipFill>
        <p:spPr bwMode="auto">
          <a:xfrm>
            <a:off x="0" y="1066800"/>
            <a:ext cx="4371975" cy="1952625"/>
          </a:xfrm>
          <a:prstGeom prst="rect">
            <a:avLst/>
          </a:prstGeom>
          <a:noFill/>
          <a:ln w="9525">
            <a:noFill/>
            <a:miter lim="800000"/>
            <a:headEnd/>
            <a:tailEnd/>
          </a:ln>
        </p:spPr>
      </p:pic>
      <p:pic>
        <p:nvPicPr>
          <p:cNvPr id="6" name="Picture 11" descr="C:\Users\jgroves\Desktop\1.gif"/>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78570" y="1066799"/>
            <a:ext cx="4573058" cy="1952625"/>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p:cNvPicPr>
            <a:picLocks noChangeAspect="1" noChangeArrowheads="1"/>
          </p:cNvPicPr>
          <p:nvPr/>
        </p:nvPicPr>
        <p:blipFill>
          <a:blip r:embed="rId6" cstate="print"/>
          <a:srcRect/>
          <a:stretch>
            <a:fillRect/>
          </a:stretch>
        </p:blipFill>
        <p:spPr bwMode="auto">
          <a:xfrm>
            <a:off x="3533775" y="3163205"/>
            <a:ext cx="1676400" cy="1703733"/>
          </a:xfrm>
          <a:prstGeom prst="rect">
            <a:avLst/>
          </a:prstGeom>
          <a:noFill/>
          <a:ln w="9525">
            <a:noFill/>
            <a:miter lim="800000"/>
            <a:headEnd/>
            <a:tailEnd/>
          </a:ln>
        </p:spPr>
      </p:pic>
      <p:pic>
        <p:nvPicPr>
          <p:cNvPr id="8" name="Picture 6"/>
          <p:cNvPicPr>
            <a:picLocks noChangeAspect="1" noChangeArrowheads="1"/>
          </p:cNvPicPr>
          <p:nvPr/>
        </p:nvPicPr>
        <p:blipFill>
          <a:blip r:embed="rId7" cstate="print"/>
          <a:srcRect/>
          <a:stretch>
            <a:fillRect/>
          </a:stretch>
        </p:blipFill>
        <p:spPr bwMode="auto">
          <a:xfrm>
            <a:off x="5339630" y="3163205"/>
            <a:ext cx="3657600" cy="1703733"/>
          </a:xfrm>
          <a:prstGeom prst="rect">
            <a:avLst/>
          </a:prstGeom>
          <a:noFill/>
          <a:ln w="9525">
            <a:noFill/>
            <a:miter lim="800000"/>
            <a:headEnd/>
            <a:tailEnd/>
          </a:ln>
          <a:effectLst/>
        </p:spPr>
      </p:pic>
      <p:pic>
        <p:nvPicPr>
          <p:cNvPr id="9" name="Picture 3095" descr="John Gravelle collecting water samples"/>
          <p:cNvPicPr>
            <a:picLocks noChangeAspect="1" noChangeArrowheads="1"/>
          </p:cNvPicPr>
          <p:nvPr/>
        </p:nvPicPr>
        <p:blipFill>
          <a:blip r:embed="rId8" cstate="print"/>
          <a:srcRect/>
          <a:stretch>
            <a:fillRect/>
          </a:stretch>
        </p:blipFill>
        <p:spPr bwMode="auto">
          <a:xfrm>
            <a:off x="76200" y="4724400"/>
            <a:ext cx="1371600" cy="2057400"/>
          </a:xfrm>
          <a:prstGeom prst="rect">
            <a:avLst/>
          </a:prstGeom>
          <a:noFill/>
          <a:ln w="9525">
            <a:noFill/>
            <a:miter lim="800000"/>
            <a:headEnd/>
            <a:tailEnd/>
          </a:ln>
        </p:spPr>
      </p:pic>
      <p:pic>
        <p:nvPicPr>
          <p:cNvPr id="10" name="Picture 3099" descr="Prichard Gallery, Facilities"/>
          <p:cNvPicPr>
            <a:picLocks noChangeAspect="1" noChangeArrowheads="1"/>
          </p:cNvPicPr>
          <p:nvPr/>
        </p:nvPicPr>
        <p:blipFill rotWithShape="1">
          <a:blip r:embed="rId9" cstate="print"/>
          <a:srcRect t="19583"/>
          <a:stretch/>
        </p:blipFill>
        <p:spPr bwMode="auto">
          <a:xfrm>
            <a:off x="4495800" y="4953000"/>
            <a:ext cx="2023278" cy="938782"/>
          </a:xfrm>
          <a:prstGeom prst="rect">
            <a:avLst/>
          </a:prstGeom>
          <a:noFill/>
          <a:ln w="9525">
            <a:noFill/>
            <a:miter lim="800000"/>
            <a:headEnd/>
            <a:tailEnd/>
          </a:ln>
        </p:spPr>
      </p:pic>
      <p:pic>
        <p:nvPicPr>
          <p:cNvPr id="1026" name="Picture 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740660" y="5942074"/>
            <a:ext cx="1685958" cy="8625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Picture 3093" descr="students"/>
          <p:cNvPicPr>
            <a:picLocks noChangeAspect="1" noChangeArrowheads="1"/>
          </p:cNvPicPr>
          <p:nvPr/>
        </p:nvPicPr>
        <p:blipFill>
          <a:blip r:embed="rId11" cstate="print"/>
          <a:srcRect/>
          <a:stretch>
            <a:fillRect/>
          </a:stretch>
        </p:blipFill>
        <p:spPr bwMode="auto">
          <a:xfrm>
            <a:off x="6595278" y="4956048"/>
            <a:ext cx="2366151" cy="1597152"/>
          </a:xfrm>
          <a:prstGeom prst="rect">
            <a:avLst/>
          </a:prstGeom>
          <a:noFill/>
          <a:ln w="9525">
            <a:noFill/>
            <a:miter lim="800000"/>
            <a:headEnd/>
            <a:tailEnd/>
          </a:ln>
        </p:spPr>
      </p:pic>
      <p:pic>
        <p:nvPicPr>
          <p:cNvPr id="13" name="Picture 10" descr="C:\Users\jgroves\Desktop\2.gif"/>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982379" y="49528"/>
            <a:ext cx="2042283" cy="1090579"/>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06680" y="3260390"/>
            <a:ext cx="3347112" cy="13731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descr="C:\Users\jgroves\Desktop\image.jpg"/>
          <p:cNvPicPr preferRelativeResize="0">
            <a:picLocks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1479804" y="4953000"/>
            <a:ext cx="2971800" cy="18287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511308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txBox="1">
            <a:spLocks noChangeArrowheads="1"/>
          </p:cNvSpPr>
          <p:nvPr/>
        </p:nvSpPr>
        <p:spPr bwMode="auto">
          <a:xfrm>
            <a:off x="76200" y="49528"/>
            <a:ext cx="6934200" cy="914400"/>
          </a:xfrm>
          <a:prstGeom prst="rect">
            <a:avLst/>
          </a:prstGeom>
          <a:solidFill>
            <a:srgbClr val="FFC000"/>
          </a:solidFill>
          <a:ln w="9525">
            <a:noFill/>
            <a:miter lim="800000"/>
            <a:headEnd/>
            <a:tailEnd/>
          </a:ln>
          <a:effectLst>
            <a:innerShdw blurRad="63500" dist="50800" dir="8100000">
              <a:srgbClr val="0F6FC6">
                <a:lumMod val="75000"/>
                <a:alpha val="50000"/>
              </a:srgbClr>
            </a:innerShdw>
          </a:effectLst>
        </p:spPr>
        <p:txBody>
          <a:bodyPr vert="horz" wrap="square" lIns="91440" tIns="45720" rIns="91440" bIns="45720" numCol="1" anchor="t" anchorCtr="0" compatLnSpc="1">
            <a:prstTxWarp prst="textNoShape">
              <a:avLst/>
            </a:prstTxWarp>
            <a:normAutofit/>
          </a:bodyPr>
          <a:lstStyle>
            <a:lvl1pPr algn="ctr" rtl="0" eaLnBrk="0" fontAlgn="base" hangingPunct="0">
              <a:spcBef>
                <a:spcPct val="0"/>
              </a:spcBef>
              <a:spcAft>
                <a:spcPct val="0"/>
              </a:spcAft>
              <a:defRPr lang="en-US" sz="4000" kern="1200" dirty="0">
                <a:solidFill>
                  <a:srgbClr val="FFFFFF"/>
                </a:solidFill>
                <a:latin typeface="+mj-lt"/>
                <a:ea typeface="+mj-ea"/>
                <a:cs typeface="+mj-cs"/>
              </a:defRPr>
            </a:lvl1pPr>
            <a:lvl2pPr algn="l" rtl="0" eaLnBrk="0" fontAlgn="base" hangingPunct="0">
              <a:spcBef>
                <a:spcPct val="0"/>
              </a:spcBef>
              <a:spcAft>
                <a:spcPct val="0"/>
              </a:spcAft>
              <a:defRPr sz="4000">
                <a:solidFill>
                  <a:schemeClr val="tx2"/>
                </a:solidFill>
                <a:latin typeface="Franklin Gothic Book" pitchFamily="34" charset="0"/>
              </a:defRPr>
            </a:lvl2pPr>
            <a:lvl3pPr algn="l" rtl="0" eaLnBrk="0" fontAlgn="base" hangingPunct="0">
              <a:spcBef>
                <a:spcPct val="0"/>
              </a:spcBef>
              <a:spcAft>
                <a:spcPct val="0"/>
              </a:spcAft>
              <a:defRPr sz="4000">
                <a:solidFill>
                  <a:schemeClr val="tx2"/>
                </a:solidFill>
                <a:latin typeface="Franklin Gothic Book" pitchFamily="34" charset="0"/>
              </a:defRPr>
            </a:lvl3pPr>
            <a:lvl4pPr algn="l" rtl="0" eaLnBrk="0" fontAlgn="base" hangingPunct="0">
              <a:spcBef>
                <a:spcPct val="0"/>
              </a:spcBef>
              <a:spcAft>
                <a:spcPct val="0"/>
              </a:spcAft>
              <a:defRPr sz="4000">
                <a:solidFill>
                  <a:schemeClr val="tx2"/>
                </a:solidFill>
                <a:latin typeface="Franklin Gothic Book" pitchFamily="34" charset="0"/>
              </a:defRPr>
            </a:lvl4pPr>
            <a:lvl5pPr algn="l" rtl="0" eaLnBrk="0" fontAlgn="base" hangingPunct="0">
              <a:spcBef>
                <a:spcPct val="0"/>
              </a:spcBef>
              <a:spcAft>
                <a:spcPct val="0"/>
              </a:spcAft>
              <a:defRPr sz="4000">
                <a:solidFill>
                  <a:schemeClr val="tx2"/>
                </a:solidFill>
                <a:latin typeface="Franklin Gothic Book" pitchFamily="34" charset="0"/>
              </a:defRPr>
            </a:lvl5pPr>
            <a:lvl6pPr marL="457200" algn="l" rtl="0" fontAlgn="base">
              <a:spcBef>
                <a:spcPct val="0"/>
              </a:spcBef>
              <a:spcAft>
                <a:spcPct val="0"/>
              </a:spcAft>
              <a:defRPr sz="4000">
                <a:solidFill>
                  <a:schemeClr val="tx2"/>
                </a:solidFill>
                <a:latin typeface="Franklin Gothic Book" pitchFamily="34" charset="0"/>
              </a:defRPr>
            </a:lvl6pPr>
            <a:lvl7pPr marL="914400" algn="l" rtl="0" fontAlgn="base">
              <a:spcBef>
                <a:spcPct val="0"/>
              </a:spcBef>
              <a:spcAft>
                <a:spcPct val="0"/>
              </a:spcAft>
              <a:defRPr sz="4000">
                <a:solidFill>
                  <a:schemeClr val="tx2"/>
                </a:solidFill>
                <a:latin typeface="Franklin Gothic Book" pitchFamily="34" charset="0"/>
              </a:defRPr>
            </a:lvl7pPr>
            <a:lvl8pPr marL="1371600" algn="l" rtl="0" fontAlgn="base">
              <a:spcBef>
                <a:spcPct val="0"/>
              </a:spcBef>
              <a:spcAft>
                <a:spcPct val="0"/>
              </a:spcAft>
              <a:defRPr sz="4000">
                <a:solidFill>
                  <a:schemeClr val="tx2"/>
                </a:solidFill>
                <a:latin typeface="Franklin Gothic Book" pitchFamily="34" charset="0"/>
              </a:defRPr>
            </a:lvl8pPr>
            <a:lvl9pPr marL="1828800" algn="l" rtl="0" fontAlgn="base">
              <a:spcBef>
                <a:spcPct val="0"/>
              </a:spcBef>
              <a:spcAft>
                <a:spcPct val="0"/>
              </a:spcAft>
              <a:defRPr sz="4000">
                <a:solidFill>
                  <a:schemeClr val="tx2"/>
                </a:solidFill>
                <a:latin typeface="Franklin Gothic Book"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defRPr/>
            </a:pPr>
            <a:r>
              <a:rPr kumimoji="0" lang="en-US" sz="5400" b="1" i="1" u="none" strike="noStrike" kern="1200" cap="none" spc="0" normalizeH="0" baseline="0" noProof="0" dirty="0">
                <a:ln>
                  <a:noFill/>
                </a:ln>
                <a:solidFill>
                  <a:srgbClr val="0F6FC6">
                    <a:lumMod val="25000"/>
                  </a:srgbClr>
                </a:solidFill>
                <a:effectLst>
                  <a:outerShdw blurRad="38100" dist="38100" dir="2700000" algn="tl">
                    <a:srgbClr val="FFFFFF"/>
                  </a:outerShdw>
                </a:effectLst>
                <a:uLnTx/>
                <a:uFillTx/>
                <a:latin typeface="Franklin Gothic Book"/>
                <a:ea typeface="+mj-ea"/>
                <a:cs typeface="+mj-cs"/>
              </a:rPr>
              <a:t>Asset Management</a:t>
            </a:r>
          </a:p>
        </p:txBody>
      </p:sp>
      <p:sp>
        <p:nvSpPr>
          <p:cNvPr id="7" name="Content Placeholder 2"/>
          <p:cNvSpPr txBox="1">
            <a:spLocks/>
          </p:cNvSpPr>
          <p:nvPr/>
        </p:nvSpPr>
        <p:spPr>
          <a:xfrm>
            <a:off x="152400" y="1524000"/>
            <a:ext cx="8534400" cy="5181600"/>
          </a:xfrm>
          <a:prstGeom prst="rect">
            <a:avLst/>
          </a:prstGeom>
          <a:solidFill>
            <a:schemeClr val="accent3">
              <a:lumMod val="20000"/>
              <a:lumOff val="80000"/>
            </a:schemeClr>
          </a:solidFill>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Font typeface="Wingdings" panose="05000000000000000000" pitchFamily="2" charset="2"/>
              <a:buChar char="Ø"/>
            </a:pPr>
            <a:r>
              <a:rPr lang="en-US" sz="2400" b="1" i="1" u="sng" dirty="0">
                <a:latin typeface="+mj-lt"/>
              </a:rPr>
              <a:t>Off-campus use of property</a:t>
            </a:r>
          </a:p>
          <a:p>
            <a:pPr marL="800100" lvl="4" indent="-342900">
              <a:buFont typeface="Arial" panose="020B0604020202020204" pitchFamily="34" charset="0"/>
              <a:buChar char="•"/>
            </a:pPr>
            <a:r>
              <a:rPr lang="en-US" b="1" dirty="0">
                <a:latin typeface="+mj-lt"/>
              </a:rPr>
              <a:t>Examples:</a:t>
            </a:r>
          </a:p>
          <a:p>
            <a:pPr marL="1828800" lvl="6" indent="-457200"/>
            <a:r>
              <a:rPr lang="en-US" b="1" dirty="0">
                <a:latin typeface="+mj-lt"/>
              </a:rPr>
              <a:t>Employee residences</a:t>
            </a:r>
          </a:p>
          <a:p>
            <a:pPr marL="1828800" lvl="6" indent="-457200"/>
            <a:r>
              <a:rPr lang="en-US" b="1" dirty="0">
                <a:latin typeface="+mj-lt"/>
              </a:rPr>
              <a:t>Temporary work sites</a:t>
            </a:r>
          </a:p>
          <a:p>
            <a:pPr marL="1828800" lvl="6" indent="-457200">
              <a:buFont typeface="Wingdings" panose="05000000000000000000" pitchFamily="2" charset="2"/>
              <a:buChar char="ü"/>
            </a:pPr>
            <a:endParaRPr lang="en-US" sz="1800" b="1" dirty="0">
              <a:latin typeface="+mj-lt"/>
            </a:endParaRPr>
          </a:p>
          <a:p>
            <a:pPr marL="914400" lvl="4" indent="-457200">
              <a:buFont typeface="Arial" panose="020B0604020202020204" pitchFamily="34" charset="0"/>
              <a:buChar char="•"/>
            </a:pPr>
            <a:r>
              <a:rPr lang="en-US" b="1" dirty="0">
                <a:latin typeface="+mj-lt"/>
              </a:rPr>
              <a:t>Property use must directly benefit University or the sponsored project for which acquired.</a:t>
            </a:r>
          </a:p>
          <a:p>
            <a:pPr marL="914400" lvl="4" indent="-457200">
              <a:buFont typeface="Arial" panose="020B0604020202020204" pitchFamily="34" charset="0"/>
              <a:buChar char="•"/>
            </a:pPr>
            <a:endParaRPr lang="en-US" sz="1800" b="1" dirty="0">
              <a:latin typeface="+mj-lt"/>
            </a:endParaRPr>
          </a:p>
          <a:p>
            <a:pPr marL="914400" lvl="4" indent="-457200">
              <a:buFont typeface="Arial" panose="020B0604020202020204" pitchFamily="34" charset="0"/>
              <a:buChar char="•"/>
            </a:pPr>
            <a:r>
              <a:rPr lang="en-US" b="1" dirty="0">
                <a:latin typeface="+mj-lt"/>
              </a:rPr>
              <a:t>Custodian responsibility remains the same regardless of location.</a:t>
            </a:r>
          </a:p>
          <a:p>
            <a:pPr marL="457200" lvl="4" indent="0">
              <a:buFont typeface="Arial" panose="020B0604020202020204" pitchFamily="34" charset="0"/>
              <a:buNone/>
            </a:pPr>
            <a:endParaRPr lang="en-US" b="1" dirty="0">
              <a:latin typeface="Cambria" panose="02040503050406030204" pitchFamily="18" charset="0"/>
            </a:endParaRPr>
          </a:p>
          <a:p>
            <a:pPr marL="457200" lvl="4" indent="0">
              <a:buFont typeface="Arial" panose="020B0604020202020204" pitchFamily="34" charset="0"/>
              <a:buNone/>
            </a:pPr>
            <a:endParaRPr lang="en-US" b="1" dirty="0">
              <a:latin typeface="Cambria" panose="02040503050406030204" pitchFamily="18" charset="0"/>
            </a:endParaRPr>
          </a:p>
          <a:p>
            <a:endParaRPr lang="en-US" sz="2000" b="1" dirty="0">
              <a:latin typeface="Cambria" panose="02040503050406030204" pitchFamily="18" charset="0"/>
            </a:endParaRPr>
          </a:p>
        </p:txBody>
      </p:sp>
      <p:sp>
        <p:nvSpPr>
          <p:cNvPr id="9" name="Rectangle 2"/>
          <p:cNvSpPr txBox="1">
            <a:spLocks noChangeArrowheads="1"/>
          </p:cNvSpPr>
          <p:nvPr/>
        </p:nvSpPr>
        <p:spPr>
          <a:xfrm>
            <a:off x="76200" y="990600"/>
            <a:ext cx="2895600" cy="381000"/>
          </a:xfrm>
          <a:prstGeom prst="rect">
            <a:avLst/>
          </a:prstGeom>
          <a:solidFill>
            <a:schemeClr val="bg1">
              <a:lumMod val="65000"/>
            </a:schemeClr>
          </a:solidFill>
          <a:effectLst>
            <a:outerShdw blurRad="50800" dist="50800" dir="5400000" algn="ctr" rotWithShape="0">
              <a:schemeClr val="bg1">
                <a:lumMod val="50000"/>
              </a:schemeClr>
            </a:outerShdw>
          </a:effectLst>
        </p:spPr>
        <p:txBody>
          <a:bodyPr bIns="45720" anchor="t">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defRPr/>
            </a:pPr>
            <a:r>
              <a:rPr lang="en-US" sz="1800" b="1" i="1" dirty="0">
                <a:solidFill>
                  <a:srgbClr val="FFFF00"/>
                </a:solidFill>
                <a:latin typeface="TimesNewRoman,Bold"/>
              </a:rPr>
              <a:t>University Property Usage</a:t>
            </a:r>
          </a:p>
        </p:txBody>
      </p:sp>
    </p:spTree>
    <p:extLst>
      <p:ext uri="{BB962C8B-B14F-4D97-AF65-F5344CB8AC3E}">
        <p14:creationId xmlns:p14="http://schemas.microsoft.com/office/powerpoint/2010/main" val="2142357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fade">
                                      <p:cBhvr>
                                        <p:cTn id="7" dur="500"/>
                                        <p:tgtEl>
                                          <p:spTgt spid="7">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7">
                                            <p:txEl>
                                              <p:pRg st="2" end="2"/>
                                            </p:txEl>
                                          </p:spTgt>
                                        </p:tgtEl>
                                        <p:attrNameLst>
                                          <p:attrName>style.visibility</p:attrName>
                                        </p:attrNameLst>
                                      </p:cBhvr>
                                      <p:to>
                                        <p:strVal val="visible"/>
                                      </p:to>
                                    </p:set>
                                    <p:animEffect transition="in" filter="fade">
                                      <p:cBhvr>
                                        <p:cTn id="10" dur="500"/>
                                        <p:tgtEl>
                                          <p:spTgt spid="7">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7">
                                            <p:txEl>
                                              <p:pRg st="3" end="3"/>
                                            </p:txEl>
                                          </p:spTgt>
                                        </p:tgtEl>
                                        <p:attrNameLst>
                                          <p:attrName>style.visibility</p:attrName>
                                        </p:attrNameLst>
                                      </p:cBhvr>
                                      <p:to>
                                        <p:strVal val="visible"/>
                                      </p:to>
                                    </p:set>
                                    <p:animEffect transition="in" filter="fade">
                                      <p:cBhvr>
                                        <p:cTn id="13" dur="500"/>
                                        <p:tgtEl>
                                          <p:spTgt spid="7">
                                            <p:txEl>
                                              <p:pRg st="3" end="3"/>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nodeType="clickEffect">
                                  <p:stCondLst>
                                    <p:cond delay="0"/>
                                  </p:stCondLst>
                                  <p:childTnLst>
                                    <p:set>
                                      <p:cBhvr>
                                        <p:cTn id="17" dur="1" fill="hold">
                                          <p:stCondLst>
                                            <p:cond delay="0"/>
                                          </p:stCondLst>
                                        </p:cTn>
                                        <p:tgtEl>
                                          <p:spTgt spid="7">
                                            <p:txEl>
                                              <p:pRg st="5" end="5"/>
                                            </p:txEl>
                                          </p:spTgt>
                                        </p:tgtEl>
                                        <p:attrNameLst>
                                          <p:attrName>style.visibility</p:attrName>
                                        </p:attrNameLst>
                                      </p:cBhvr>
                                      <p:to>
                                        <p:strVal val="visible"/>
                                      </p:to>
                                    </p:set>
                                    <p:animEffect transition="in" filter="wipe(down)">
                                      <p:cBhvr>
                                        <p:cTn id="18" dur="500"/>
                                        <p:tgtEl>
                                          <p:spTgt spid="7">
                                            <p:txEl>
                                              <p:pRg st="5" end="5"/>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nodeType="clickEffect">
                                  <p:stCondLst>
                                    <p:cond delay="0"/>
                                  </p:stCondLst>
                                  <p:childTnLst>
                                    <p:set>
                                      <p:cBhvr>
                                        <p:cTn id="22" dur="1" fill="hold">
                                          <p:stCondLst>
                                            <p:cond delay="0"/>
                                          </p:stCondLst>
                                        </p:cTn>
                                        <p:tgtEl>
                                          <p:spTgt spid="7">
                                            <p:txEl>
                                              <p:pRg st="7" end="7"/>
                                            </p:txEl>
                                          </p:spTgt>
                                        </p:tgtEl>
                                        <p:attrNameLst>
                                          <p:attrName>style.visibility</p:attrName>
                                        </p:attrNameLst>
                                      </p:cBhvr>
                                      <p:to>
                                        <p:strVal val="visible"/>
                                      </p:to>
                                    </p:set>
                                    <p:animEffect transition="in" filter="wipe(down)">
                                      <p:cBhvr>
                                        <p:cTn id="23" dur="500"/>
                                        <p:tgtEl>
                                          <p:spTgt spid="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txBox="1">
            <a:spLocks noChangeArrowheads="1"/>
          </p:cNvSpPr>
          <p:nvPr/>
        </p:nvSpPr>
        <p:spPr bwMode="auto">
          <a:xfrm>
            <a:off x="76200" y="49528"/>
            <a:ext cx="6934200" cy="914400"/>
          </a:xfrm>
          <a:prstGeom prst="rect">
            <a:avLst/>
          </a:prstGeom>
          <a:solidFill>
            <a:srgbClr val="FFC000"/>
          </a:solidFill>
          <a:ln w="9525">
            <a:noFill/>
            <a:miter lim="800000"/>
            <a:headEnd/>
            <a:tailEnd/>
          </a:ln>
          <a:effectLst>
            <a:innerShdw blurRad="63500" dist="50800" dir="8100000">
              <a:srgbClr val="0F6FC6">
                <a:lumMod val="75000"/>
                <a:alpha val="50000"/>
              </a:srgbClr>
            </a:innerShdw>
          </a:effectLst>
        </p:spPr>
        <p:txBody>
          <a:bodyPr vert="horz" wrap="square" lIns="91440" tIns="45720" rIns="91440" bIns="45720" numCol="1" anchor="t" anchorCtr="0" compatLnSpc="1">
            <a:prstTxWarp prst="textNoShape">
              <a:avLst/>
            </a:prstTxWarp>
            <a:normAutofit/>
          </a:bodyPr>
          <a:lstStyle>
            <a:lvl1pPr algn="ctr" rtl="0" eaLnBrk="0" fontAlgn="base" hangingPunct="0">
              <a:spcBef>
                <a:spcPct val="0"/>
              </a:spcBef>
              <a:spcAft>
                <a:spcPct val="0"/>
              </a:spcAft>
              <a:defRPr lang="en-US" sz="4000" kern="1200" dirty="0">
                <a:solidFill>
                  <a:srgbClr val="FFFFFF"/>
                </a:solidFill>
                <a:latin typeface="+mj-lt"/>
                <a:ea typeface="+mj-ea"/>
                <a:cs typeface="+mj-cs"/>
              </a:defRPr>
            </a:lvl1pPr>
            <a:lvl2pPr algn="l" rtl="0" eaLnBrk="0" fontAlgn="base" hangingPunct="0">
              <a:spcBef>
                <a:spcPct val="0"/>
              </a:spcBef>
              <a:spcAft>
                <a:spcPct val="0"/>
              </a:spcAft>
              <a:defRPr sz="4000">
                <a:solidFill>
                  <a:schemeClr val="tx2"/>
                </a:solidFill>
                <a:latin typeface="Franklin Gothic Book" pitchFamily="34" charset="0"/>
              </a:defRPr>
            </a:lvl2pPr>
            <a:lvl3pPr algn="l" rtl="0" eaLnBrk="0" fontAlgn="base" hangingPunct="0">
              <a:spcBef>
                <a:spcPct val="0"/>
              </a:spcBef>
              <a:spcAft>
                <a:spcPct val="0"/>
              </a:spcAft>
              <a:defRPr sz="4000">
                <a:solidFill>
                  <a:schemeClr val="tx2"/>
                </a:solidFill>
                <a:latin typeface="Franklin Gothic Book" pitchFamily="34" charset="0"/>
              </a:defRPr>
            </a:lvl3pPr>
            <a:lvl4pPr algn="l" rtl="0" eaLnBrk="0" fontAlgn="base" hangingPunct="0">
              <a:spcBef>
                <a:spcPct val="0"/>
              </a:spcBef>
              <a:spcAft>
                <a:spcPct val="0"/>
              </a:spcAft>
              <a:defRPr sz="4000">
                <a:solidFill>
                  <a:schemeClr val="tx2"/>
                </a:solidFill>
                <a:latin typeface="Franklin Gothic Book" pitchFamily="34" charset="0"/>
              </a:defRPr>
            </a:lvl4pPr>
            <a:lvl5pPr algn="l" rtl="0" eaLnBrk="0" fontAlgn="base" hangingPunct="0">
              <a:spcBef>
                <a:spcPct val="0"/>
              </a:spcBef>
              <a:spcAft>
                <a:spcPct val="0"/>
              </a:spcAft>
              <a:defRPr sz="4000">
                <a:solidFill>
                  <a:schemeClr val="tx2"/>
                </a:solidFill>
                <a:latin typeface="Franklin Gothic Book" pitchFamily="34" charset="0"/>
              </a:defRPr>
            </a:lvl5pPr>
            <a:lvl6pPr marL="457200" algn="l" rtl="0" fontAlgn="base">
              <a:spcBef>
                <a:spcPct val="0"/>
              </a:spcBef>
              <a:spcAft>
                <a:spcPct val="0"/>
              </a:spcAft>
              <a:defRPr sz="4000">
                <a:solidFill>
                  <a:schemeClr val="tx2"/>
                </a:solidFill>
                <a:latin typeface="Franklin Gothic Book" pitchFamily="34" charset="0"/>
              </a:defRPr>
            </a:lvl6pPr>
            <a:lvl7pPr marL="914400" algn="l" rtl="0" fontAlgn="base">
              <a:spcBef>
                <a:spcPct val="0"/>
              </a:spcBef>
              <a:spcAft>
                <a:spcPct val="0"/>
              </a:spcAft>
              <a:defRPr sz="4000">
                <a:solidFill>
                  <a:schemeClr val="tx2"/>
                </a:solidFill>
                <a:latin typeface="Franklin Gothic Book" pitchFamily="34" charset="0"/>
              </a:defRPr>
            </a:lvl7pPr>
            <a:lvl8pPr marL="1371600" algn="l" rtl="0" fontAlgn="base">
              <a:spcBef>
                <a:spcPct val="0"/>
              </a:spcBef>
              <a:spcAft>
                <a:spcPct val="0"/>
              </a:spcAft>
              <a:defRPr sz="4000">
                <a:solidFill>
                  <a:schemeClr val="tx2"/>
                </a:solidFill>
                <a:latin typeface="Franklin Gothic Book" pitchFamily="34" charset="0"/>
              </a:defRPr>
            </a:lvl8pPr>
            <a:lvl9pPr marL="1828800" algn="l" rtl="0" fontAlgn="base">
              <a:spcBef>
                <a:spcPct val="0"/>
              </a:spcBef>
              <a:spcAft>
                <a:spcPct val="0"/>
              </a:spcAft>
              <a:defRPr sz="4000">
                <a:solidFill>
                  <a:schemeClr val="tx2"/>
                </a:solidFill>
                <a:latin typeface="Franklin Gothic Book"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defRPr/>
            </a:pPr>
            <a:r>
              <a:rPr kumimoji="0" lang="en-US" sz="5400" b="1" i="1" u="none" strike="noStrike" kern="1200" cap="none" spc="0" normalizeH="0" baseline="0" noProof="0" dirty="0">
                <a:ln>
                  <a:noFill/>
                </a:ln>
                <a:solidFill>
                  <a:srgbClr val="0F6FC6">
                    <a:lumMod val="25000"/>
                  </a:srgbClr>
                </a:solidFill>
                <a:effectLst>
                  <a:outerShdw blurRad="38100" dist="38100" dir="2700000" algn="tl">
                    <a:srgbClr val="FFFFFF"/>
                  </a:outerShdw>
                </a:effectLst>
                <a:uLnTx/>
                <a:uFillTx/>
                <a:latin typeface="Franklin Gothic Book"/>
                <a:ea typeface="+mj-ea"/>
                <a:cs typeface="+mj-cs"/>
              </a:rPr>
              <a:t>Asset Management</a:t>
            </a:r>
          </a:p>
        </p:txBody>
      </p:sp>
      <p:sp>
        <p:nvSpPr>
          <p:cNvPr id="7" name="Content Placeholder 2"/>
          <p:cNvSpPr txBox="1">
            <a:spLocks/>
          </p:cNvSpPr>
          <p:nvPr/>
        </p:nvSpPr>
        <p:spPr>
          <a:xfrm>
            <a:off x="152400" y="1524000"/>
            <a:ext cx="8763000" cy="5181600"/>
          </a:xfrm>
          <a:prstGeom prst="rect">
            <a:avLst/>
          </a:prstGeom>
          <a:solidFill>
            <a:schemeClr val="accent3">
              <a:lumMod val="20000"/>
              <a:lumOff val="80000"/>
            </a:schemeClr>
          </a:solidFill>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Font typeface="Wingdings" panose="05000000000000000000" pitchFamily="2" charset="2"/>
              <a:buChar char="Ø"/>
            </a:pPr>
            <a:r>
              <a:rPr lang="en-US" sz="2400" b="1" i="1" u="sng" dirty="0"/>
              <a:t>Off-campus use of property</a:t>
            </a:r>
          </a:p>
          <a:p>
            <a:pPr marL="1371600" lvl="5" indent="-457200">
              <a:buFont typeface="Wingdings" panose="05000000000000000000" pitchFamily="2" charset="2"/>
              <a:buChar char="§"/>
            </a:pPr>
            <a:endParaRPr lang="en-US" sz="1200" b="1" dirty="0"/>
          </a:p>
          <a:p>
            <a:pPr marL="1257300" lvl="5" indent="-342900">
              <a:buFont typeface="Wingdings" panose="05000000000000000000" pitchFamily="2" charset="2"/>
              <a:buChar char="v"/>
            </a:pPr>
            <a:r>
              <a:rPr lang="en-US" b="1" dirty="0"/>
              <a:t>Frequent on-off campus transit</a:t>
            </a:r>
          </a:p>
          <a:p>
            <a:pPr marL="1257300" lvl="5" indent="-342900">
              <a:buFont typeface="Wingdings" panose="05000000000000000000" pitchFamily="2" charset="2"/>
              <a:buChar char="v"/>
            </a:pPr>
            <a:r>
              <a:rPr lang="en-US" b="1" dirty="0"/>
              <a:t>Includes property normally located off campus</a:t>
            </a:r>
          </a:p>
          <a:p>
            <a:pPr marL="1371600" lvl="6" indent="0">
              <a:buNone/>
            </a:pPr>
            <a:endParaRPr lang="en-US" sz="1600" b="1" dirty="0"/>
          </a:p>
          <a:p>
            <a:pPr marL="914400" lvl="4" indent="-457200">
              <a:buFont typeface="Arial" panose="020B0604020202020204" pitchFamily="34" charset="0"/>
              <a:buChar char="•"/>
            </a:pPr>
            <a:r>
              <a:rPr lang="en-US" b="1" dirty="0"/>
              <a:t>Document on University Off-Campus Equipment Verification Worksheet (view link in APM or Asset Accounting web page). </a:t>
            </a:r>
          </a:p>
          <a:p>
            <a:pPr marL="914400" lvl="4" indent="-457200">
              <a:buFont typeface="Arial" panose="020B0604020202020204" pitchFamily="34" charset="0"/>
              <a:buChar char="•"/>
            </a:pPr>
            <a:endParaRPr lang="en-US" sz="1600" b="1" dirty="0"/>
          </a:p>
          <a:p>
            <a:pPr marL="914400" lvl="4" indent="-457200">
              <a:buFont typeface="Arial" panose="020B0604020202020204" pitchFamily="34" charset="0"/>
              <a:buChar char="•"/>
            </a:pPr>
            <a:r>
              <a:rPr lang="en-US" b="1" dirty="0"/>
              <a:t>Worksheet must be updated annually and maintained on file by the </a:t>
            </a:r>
            <a:r>
              <a:rPr lang="en-US" b="1" dirty="0" err="1"/>
              <a:t>UPA</a:t>
            </a:r>
            <a:r>
              <a:rPr lang="en-US" b="1" dirty="0"/>
              <a:t>.  </a:t>
            </a:r>
          </a:p>
          <a:p>
            <a:pPr marL="914400" lvl="4" indent="-457200">
              <a:buFont typeface="Arial" panose="020B0604020202020204" pitchFamily="34" charset="0"/>
              <a:buChar char="•"/>
            </a:pPr>
            <a:endParaRPr lang="en-US" sz="1600" b="1" dirty="0"/>
          </a:p>
          <a:p>
            <a:pPr marL="914400" lvl="4" indent="-457200">
              <a:buFont typeface="Arial" panose="020B0604020202020204" pitchFamily="34" charset="0"/>
              <a:buChar char="•"/>
            </a:pPr>
            <a:r>
              <a:rPr lang="en-US" b="1" dirty="0"/>
              <a:t>WILL be used to substantiate asset locations during physical and verification inventories (including internal audit).</a:t>
            </a:r>
          </a:p>
          <a:p>
            <a:pPr marL="914400" lvl="4" indent="-457200">
              <a:buFont typeface="Arial" panose="020B0604020202020204" pitchFamily="34" charset="0"/>
              <a:buChar char="•"/>
            </a:pPr>
            <a:endParaRPr lang="en-US" sz="1600" b="1" dirty="0"/>
          </a:p>
          <a:p>
            <a:pPr marL="914400" lvl="4" indent="-457200">
              <a:buFont typeface="Arial" panose="020B0604020202020204" pitchFamily="34" charset="0"/>
              <a:buChar char="•"/>
            </a:pPr>
            <a:r>
              <a:rPr lang="en-US" b="1" dirty="0"/>
              <a:t>Off campus more than 30 days require an off-campus location in the Banner Fixed Assets Module (PMO can create new locations).</a:t>
            </a:r>
          </a:p>
          <a:p>
            <a:pPr marL="914400" lvl="4" indent="-457200">
              <a:buFont typeface="Arial" panose="020B0604020202020204" pitchFamily="34" charset="0"/>
              <a:buChar char="•"/>
            </a:pPr>
            <a:endParaRPr lang="en-US" b="1" dirty="0">
              <a:latin typeface="Cambria" panose="02040503050406030204" pitchFamily="18" charset="0"/>
            </a:endParaRPr>
          </a:p>
          <a:p>
            <a:pPr marL="457200" lvl="4" indent="0">
              <a:buFont typeface="Arial" panose="020B0604020202020204" pitchFamily="34" charset="0"/>
              <a:buNone/>
            </a:pPr>
            <a:endParaRPr lang="en-US" b="1" dirty="0">
              <a:latin typeface="Cambria" panose="02040503050406030204" pitchFamily="18" charset="0"/>
            </a:endParaRPr>
          </a:p>
          <a:p>
            <a:pPr marL="457200" lvl="4" indent="0">
              <a:buFont typeface="Arial" panose="020B0604020202020204" pitchFamily="34" charset="0"/>
              <a:buNone/>
            </a:pPr>
            <a:endParaRPr lang="en-US" b="1" dirty="0">
              <a:latin typeface="Cambria" panose="02040503050406030204" pitchFamily="18" charset="0"/>
            </a:endParaRPr>
          </a:p>
          <a:p>
            <a:endParaRPr lang="en-US" sz="2000" b="1" dirty="0">
              <a:latin typeface="Cambria" panose="02040503050406030204" pitchFamily="18" charset="0"/>
            </a:endParaRPr>
          </a:p>
        </p:txBody>
      </p:sp>
      <p:sp>
        <p:nvSpPr>
          <p:cNvPr id="9" name="Rectangle 2"/>
          <p:cNvSpPr txBox="1">
            <a:spLocks noChangeArrowheads="1"/>
          </p:cNvSpPr>
          <p:nvPr/>
        </p:nvSpPr>
        <p:spPr>
          <a:xfrm>
            <a:off x="76200" y="990600"/>
            <a:ext cx="2895600" cy="381000"/>
          </a:xfrm>
          <a:prstGeom prst="rect">
            <a:avLst/>
          </a:prstGeom>
          <a:solidFill>
            <a:schemeClr val="bg1">
              <a:lumMod val="65000"/>
            </a:schemeClr>
          </a:solidFill>
          <a:effectLst>
            <a:outerShdw blurRad="50800" dist="50800" dir="5400000" algn="ctr" rotWithShape="0">
              <a:schemeClr val="bg1">
                <a:lumMod val="50000"/>
              </a:schemeClr>
            </a:outerShdw>
          </a:effectLst>
        </p:spPr>
        <p:txBody>
          <a:bodyPr bIns="45720" anchor="t">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defRPr/>
            </a:pPr>
            <a:r>
              <a:rPr lang="en-US" sz="1800" b="1" i="1" dirty="0">
                <a:solidFill>
                  <a:srgbClr val="FFFF00"/>
                </a:solidFill>
                <a:latin typeface="TimesNewRoman,Bold"/>
              </a:rPr>
              <a:t>University Property Usage</a:t>
            </a:r>
          </a:p>
        </p:txBody>
      </p:sp>
    </p:spTree>
    <p:extLst>
      <p:ext uri="{BB962C8B-B14F-4D97-AF65-F5344CB8AC3E}">
        <p14:creationId xmlns:p14="http://schemas.microsoft.com/office/powerpoint/2010/main" val="42706002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2" end="2"/>
                                            </p:txEl>
                                          </p:spTgt>
                                        </p:tgtEl>
                                        <p:attrNameLst>
                                          <p:attrName>style.visibility</p:attrName>
                                        </p:attrNameLst>
                                      </p:cBhvr>
                                      <p:to>
                                        <p:strVal val="visible"/>
                                      </p:to>
                                    </p:set>
                                    <p:animEffect transition="in" filter="fade">
                                      <p:cBhvr>
                                        <p:cTn id="7" dur="500"/>
                                        <p:tgtEl>
                                          <p:spTgt spid="7">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7">
                                            <p:txEl>
                                              <p:pRg st="3" end="3"/>
                                            </p:txEl>
                                          </p:spTgt>
                                        </p:tgtEl>
                                        <p:attrNameLst>
                                          <p:attrName>style.visibility</p:attrName>
                                        </p:attrNameLst>
                                      </p:cBhvr>
                                      <p:to>
                                        <p:strVal val="visible"/>
                                      </p:to>
                                    </p:set>
                                    <p:animEffect transition="in" filter="fade">
                                      <p:cBhvr>
                                        <p:cTn id="10" dur="500"/>
                                        <p:tgtEl>
                                          <p:spTgt spid="7">
                                            <p:txEl>
                                              <p:pRg st="3" end="3"/>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7">
                                            <p:txEl>
                                              <p:pRg st="5" end="5"/>
                                            </p:txEl>
                                          </p:spTgt>
                                        </p:tgtEl>
                                        <p:attrNameLst>
                                          <p:attrName>style.visibility</p:attrName>
                                        </p:attrNameLst>
                                      </p:cBhvr>
                                      <p:to>
                                        <p:strVal val="visible"/>
                                      </p:to>
                                    </p:set>
                                    <p:animEffect transition="in" filter="fade">
                                      <p:cBhvr>
                                        <p:cTn id="15" dur="500"/>
                                        <p:tgtEl>
                                          <p:spTgt spid="7">
                                            <p:txEl>
                                              <p:pRg st="5" end="5"/>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7">
                                            <p:txEl>
                                              <p:pRg st="7" end="7"/>
                                            </p:txEl>
                                          </p:spTgt>
                                        </p:tgtEl>
                                        <p:attrNameLst>
                                          <p:attrName>style.visibility</p:attrName>
                                        </p:attrNameLst>
                                      </p:cBhvr>
                                      <p:to>
                                        <p:strVal val="visible"/>
                                      </p:to>
                                    </p:set>
                                    <p:animEffect transition="in" filter="fade">
                                      <p:cBhvr>
                                        <p:cTn id="20" dur="500"/>
                                        <p:tgtEl>
                                          <p:spTgt spid="7">
                                            <p:txEl>
                                              <p:pRg st="7" end="7"/>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7">
                                            <p:txEl>
                                              <p:pRg st="9" end="9"/>
                                            </p:txEl>
                                          </p:spTgt>
                                        </p:tgtEl>
                                        <p:attrNameLst>
                                          <p:attrName>style.visibility</p:attrName>
                                        </p:attrNameLst>
                                      </p:cBhvr>
                                      <p:to>
                                        <p:strVal val="visible"/>
                                      </p:to>
                                    </p:set>
                                    <p:animEffect transition="in" filter="fade">
                                      <p:cBhvr>
                                        <p:cTn id="25" dur="500"/>
                                        <p:tgtEl>
                                          <p:spTgt spid="7">
                                            <p:txEl>
                                              <p:pRg st="9" end="9"/>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7">
                                            <p:txEl>
                                              <p:pRg st="11" end="11"/>
                                            </p:txEl>
                                          </p:spTgt>
                                        </p:tgtEl>
                                        <p:attrNameLst>
                                          <p:attrName>style.visibility</p:attrName>
                                        </p:attrNameLst>
                                      </p:cBhvr>
                                      <p:to>
                                        <p:strVal val="visible"/>
                                      </p:to>
                                    </p:set>
                                    <p:animEffect transition="in" filter="fade">
                                      <p:cBhvr>
                                        <p:cTn id="30" dur="500"/>
                                        <p:tgtEl>
                                          <p:spTgt spid="7">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noChangeArrowheads="1"/>
          </p:cNvPicPr>
          <p:nvPr/>
        </p:nvPicPr>
        <p:blipFill rotWithShape="1">
          <a:blip r:embed="rId3" cstate="print"/>
          <a:srcRect t="3158"/>
          <a:stretch/>
        </p:blipFill>
        <p:spPr bwMode="auto">
          <a:xfrm>
            <a:off x="228600" y="542"/>
            <a:ext cx="8686800" cy="6857457"/>
          </a:xfrm>
          <a:prstGeom prst="rect">
            <a:avLst/>
          </a:prstGeom>
          <a:noFill/>
          <a:ln w="9525">
            <a:noFill/>
            <a:miter lim="800000"/>
            <a:headEnd/>
            <a:tailEnd/>
          </a:ln>
        </p:spPr>
      </p:pic>
    </p:spTree>
    <p:extLst>
      <p:ext uri="{BB962C8B-B14F-4D97-AF65-F5344CB8AC3E}">
        <p14:creationId xmlns:p14="http://schemas.microsoft.com/office/powerpoint/2010/main" val="39881846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152400" y="1524000"/>
            <a:ext cx="8763000" cy="5181600"/>
          </a:xfrm>
          <a:prstGeom prst="rect">
            <a:avLst/>
          </a:prstGeom>
          <a:solidFill>
            <a:schemeClr val="accent3">
              <a:lumMod val="20000"/>
              <a:lumOff val="80000"/>
            </a:schemeClr>
          </a:solidFill>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800100" lvl="4" indent="-342900">
              <a:buFont typeface="Wingdings" panose="05000000000000000000" pitchFamily="2" charset="2"/>
              <a:buChar char="v"/>
            </a:pPr>
            <a:r>
              <a:rPr lang="en-US" b="1" dirty="0">
                <a:latin typeface="Calibri" panose="020F0502020204030204" pitchFamily="34" charset="0"/>
              </a:rPr>
              <a:t>Property no longer operable; obsolete; idle; beyond economical repair, </a:t>
            </a:r>
            <a:r>
              <a:rPr lang="en-US" b="1" dirty="0" err="1">
                <a:latin typeface="Calibri" panose="020F0502020204030204" pitchFamily="34" charset="0"/>
              </a:rPr>
              <a:t>etc</a:t>
            </a:r>
            <a:r>
              <a:rPr lang="en-US" b="1" dirty="0">
                <a:latin typeface="Calibri" panose="020F0502020204030204" pitchFamily="34" charset="0"/>
              </a:rPr>
              <a:t>… must be transferred to the Surplus Property Department  (see APM 10.41).</a:t>
            </a:r>
          </a:p>
          <a:p>
            <a:pPr marL="800100" lvl="4" indent="-342900">
              <a:buFont typeface="Wingdings" panose="05000000000000000000" pitchFamily="2" charset="2"/>
              <a:buChar char="v"/>
            </a:pPr>
            <a:endParaRPr lang="en-US" b="1" dirty="0">
              <a:latin typeface="Calibri" panose="020F0502020204030204" pitchFamily="34" charset="0"/>
            </a:endParaRPr>
          </a:p>
          <a:p>
            <a:pPr marL="800100" lvl="4" indent="-342900">
              <a:buFont typeface="Wingdings" panose="05000000000000000000" pitchFamily="2" charset="2"/>
              <a:buChar char="v"/>
            </a:pPr>
            <a:r>
              <a:rPr lang="en-US" b="1" dirty="0">
                <a:latin typeface="Calibri" panose="020F0502020204030204" pitchFamily="34" charset="0"/>
              </a:rPr>
              <a:t>If storage is justifiable the UPA must notify the Asset Management Office to change user status to “Idle” and provide actual property location.</a:t>
            </a:r>
          </a:p>
          <a:p>
            <a:pPr marL="457200" lvl="4" indent="0">
              <a:buNone/>
            </a:pPr>
            <a:endParaRPr lang="en-US" b="1" dirty="0">
              <a:latin typeface="Calibri" panose="020F0502020204030204" pitchFamily="34" charset="0"/>
            </a:endParaRPr>
          </a:p>
          <a:p>
            <a:pPr marL="800100" lvl="4" indent="-342900">
              <a:buFont typeface="Wingdings" panose="05000000000000000000" pitchFamily="2" charset="2"/>
              <a:buChar char="v"/>
            </a:pPr>
            <a:r>
              <a:rPr lang="en-US" b="1" dirty="0">
                <a:latin typeface="Calibri" panose="020F0502020204030204" pitchFamily="34" charset="0"/>
              </a:rPr>
              <a:t>The UPA is responsible for ensuring the method of storage is adequate to prevent theft, loss, damage, or destruction (ex: art, parts, electronic equipment).</a:t>
            </a:r>
          </a:p>
          <a:p>
            <a:pPr marL="457200" lvl="4" indent="0">
              <a:buNone/>
            </a:pPr>
            <a:endParaRPr lang="en-US" sz="2600" b="1" dirty="0">
              <a:latin typeface="Cambria" panose="02040503050406030204" pitchFamily="18" charset="0"/>
            </a:endParaRPr>
          </a:p>
          <a:p>
            <a:pPr marL="457200" lvl="4" indent="0">
              <a:buFont typeface="Arial" panose="020B0604020202020204" pitchFamily="34" charset="0"/>
              <a:buNone/>
            </a:pPr>
            <a:endParaRPr lang="en-US" sz="2400" b="1" dirty="0">
              <a:latin typeface="Cambria" panose="02040503050406030204" pitchFamily="18" charset="0"/>
            </a:endParaRPr>
          </a:p>
          <a:p>
            <a:pPr marL="457200" lvl="4" indent="0">
              <a:buFont typeface="Arial" panose="020B0604020202020204" pitchFamily="34" charset="0"/>
              <a:buNone/>
            </a:pPr>
            <a:endParaRPr lang="en-US" b="1" dirty="0">
              <a:latin typeface="Cambria" panose="02040503050406030204" pitchFamily="18" charset="0"/>
            </a:endParaRPr>
          </a:p>
          <a:p>
            <a:endParaRPr lang="en-US" sz="2000" b="1" dirty="0">
              <a:latin typeface="Cambria" panose="02040503050406030204" pitchFamily="18" charset="0"/>
            </a:endParaRPr>
          </a:p>
        </p:txBody>
      </p:sp>
      <p:sp>
        <p:nvSpPr>
          <p:cNvPr id="3" name="Rectangle 6"/>
          <p:cNvSpPr txBox="1">
            <a:spLocks noChangeArrowheads="1"/>
          </p:cNvSpPr>
          <p:nvPr/>
        </p:nvSpPr>
        <p:spPr bwMode="auto">
          <a:xfrm>
            <a:off x="76200" y="49528"/>
            <a:ext cx="6934200" cy="914400"/>
          </a:xfrm>
          <a:prstGeom prst="rect">
            <a:avLst/>
          </a:prstGeom>
          <a:solidFill>
            <a:srgbClr val="FFC000"/>
          </a:solidFill>
          <a:ln w="9525">
            <a:solidFill>
              <a:srgbClr val="04617B">
                <a:lumMod val="50000"/>
                <a:lumOff val="50000"/>
              </a:srgbClr>
            </a:solidFill>
            <a:miter lim="800000"/>
            <a:headEnd/>
            <a:tailEnd/>
          </a:ln>
          <a:effectLst>
            <a:innerShdw blurRad="63500" dist="50800" dir="8100000">
              <a:srgbClr val="0F6FC6">
                <a:lumMod val="75000"/>
                <a:alpha val="50000"/>
              </a:srgbClr>
            </a:innerShdw>
          </a:effectLst>
        </p:spPr>
        <p:txBody>
          <a:bodyPr vert="horz" wrap="square" lIns="91440" tIns="45720" rIns="91440" bIns="45720" numCol="1" anchor="t" anchorCtr="0" compatLnSpc="1">
            <a:prstTxWarp prst="textNoShape">
              <a:avLst/>
            </a:prstTxWarp>
            <a:normAutofit/>
          </a:bodyPr>
          <a:lstStyle>
            <a:lvl1pPr algn="ctr" rtl="0" eaLnBrk="0" fontAlgn="base" hangingPunct="0">
              <a:spcBef>
                <a:spcPct val="0"/>
              </a:spcBef>
              <a:spcAft>
                <a:spcPct val="0"/>
              </a:spcAft>
              <a:defRPr lang="en-US" sz="4000" kern="1200" dirty="0">
                <a:solidFill>
                  <a:srgbClr val="FFFFFF"/>
                </a:solidFill>
                <a:latin typeface="+mj-lt"/>
                <a:ea typeface="+mj-ea"/>
                <a:cs typeface="+mj-cs"/>
              </a:defRPr>
            </a:lvl1pPr>
            <a:lvl2pPr algn="l" rtl="0" eaLnBrk="0" fontAlgn="base" hangingPunct="0">
              <a:spcBef>
                <a:spcPct val="0"/>
              </a:spcBef>
              <a:spcAft>
                <a:spcPct val="0"/>
              </a:spcAft>
              <a:defRPr sz="4000">
                <a:solidFill>
                  <a:schemeClr val="tx2"/>
                </a:solidFill>
                <a:latin typeface="Franklin Gothic Book" pitchFamily="34" charset="0"/>
              </a:defRPr>
            </a:lvl2pPr>
            <a:lvl3pPr algn="l" rtl="0" eaLnBrk="0" fontAlgn="base" hangingPunct="0">
              <a:spcBef>
                <a:spcPct val="0"/>
              </a:spcBef>
              <a:spcAft>
                <a:spcPct val="0"/>
              </a:spcAft>
              <a:defRPr sz="4000">
                <a:solidFill>
                  <a:schemeClr val="tx2"/>
                </a:solidFill>
                <a:latin typeface="Franklin Gothic Book" pitchFamily="34" charset="0"/>
              </a:defRPr>
            </a:lvl3pPr>
            <a:lvl4pPr algn="l" rtl="0" eaLnBrk="0" fontAlgn="base" hangingPunct="0">
              <a:spcBef>
                <a:spcPct val="0"/>
              </a:spcBef>
              <a:spcAft>
                <a:spcPct val="0"/>
              </a:spcAft>
              <a:defRPr sz="4000">
                <a:solidFill>
                  <a:schemeClr val="tx2"/>
                </a:solidFill>
                <a:latin typeface="Franklin Gothic Book" pitchFamily="34" charset="0"/>
              </a:defRPr>
            </a:lvl4pPr>
            <a:lvl5pPr algn="l" rtl="0" eaLnBrk="0" fontAlgn="base" hangingPunct="0">
              <a:spcBef>
                <a:spcPct val="0"/>
              </a:spcBef>
              <a:spcAft>
                <a:spcPct val="0"/>
              </a:spcAft>
              <a:defRPr sz="4000">
                <a:solidFill>
                  <a:schemeClr val="tx2"/>
                </a:solidFill>
                <a:latin typeface="Franklin Gothic Book" pitchFamily="34" charset="0"/>
              </a:defRPr>
            </a:lvl5pPr>
            <a:lvl6pPr marL="457200" algn="l" rtl="0" fontAlgn="base">
              <a:spcBef>
                <a:spcPct val="0"/>
              </a:spcBef>
              <a:spcAft>
                <a:spcPct val="0"/>
              </a:spcAft>
              <a:defRPr sz="4000">
                <a:solidFill>
                  <a:schemeClr val="tx2"/>
                </a:solidFill>
                <a:latin typeface="Franklin Gothic Book" pitchFamily="34" charset="0"/>
              </a:defRPr>
            </a:lvl6pPr>
            <a:lvl7pPr marL="914400" algn="l" rtl="0" fontAlgn="base">
              <a:spcBef>
                <a:spcPct val="0"/>
              </a:spcBef>
              <a:spcAft>
                <a:spcPct val="0"/>
              </a:spcAft>
              <a:defRPr sz="4000">
                <a:solidFill>
                  <a:schemeClr val="tx2"/>
                </a:solidFill>
                <a:latin typeface="Franklin Gothic Book" pitchFamily="34" charset="0"/>
              </a:defRPr>
            </a:lvl7pPr>
            <a:lvl8pPr marL="1371600" algn="l" rtl="0" fontAlgn="base">
              <a:spcBef>
                <a:spcPct val="0"/>
              </a:spcBef>
              <a:spcAft>
                <a:spcPct val="0"/>
              </a:spcAft>
              <a:defRPr sz="4000">
                <a:solidFill>
                  <a:schemeClr val="tx2"/>
                </a:solidFill>
                <a:latin typeface="Franklin Gothic Book" pitchFamily="34" charset="0"/>
              </a:defRPr>
            </a:lvl8pPr>
            <a:lvl9pPr marL="1828800" algn="l" rtl="0" fontAlgn="base">
              <a:spcBef>
                <a:spcPct val="0"/>
              </a:spcBef>
              <a:spcAft>
                <a:spcPct val="0"/>
              </a:spcAft>
              <a:defRPr sz="4000">
                <a:solidFill>
                  <a:schemeClr val="tx2"/>
                </a:solidFill>
                <a:latin typeface="Franklin Gothic Book"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defRPr/>
            </a:pPr>
            <a:r>
              <a:rPr kumimoji="0" lang="en-US" sz="5400" b="1" i="1" u="none" strike="noStrike" kern="1200" cap="none" spc="0" normalizeH="0" baseline="0" noProof="0" dirty="0">
                <a:ln>
                  <a:noFill/>
                </a:ln>
                <a:solidFill>
                  <a:srgbClr val="0F6FC6">
                    <a:lumMod val="25000"/>
                  </a:srgbClr>
                </a:solidFill>
                <a:effectLst>
                  <a:outerShdw blurRad="38100" dist="38100" dir="2700000" algn="tl">
                    <a:srgbClr val="FFFFFF"/>
                  </a:outerShdw>
                </a:effectLst>
                <a:uLnTx/>
                <a:uFillTx/>
                <a:latin typeface="Franklin Gothic Book"/>
                <a:ea typeface="+mj-ea"/>
                <a:cs typeface="+mj-cs"/>
              </a:rPr>
              <a:t>Asset Management</a:t>
            </a:r>
          </a:p>
        </p:txBody>
      </p:sp>
      <p:sp>
        <p:nvSpPr>
          <p:cNvPr id="5" name="Rectangle 2"/>
          <p:cNvSpPr txBox="1">
            <a:spLocks noChangeArrowheads="1"/>
          </p:cNvSpPr>
          <p:nvPr/>
        </p:nvSpPr>
        <p:spPr>
          <a:xfrm>
            <a:off x="76200" y="990600"/>
            <a:ext cx="2752396" cy="381000"/>
          </a:xfrm>
          <a:prstGeom prst="rect">
            <a:avLst/>
          </a:prstGeom>
          <a:solidFill>
            <a:schemeClr val="bg1">
              <a:lumMod val="65000"/>
            </a:schemeClr>
          </a:solidFill>
          <a:effectLst>
            <a:outerShdw blurRad="50800" dist="50800" dir="5400000" algn="ctr" rotWithShape="0">
              <a:schemeClr val="bg1">
                <a:lumMod val="50000"/>
              </a:schemeClr>
            </a:outerShdw>
          </a:effectLst>
        </p:spPr>
        <p:txBody>
          <a:bodyPr bIns="45720" anchor="t">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defRPr/>
            </a:pPr>
            <a:r>
              <a:rPr lang="en-US" sz="1800" b="1" i="1" dirty="0">
                <a:solidFill>
                  <a:srgbClr val="FFFF00"/>
                </a:solidFill>
                <a:latin typeface="TimesNewRoman,Bold"/>
              </a:rPr>
              <a:t>Storage of UI Property</a:t>
            </a:r>
          </a:p>
        </p:txBody>
      </p:sp>
    </p:spTree>
    <p:extLst>
      <p:ext uri="{BB962C8B-B14F-4D97-AF65-F5344CB8AC3E}">
        <p14:creationId xmlns:p14="http://schemas.microsoft.com/office/powerpoint/2010/main" val="1774790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arn(inVertic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barn(inVertical)">
                                      <p:cBhvr>
                                        <p:cTn id="17"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152400" y="1524000"/>
            <a:ext cx="8686800" cy="5181600"/>
          </a:xfrm>
          <a:prstGeom prst="rect">
            <a:avLst/>
          </a:prstGeom>
          <a:solidFill>
            <a:schemeClr val="accent3">
              <a:lumMod val="20000"/>
              <a:lumOff val="80000"/>
            </a:schemeClr>
          </a:solidFill>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914400" lvl="4" indent="-457200">
              <a:buFont typeface="Wingdings" panose="05000000000000000000" pitchFamily="2" charset="2"/>
              <a:buChar char="v"/>
            </a:pPr>
            <a:r>
              <a:rPr lang="en-US" b="1" dirty="0">
                <a:latin typeface="Calibri" panose="020F0502020204030204" pitchFamily="34" charset="0"/>
              </a:rPr>
              <a:t>University buildings or grounds may not be used for permanent or continuous storage of personal property that is not used for official purposes.</a:t>
            </a:r>
          </a:p>
          <a:p>
            <a:pPr marL="914400" lvl="4" indent="-457200">
              <a:buFont typeface="Wingdings" panose="05000000000000000000" pitchFamily="2" charset="2"/>
              <a:buChar char="v"/>
            </a:pPr>
            <a:endParaRPr lang="en-US" b="1" dirty="0">
              <a:latin typeface="Calibri" panose="020F0502020204030204" pitchFamily="34" charset="0"/>
            </a:endParaRPr>
          </a:p>
          <a:p>
            <a:pPr marL="914400" lvl="4" indent="-457200">
              <a:buFont typeface="Wingdings" panose="05000000000000000000" pitchFamily="2" charset="2"/>
              <a:buChar char="v"/>
            </a:pPr>
            <a:r>
              <a:rPr lang="en-US" b="1" dirty="0">
                <a:latin typeface="Calibri" panose="020F0502020204030204" pitchFamily="34" charset="0"/>
              </a:rPr>
              <a:t>Office decorations, small refrigerators, microwaves, and art are exceptions.</a:t>
            </a:r>
          </a:p>
          <a:p>
            <a:pPr marL="914400" lvl="4" indent="-457200">
              <a:buFont typeface="Wingdings" panose="05000000000000000000" pitchFamily="2" charset="2"/>
              <a:buChar char="v"/>
            </a:pPr>
            <a:endParaRPr lang="en-US" b="1" dirty="0">
              <a:latin typeface="Calibri" panose="020F0502020204030204" pitchFamily="34" charset="0"/>
            </a:endParaRPr>
          </a:p>
          <a:p>
            <a:pPr marL="914400" lvl="4" indent="-457200">
              <a:buFont typeface="Wingdings" panose="05000000000000000000" pitchFamily="2" charset="2"/>
              <a:buChar char="v"/>
            </a:pPr>
            <a:r>
              <a:rPr lang="en-US" b="1" dirty="0">
                <a:latin typeface="Calibri" panose="020F0502020204030204" pitchFamily="34" charset="0"/>
              </a:rPr>
              <a:t>Property stored in University facilities is presumed to be University property.</a:t>
            </a:r>
          </a:p>
          <a:p>
            <a:pPr marL="800100" lvl="4" indent="-342900">
              <a:buFont typeface="Wingdings" panose="05000000000000000000" pitchFamily="2" charset="2"/>
              <a:buChar char="ü"/>
            </a:pPr>
            <a:endParaRPr lang="en-US" sz="2600" b="1" dirty="0">
              <a:latin typeface="Cambria" panose="02040503050406030204" pitchFamily="18" charset="0"/>
            </a:endParaRPr>
          </a:p>
          <a:p>
            <a:pPr marL="457200" lvl="4" indent="0">
              <a:buFont typeface="Arial" panose="020B0604020202020204" pitchFamily="34" charset="0"/>
              <a:buNone/>
            </a:pPr>
            <a:endParaRPr lang="en-US" sz="2400" b="1" dirty="0">
              <a:latin typeface="Cambria" panose="02040503050406030204" pitchFamily="18" charset="0"/>
            </a:endParaRPr>
          </a:p>
          <a:p>
            <a:pPr marL="457200" lvl="4" indent="0">
              <a:buFont typeface="Arial" panose="020B0604020202020204" pitchFamily="34" charset="0"/>
              <a:buNone/>
            </a:pPr>
            <a:endParaRPr lang="en-US" b="1" dirty="0">
              <a:latin typeface="Cambria" panose="02040503050406030204" pitchFamily="18" charset="0"/>
            </a:endParaRPr>
          </a:p>
          <a:p>
            <a:endParaRPr lang="en-US" sz="2000" b="1" dirty="0">
              <a:latin typeface="Cambria" panose="02040503050406030204" pitchFamily="18" charset="0"/>
            </a:endParaRPr>
          </a:p>
        </p:txBody>
      </p:sp>
      <p:sp>
        <p:nvSpPr>
          <p:cNvPr id="3" name="Rectangle 6"/>
          <p:cNvSpPr txBox="1">
            <a:spLocks noChangeArrowheads="1"/>
          </p:cNvSpPr>
          <p:nvPr/>
        </p:nvSpPr>
        <p:spPr bwMode="auto">
          <a:xfrm>
            <a:off x="76200" y="49528"/>
            <a:ext cx="6934200" cy="914400"/>
          </a:xfrm>
          <a:prstGeom prst="rect">
            <a:avLst/>
          </a:prstGeom>
          <a:solidFill>
            <a:srgbClr val="FFC000"/>
          </a:solidFill>
          <a:ln w="9525">
            <a:solidFill>
              <a:srgbClr val="04617B">
                <a:lumMod val="50000"/>
                <a:lumOff val="50000"/>
              </a:srgbClr>
            </a:solidFill>
            <a:miter lim="800000"/>
            <a:headEnd/>
            <a:tailEnd/>
          </a:ln>
          <a:effectLst>
            <a:innerShdw blurRad="63500" dist="50800" dir="8100000">
              <a:srgbClr val="0F6FC6">
                <a:lumMod val="75000"/>
                <a:alpha val="50000"/>
              </a:srgbClr>
            </a:innerShdw>
          </a:effectLst>
        </p:spPr>
        <p:txBody>
          <a:bodyPr vert="horz" wrap="square" lIns="91440" tIns="45720" rIns="91440" bIns="45720" numCol="1" anchor="t" anchorCtr="0" compatLnSpc="1">
            <a:prstTxWarp prst="textNoShape">
              <a:avLst/>
            </a:prstTxWarp>
            <a:normAutofit/>
          </a:bodyPr>
          <a:lstStyle>
            <a:lvl1pPr algn="ctr" rtl="0" eaLnBrk="0" fontAlgn="base" hangingPunct="0">
              <a:spcBef>
                <a:spcPct val="0"/>
              </a:spcBef>
              <a:spcAft>
                <a:spcPct val="0"/>
              </a:spcAft>
              <a:defRPr lang="en-US" sz="4000" kern="1200" dirty="0">
                <a:solidFill>
                  <a:srgbClr val="FFFFFF"/>
                </a:solidFill>
                <a:latin typeface="+mj-lt"/>
                <a:ea typeface="+mj-ea"/>
                <a:cs typeface="+mj-cs"/>
              </a:defRPr>
            </a:lvl1pPr>
            <a:lvl2pPr algn="l" rtl="0" eaLnBrk="0" fontAlgn="base" hangingPunct="0">
              <a:spcBef>
                <a:spcPct val="0"/>
              </a:spcBef>
              <a:spcAft>
                <a:spcPct val="0"/>
              </a:spcAft>
              <a:defRPr sz="4000">
                <a:solidFill>
                  <a:schemeClr val="tx2"/>
                </a:solidFill>
                <a:latin typeface="Franklin Gothic Book" pitchFamily="34" charset="0"/>
              </a:defRPr>
            </a:lvl2pPr>
            <a:lvl3pPr algn="l" rtl="0" eaLnBrk="0" fontAlgn="base" hangingPunct="0">
              <a:spcBef>
                <a:spcPct val="0"/>
              </a:spcBef>
              <a:spcAft>
                <a:spcPct val="0"/>
              </a:spcAft>
              <a:defRPr sz="4000">
                <a:solidFill>
                  <a:schemeClr val="tx2"/>
                </a:solidFill>
                <a:latin typeface="Franklin Gothic Book" pitchFamily="34" charset="0"/>
              </a:defRPr>
            </a:lvl3pPr>
            <a:lvl4pPr algn="l" rtl="0" eaLnBrk="0" fontAlgn="base" hangingPunct="0">
              <a:spcBef>
                <a:spcPct val="0"/>
              </a:spcBef>
              <a:spcAft>
                <a:spcPct val="0"/>
              </a:spcAft>
              <a:defRPr sz="4000">
                <a:solidFill>
                  <a:schemeClr val="tx2"/>
                </a:solidFill>
                <a:latin typeface="Franklin Gothic Book" pitchFamily="34" charset="0"/>
              </a:defRPr>
            </a:lvl4pPr>
            <a:lvl5pPr algn="l" rtl="0" eaLnBrk="0" fontAlgn="base" hangingPunct="0">
              <a:spcBef>
                <a:spcPct val="0"/>
              </a:spcBef>
              <a:spcAft>
                <a:spcPct val="0"/>
              </a:spcAft>
              <a:defRPr sz="4000">
                <a:solidFill>
                  <a:schemeClr val="tx2"/>
                </a:solidFill>
                <a:latin typeface="Franklin Gothic Book" pitchFamily="34" charset="0"/>
              </a:defRPr>
            </a:lvl5pPr>
            <a:lvl6pPr marL="457200" algn="l" rtl="0" fontAlgn="base">
              <a:spcBef>
                <a:spcPct val="0"/>
              </a:spcBef>
              <a:spcAft>
                <a:spcPct val="0"/>
              </a:spcAft>
              <a:defRPr sz="4000">
                <a:solidFill>
                  <a:schemeClr val="tx2"/>
                </a:solidFill>
                <a:latin typeface="Franklin Gothic Book" pitchFamily="34" charset="0"/>
              </a:defRPr>
            </a:lvl6pPr>
            <a:lvl7pPr marL="914400" algn="l" rtl="0" fontAlgn="base">
              <a:spcBef>
                <a:spcPct val="0"/>
              </a:spcBef>
              <a:spcAft>
                <a:spcPct val="0"/>
              </a:spcAft>
              <a:defRPr sz="4000">
                <a:solidFill>
                  <a:schemeClr val="tx2"/>
                </a:solidFill>
                <a:latin typeface="Franklin Gothic Book" pitchFamily="34" charset="0"/>
              </a:defRPr>
            </a:lvl7pPr>
            <a:lvl8pPr marL="1371600" algn="l" rtl="0" fontAlgn="base">
              <a:spcBef>
                <a:spcPct val="0"/>
              </a:spcBef>
              <a:spcAft>
                <a:spcPct val="0"/>
              </a:spcAft>
              <a:defRPr sz="4000">
                <a:solidFill>
                  <a:schemeClr val="tx2"/>
                </a:solidFill>
                <a:latin typeface="Franklin Gothic Book" pitchFamily="34" charset="0"/>
              </a:defRPr>
            </a:lvl8pPr>
            <a:lvl9pPr marL="1828800" algn="l" rtl="0" fontAlgn="base">
              <a:spcBef>
                <a:spcPct val="0"/>
              </a:spcBef>
              <a:spcAft>
                <a:spcPct val="0"/>
              </a:spcAft>
              <a:defRPr sz="4000">
                <a:solidFill>
                  <a:schemeClr val="tx2"/>
                </a:solidFill>
                <a:latin typeface="Franklin Gothic Book"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defRPr/>
            </a:pPr>
            <a:r>
              <a:rPr kumimoji="0" lang="en-US" sz="5400" b="1" i="1" u="none" strike="noStrike" kern="1200" cap="none" spc="0" normalizeH="0" baseline="0" noProof="0" dirty="0">
                <a:ln>
                  <a:noFill/>
                </a:ln>
                <a:solidFill>
                  <a:srgbClr val="0F6FC6">
                    <a:lumMod val="25000"/>
                  </a:srgbClr>
                </a:solidFill>
                <a:effectLst>
                  <a:outerShdw blurRad="38100" dist="38100" dir="2700000" algn="tl">
                    <a:srgbClr val="FFFFFF"/>
                  </a:outerShdw>
                </a:effectLst>
                <a:uLnTx/>
                <a:uFillTx/>
                <a:latin typeface="Franklin Gothic Book"/>
                <a:ea typeface="+mj-ea"/>
                <a:cs typeface="+mj-cs"/>
              </a:rPr>
              <a:t>Asset Management</a:t>
            </a:r>
          </a:p>
        </p:txBody>
      </p:sp>
      <p:sp>
        <p:nvSpPr>
          <p:cNvPr id="5" name="Rectangle 2"/>
          <p:cNvSpPr txBox="1">
            <a:spLocks noChangeArrowheads="1"/>
          </p:cNvSpPr>
          <p:nvPr/>
        </p:nvSpPr>
        <p:spPr>
          <a:xfrm>
            <a:off x="76200" y="990600"/>
            <a:ext cx="2752396" cy="381000"/>
          </a:xfrm>
          <a:prstGeom prst="rect">
            <a:avLst/>
          </a:prstGeom>
          <a:solidFill>
            <a:schemeClr val="bg1">
              <a:lumMod val="65000"/>
            </a:schemeClr>
          </a:solidFill>
          <a:effectLst>
            <a:outerShdw blurRad="50800" dist="50800" dir="5400000" algn="ctr" rotWithShape="0">
              <a:schemeClr val="bg1">
                <a:lumMod val="50000"/>
              </a:schemeClr>
            </a:outerShdw>
          </a:effectLst>
        </p:spPr>
        <p:txBody>
          <a:bodyPr bIns="45720" anchor="t">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defRPr/>
            </a:pPr>
            <a:r>
              <a:rPr lang="en-US" sz="1800" b="1" i="1" dirty="0">
                <a:solidFill>
                  <a:srgbClr val="FFFF00"/>
                </a:solidFill>
                <a:latin typeface="TimesNewRoman,Bold"/>
              </a:rPr>
              <a:t>Storage of UI Property</a:t>
            </a:r>
          </a:p>
        </p:txBody>
      </p:sp>
    </p:spTree>
    <p:extLst>
      <p:ext uri="{BB962C8B-B14F-4D97-AF65-F5344CB8AC3E}">
        <p14:creationId xmlns:p14="http://schemas.microsoft.com/office/powerpoint/2010/main" val="11983735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wipe(down)">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wipe(down)">
                                      <p:cBhvr>
                                        <p:cTn id="17"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152400" y="1524000"/>
            <a:ext cx="8534400" cy="5029200"/>
          </a:xfrm>
          <a:prstGeom prst="rect">
            <a:avLst/>
          </a:prstGeom>
          <a:solidFill>
            <a:schemeClr val="accent3">
              <a:lumMod val="20000"/>
              <a:lumOff val="80000"/>
            </a:schemeClr>
          </a:solidFill>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1">
              <a:buFont typeface="Wingdings" panose="05000000000000000000" pitchFamily="2" charset="2"/>
              <a:buChar char="q"/>
            </a:pPr>
            <a:r>
              <a:rPr lang="en-US" sz="2000" b="1" dirty="0"/>
              <a:t>Promptly enter new location changes in Vandal Web – Asset Change Requests for approval whenever location changes occur.</a:t>
            </a:r>
          </a:p>
          <a:p>
            <a:pPr lvl="1">
              <a:buFont typeface="Wingdings" panose="05000000000000000000" pitchFamily="2" charset="2"/>
              <a:buChar char="q"/>
            </a:pPr>
            <a:endParaRPr lang="en-US" sz="2000" b="1" dirty="0"/>
          </a:p>
          <a:p>
            <a:pPr lvl="1">
              <a:buFont typeface="Wingdings" panose="05000000000000000000" pitchFamily="2" charset="2"/>
              <a:buChar char="q"/>
            </a:pPr>
            <a:r>
              <a:rPr lang="en-US" sz="2000" b="1" dirty="0"/>
              <a:t>Promptly enter equipment transfers to other departments/units in Vandal Web – Asset Change Requests whenever transfer of equipment occurs (including Surplus).</a:t>
            </a:r>
          </a:p>
          <a:p>
            <a:pPr lvl="1">
              <a:buFont typeface="Wingdings" panose="05000000000000000000" pitchFamily="2" charset="2"/>
              <a:buChar char="q"/>
            </a:pPr>
            <a:endParaRPr lang="en-US" sz="2000" b="1" dirty="0"/>
          </a:p>
          <a:p>
            <a:pPr lvl="1">
              <a:buFont typeface="Wingdings" panose="05000000000000000000" pitchFamily="2" charset="2"/>
              <a:buChar char="q"/>
            </a:pPr>
            <a:r>
              <a:rPr lang="en-US" sz="2000" b="1" dirty="0"/>
              <a:t>Temporary moves (less than 30 days), the “Home” location can remain the same in Fixed Assets. </a:t>
            </a:r>
          </a:p>
          <a:p>
            <a:pPr marL="457200" lvl="4" indent="0">
              <a:buNone/>
            </a:pPr>
            <a:endParaRPr lang="en-US" sz="2600" b="1" dirty="0">
              <a:latin typeface="Cambria" panose="02040503050406030204" pitchFamily="18" charset="0"/>
            </a:endParaRPr>
          </a:p>
          <a:p>
            <a:pPr marL="457200" lvl="4" indent="0">
              <a:buFont typeface="Arial" panose="020B0604020202020204" pitchFamily="34" charset="0"/>
              <a:buNone/>
            </a:pPr>
            <a:endParaRPr lang="en-US" sz="2400" b="1" dirty="0">
              <a:latin typeface="Cambria" panose="02040503050406030204" pitchFamily="18" charset="0"/>
            </a:endParaRPr>
          </a:p>
          <a:p>
            <a:pPr marL="457200" lvl="4" indent="0">
              <a:buFont typeface="Arial" panose="020B0604020202020204" pitchFamily="34" charset="0"/>
              <a:buNone/>
            </a:pPr>
            <a:endParaRPr lang="en-US" b="1" dirty="0">
              <a:latin typeface="Cambria" panose="02040503050406030204" pitchFamily="18" charset="0"/>
            </a:endParaRPr>
          </a:p>
          <a:p>
            <a:endParaRPr lang="en-US" sz="2000" b="1" dirty="0">
              <a:latin typeface="Cambria" panose="02040503050406030204" pitchFamily="18" charset="0"/>
            </a:endParaRPr>
          </a:p>
        </p:txBody>
      </p:sp>
      <p:sp>
        <p:nvSpPr>
          <p:cNvPr id="3" name="Rectangle 6"/>
          <p:cNvSpPr txBox="1">
            <a:spLocks noChangeArrowheads="1"/>
          </p:cNvSpPr>
          <p:nvPr/>
        </p:nvSpPr>
        <p:spPr bwMode="auto">
          <a:xfrm>
            <a:off x="76200" y="49528"/>
            <a:ext cx="6934200" cy="914400"/>
          </a:xfrm>
          <a:prstGeom prst="rect">
            <a:avLst/>
          </a:prstGeom>
          <a:solidFill>
            <a:srgbClr val="FFC000"/>
          </a:solidFill>
          <a:ln w="9525">
            <a:solidFill>
              <a:srgbClr val="04617B">
                <a:lumMod val="50000"/>
                <a:lumOff val="50000"/>
              </a:srgbClr>
            </a:solidFill>
            <a:miter lim="800000"/>
            <a:headEnd/>
            <a:tailEnd/>
          </a:ln>
          <a:effectLst>
            <a:innerShdw blurRad="63500" dist="50800" dir="8100000">
              <a:srgbClr val="0F6FC6">
                <a:lumMod val="75000"/>
                <a:alpha val="50000"/>
              </a:srgbClr>
            </a:innerShdw>
          </a:effectLst>
        </p:spPr>
        <p:txBody>
          <a:bodyPr vert="horz" wrap="square" lIns="91440" tIns="45720" rIns="91440" bIns="45720" numCol="1" anchor="t" anchorCtr="0" compatLnSpc="1">
            <a:prstTxWarp prst="textNoShape">
              <a:avLst/>
            </a:prstTxWarp>
            <a:normAutofit/>
          </a:bodyPr>
          <a:lstStyle>
            <a:lvl1pPr algn="ctr" rtl="0" eaLnBrk="0" fontAlgn="base" hangingPunct="0">
              <a:spcBef>
                <a:spcPct val="0"/>
              </a:spcBef>
              <a:spcAft>
                <a:spcPct val="0"/>
              </a:spcAft>
              <a:defRPr lang="en-US" sz="4000" kern="1200" dirty="0">
                <a:solidFill>
                  <a:srgbClr val="FFFFFF"/>
                </a:solidFill>
                <a:latin typeface="+mj-lt"/>
                <a:ea typeface="+mj-ea"/>
                <a:cs typeface="+mj-cs"/>
              </a:defRPr>
            </a:lvl1pPr>
            <a:lvl2pPr algn="l" rtl="0" eaLnBrk="0" fontAlgn="base" hangingPunct="0">
              <a:spcBef>
                <a:spcPct val="0"/>
              </a:spcBef>
              <a:spcAft>
                <a:spcPct val="0"/>
              </a:spcAft>
              <a:defRPr sz="4000">
                <a:solidFill>
                  <a:schemeClr val="tx2"/>
                </a:solidFill>
                <a:latin typeface="Franklin Gothic Book" pitchFamily="34" charset="0"/>
              </a:defRPr>
            </a:lvl2pPr>
            <a:lvl3pPr algn="l" rtl="0" eaLnBrk="0" fontAlgn="base" hangingPunct="0">
              <a:spcBef>
                <a:spcPct val="0"/>
              </a:spcBef>
              <a:spcAft>
                <a:spcPct val="0"/>
              </a:spcAft>
              <a:defRPr sz="4000">
                <a:solidFill>
                  <a:schemeClr val="tx2"/>
                </a:solidFill>
                <a:latin typeface="Franklin Gothic Book" pitchFamily="34" charset="0"/>
              </a:defRPr>
            </a:lvl3pPr>
            <a:lvl4pPr algn="l" rtl="0" eaLnBrk="0" fontAlgn="base" hangingPunct="0">
              <a:spcBef>
                <a:spcPct val="0"/>
              </a:spcBef>
              <a:spcAft>
                <a:spcPct val="0"/>
              </a:spcAft>
              <a:defRPr sz="4000">
                <a:solidFill>
                  <a:schemeClr val="tx2"/>
                </a:solidFill>
                <a:latin typeface="Franklin Gothic Book" pitchFamily="34" charset="0"/>
              </a:defRPr>
            </a:lvl4pPr>
            <a:lvl5pPr algn="l" rtl="0" eaLnBrk="0" fontAlgn="base" hangingPunct="0">
              <a:spcBef>
                <a:spcPct val="0"/>
              </a:spcBef>
              <a:spcAft>
                <a:spcPct val="0"/>
              </a:spcAft>
              <a:defRPr sz="4000">
                <a:solidFill>
                  <a:schemeClr val="tx2"/>
                </a:solidFill>
                <a:latin typeface="Franklin Gothic Book" pitchFamily="34" charset="0"/>
              </a:defRPr>
            </a:lvl5pPr>
            <a:lvl6pPr marL="457200" algn="l" rtl="0" fontAlgn="base">
              <a:spcBef>
                <a:spcPct val="0"/>
              </a:spcBef>
              <a:spcAft>
                <a:spcPct val="0"/>
              </a:spcAft>
              <a:defRPr sz="4000">
                <a:solidFill>
                  <a:schemeClr val="tx2"/>
                </a:solidFill>
                <a:latin typeface="Franklin Gothic Book" pitchFamily="34" charset="0"/>
              </a:defRPr>
            </a:lvl6pPr>
            <a:lvl7pPr marL="914400" algn="l" rtl="0" fontAlgn="base">
              <a:spcBef>
                <a:spcPct val="0"/>
              </a:spcBef>
              <a:spcAft>
                <a:spcPct val="0"/>
              </a:spcAft>
              <a:defRPr sz="4000">
                <a:solidFill>
                  <a:schemeClr val="tx2"/>
                </a:solidFill>
                <a:latin typeface="Franklin Gothic Book" pitchFamily="34" charset="0"/>
              </a:defRPr>
            </a:lvl7pPr>
            <a:lvl8pPr marL="1371600" algn="l" rtl="0" fontAlgn="base">
              <a:spcBef>
                <a:spcPct val="0"/>
              </a:spcBef>
              <a:spcAft>
                <a:spcPct val="0"/>
              </a:spcAft>
              <a:defRPr sz="4000">
                <a:solidFill>
                  <a:schemeClr val="tx2"/>
                </a:solidFill>
                <a:latin typeface="Franklin Gothic Book" pitchFamily="34" charset="0"/>
              </a:defRPr>
            </a:lvl8pPr>
            <a:lvl9pPr marL="1828800" algn="l" rtl="0" fontAlgn="base">
              <a:spcBef>
                <a:spcPct val="0"/>
              </a:spcBef>
              <a:spcAft>
                <a:spcPct val="0"/>
              </a:spcAft>
              <a:defRPr sz="4000">
                <a:solidFill>
                  <a:schemeClr val="tx2"/>
                </a:solidFill>
                <a:latin typeface="Franklin Gothic Book"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defRPr/>
            </a:pPr>
            <a:r>
              <a:rPr kumimoji="0" lang="en-US" sz="5400" b="1" i="1" u="none" strike="noStrike" kern="1200" cap="none" spc="0" normalizeH="0" baseline="0" noProof="0" dirty="0">
                <a:ln>
                  <a:noFill/>
                </a:ln>
                <a:solidFill>
                  <a:srgbClr val="0F6FC6">
                    <a:lumMod val="25000"/>
                  </a:srgbClr>
                </a:solidFill>
                <a:effectLst>
                  <a:outerShdw blurRad="38100" dist="38100" dir="2700000" algn="tl">
                    <a:srgbClr val="FFFFFF"/>
                  </a:outerShdw>
                </a:effectLst>
                <a:uLnTx/>
                <a:uFillTx/>
                <a:latin typeface="Franklin Gothic Book"/>
                <a:ea typeface="+mj-ea"/>
                <a:cs typeface="+mj-cs"/>
              </a:rPr>
              <a:t>Asset Management</a:t>
            </a:r>
          </a:p>
        </p:txBody>
      </p:sp>
      <p:sp>
        <p:nvSpPr>
          <p:cNvPr id="5" name="Rectangle 2"/>
          <p:cNvSpPr txBox="1">
            <a:spLocks noChangeArrowheads="1"/>
          </p:cNvSpPr>
          <p:nvPr/>
        </p:nvSpPr>
        <p:spPr>
          <a:xfrm>
            <a:off x="76200" y="990600"/>
            <a:ext cx="2752396" cy="381000"/>
          </a:xfrm>
          <a:prstGeom prst="rect">
            <a:avLst/>
          </a:prstGeom>
          <a:solidFill>
            <a:schemeClr val="bg1">
              <a:lumMod val="65000"/>
            </a:schemeClr>
          </a:solidFill>
          <a:effectLst>
            <a:outerShdw blurRad="50800" dist="50800" dir="5400000" algn="ctr" rotWithShape="0">
              <a:schemeClr val="bg1">
                <a:lumMod val="50000"/>
              </a:schemeClr>
            </a:outerShdw>
          </a:effectLst>
        </p:spPr>
        <p:txBody>
          <a:bodyPr bIns="45720" anchor="t">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defRPr/>
            </a:pPr>
            <a:r>
              <a:rPr lang="en-US" sz="1800" b="1" i="1" dirty="0">
                <a:solidFill>
                  <a:srgbClr val="FFFF00"/>
                </a:solidFill>
                <a:latin typeface="TimesNewRoman,Bold"/>
              </a:rPr>
              <a:t>Movement of Property</a:t>
            </a:r>
          </a:p>
        </p:txBody>
      </p:sp>
    </p:spTree>
    <p:extLst>
      <p:ext uri="{BB962C8B-B14F-4D97-AF65-F5344CB8AC3E}">
        <p14:creationId xmlns:p14="http://schemas.microsoft.com/office/powerpoint/2010/main" val="2760341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fade">
                                      <p:cBhvr>
                                        <p:cTn id="17"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152400" y="1524000"/>
            <a:ext cx="8534400" cy="5181600"/>
          </a:xfrm>
          <a:prstGeom prst="rect">
            <a:avLst/>
          </a:prstGeom>
          <a:solidFill>
            <a:schemeClr val="accent3">
              <a:lumMod val="20000"/>
              <a:lumOff val="80000"/>
            </a:schemeClr>
          </a:solidFill>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914400" lvl="4" indent="-457200">
              <a:buFont typeface="Wingdings" panose="05000000000000000000" pitchFamily="2" charset="2"/>
              <a:buChar char="§"/>
            </a:pPr>
            <a:r>
              <a:rPr lang="en-US" b="1" dirty="0"/>
              <a:t>Sign-Out Log (view link on asset web page or APM)</a:t>
            </a:r>
          </a:p>
          <a:p>
            <a:pPr marL="914400" lvl="4" indent="-457200">
              <a:buFont typeface="Wingdings" panose="05000000000000000000" pitchFamily="2" charset="2"/>
              <a:buChar char="§"/>
            </a:pPr>
            <a:endParaRPr lang="en-US" b="1" dirty="0"/>
          </a:p>
          <a:p>
            <a:pPr marL="914400" lvl="4" indent="-457200">
              <a:buFont typeface="Wingdings" panose="05000000000000000000" pitchFamily="2" charset="2"/>
              <a:buChar char="§"/>
            </a:pPr>
            <a:r>
              <a:rPr lang="en-US" b="1" dirty="0"/>
              <a:t>Can be posted on inside door of lab or maintained by UPA</a:t>
            </a:r>
          </a:p>
          <a:p>
            <a:pPr marL="914400" lvl="4" indent="-457200">
              <a:buFont typeface="Wingdings" panose="05000000000000000000" pitchFamily="2" charset="2"/>
              <a:buChar char="§"/>
            </a:pPr>
            <a:endParaRPr lang="en-US" b="1" dirty="0"/>
          </a:p>
          <a:p>
            <a:pPr marL="914400" lvl="4" indent="-457200">
              <a:buFont typeface="Wingdings" panose="05000000000000000000" pitchFamily="2" charset="2"/>
              <a:buChar char="§"/>
            </a:pPr>
            <a:r>
              <a:rPr lang="en-US" b="1" dirty="0"/>
              <a:t>Readily accessible to equipment custodians/users</a:t>
            </a:r>
          </a:p>
          <a:p>
            <a:pPr marL="914400" lvl="4" indent="-457200">
              <a:buFont typeface="Wingdings" panose="05000000000000000000" pitchFamily="2" charset="2"/>
              <a:buChar char="§"/>
            </a:pPr>
            <a:endParaRPr lang="en-US" b="1" dirty="0"/>
          </a:p>
          <a:p>
            <a:pPr marL="914400" lvl="4" indent="-457200">
              <a:buFont typeface="Wingdings" panose="05000000000000000000" pitchFamily="2" charset="2"/>
              <a:buChar char="§"/>
            </a:pPr>
            <a:r>
              <a:rPr lang="en-US" b="1" dirty="0"/>
              <a:t>Periodically checked by UPA to ensure proper usage (check-in/out equipment)</a:t>
            </a:r>
          </a:p>
          <a:p>
            <a:pPr marL="914400" lvl="4" indent="-457200">
              <a:buFont typeface="Wingdings" panose="05000000000000000000" pitchFamily="2" charset="2"/>
              <a:buChar char="§"/>
            </a:pPr>
            <a:endParaRPr lang="en-US" b="1" dirty="0"/>
          </a:p>
          <a:p>
            <a:pPr marL="914400" lvl="4" indent="-457200">
              <a:buFont typeface="Wingdings" panose="05000000000000000000" pitchFamily="2" charset="2"/>
              <a:buChar char="§"/>
            </a:pPr>
            <a:r>
              <a:rPr lang="en-US" b="1" dirty="0"/>
              <a:t>WILL be used to substantiate equipment locations during verification inventories or internal audit</a:t>
            </a:r>
          </a:p>
          <a:p>
            <a:pPr marL="457200" lvl="4" indent="0">
              <a:buNone/>
            </a:pPr>
            <a:endParaRPr lang="en-US" sz="2600" b="1" dirty="0">
              <a:latin typeface="Cambria" panose="02040503050406030204" pitchFamily="18" charset="0"/>
            </a:endParaRPr>
          </a:p>
          <a:p>
            <a:pPr marL="457200" lvl="4" indent="0">
              <a:buFont typeface="Arial" panose="020B0604020202020204" pitchFamily="34" charset="0"/>
              <a:buNone/>
            </a:pPr>
            <a:endParaRPr lang="en-US" sz="2400" b="1" dirty="0">
              <a:latin typeface="Cambria" panose="02040503050406030204" pitchFamily="18" charset="0"/>
            </a:endParaRPr>
          </a:p>
          <a:p>
            <a:pPr marL="457200" lvl="4" indent="0">
              <a:buFont typeface="Arial" panose="020B0604020202020204" pitchFamily="34" charset="0"/>
              <a:buNone/>
            </a:pPr>
            <a:endParaRPr lang="en-US" b="1" dirty="0">
              <a:latin typeface="Cambria" panose="02040503050406030204" pitchFamily="18" charset="0"/>
            </a:endParaRPr>
          </a:p>
          <a:p>
            <a:endParaRPr lang="en-US" sz="2000" b="1" dirty="0">
              <a:latin typeface="Cambria" panose="02040503050406030204" pitchFamily="18" charset="0"/>
            </a:endParaRPr>
          </a:p>
        </p:txBody>
      </p:sp>
      <p:sp>
        <p:nvSpPr>
          <p:cNvPr id="3" name="Rectangle 6"/>
          <p:cNvSpPr txBox="1">
            <a:spLocks noChangeArrowheads="1"/>
          </p:cNvSpPr>
          <p:nvPr/>
        </p:nvSpPr>
        <p:spPr bwMode="auto">
          <a:xfrm>
            <a:off x="76200" y="49528"/>
            <a:ext cx="6934200" cy="914400"/>
          </a:xfrm>
          <a:prstGeom prst="rect">
            <a:avLst/>
          </a:prstGeom>
          <a:solidFill>
            <a:srgbClr val="FFC000"/>
          </a:solidFill>
          <a:ln w="9525">
            <a:solidFill>
              <a:srgbClr val="04617B">
                <a:lumMod val="50000"/>
                <a:lumOff val="50000"/>
              </a:srgbClr>
            </a:solidFill>
            <a:miter lim="800000"/>
            <a:headEnd/>
            <a:tailEnd/>
          </a:ln>
          <a:effectLst>
            <a:innerShdw blurRad="63500" dist="50800" dir="8100000">
              <a:srgbClr val="0F6FC6">
                <a:lumMod val="75000"/>
                <a:alpha val="50000"/>
              </a:srgbClr>
            </a:innerShdw>
          </a:effectLst>
        </p:spPr>
        <p:txBody>
          <a:bodyPr vert="horz" wrap="square" lIns="91440" tIns="45720" rIns="91440" bIns="45720" numCol="1" anchor="t" anchorCtr="0" compatLnSpc="1">
            <a:prstTxWarp prst="textNoShape">
              <a:avLst/>
            </a:prstTxWarp>
            <a:normAutofit/>
          </a:bodyPr>
          <a:lstStyle>
            <a:lvl1pPr algn="ctr" rtl="0" eaLnBrk="0" fontAlgn="base" hangingPunct="0">
              <a:spcBef>
                <a:spcPct val="0"/>
              </a:spcBef>
              <a:spcAft>
                <a:spcPct val="0"/>
              </a:spcAft>
              <a:defRPr lang="en-US" sz="4000" kern="1200" dirty="0">
                <a:solidFill>
                  <a:srgbClr val="FFFFFF"/>
                </a:solidFill>
                <a:latin typeface="+mj-lt"/>
                <a:ea typeface="+mj-ea"/>
                <a:cs typeface="+mj-cs"/>
              </a:defRPr>
            </a:lvl1pPr>
            <a:lvl2pPr algn="l" rtl="0" eaLnBrk="0" fontAlgn="base" hangingPunct="0">
              <a:spcBef>
                <a:spcPct val="0"/>
              </a:spcBef>
              <a:spcAft>
                <a:spcPct val="0"/>
              </a:spcAft>
              <a:defRPr sz="4000">
                <a:solidFill>
                  <a:schemeClr val="tx2"/>
                </a:solidFill>
                <a:latin typeface="Franklin Gothic Book" pitchFamily="34" charset="0"/>
              </a:defRPr>
            </a:lvl2pPr>
            <a:lvl3pPr algn="l" rtl="0" eaLnBrk="0" fontAlgn="base" hangingPunct="0">
              <a:spcBef>
                <a:spcPct val="0"/>
              </a:spcBef>
              <a:spcAft>
                <a:spcPct val="0"/>
              </a:spcAft>
              <a:defRPr sz="4000">
                <a:solidFill>
                  <a:schemeClr val="tx2"/>
                </a:solidFill>
                <a:latin typeface="Franklin Gothic Book" pitchFamily="34" charset="0"/>
              </a:defRPr>
            </a:lvl3pPr>
            <a:lvl4pPr algn="l" rtl="0" eaLnBrk="0" fontAlgn="base" hangingPunct="0">
              <a:spcBef>
                <a:spcPct val="0"/>
              </a:spcBef>
              <a:spcAft>
                <a:spcPct val="0"/>
              </a:spcAft>
              <a:defRPr sz="4000">
                <a:solidFill>
                  <a:schemeClr val="tx2"/>
                </a:solidFill>
                <a:latin typeface="Franklin Gothic Book" pitchFamily="34" charset="0"/>
              </a:defRPr>
            </a:lvl4pPr>
            <a:lvl5pPr algn="l" rtl="0" eaLnBrk="0" fontAlgn="base" hangingPunct="0">
              <a:spcBef>
                <a:spcPct val="0"/>
              </a:spcBef>
              <a:spcAft>
                <a:spcPct val="0"/>
              </a:spcAft>
              <a:defRPr sz="4000">
                <a:solidFill>
                  <a:schemeClr val="tx2"/>
                </a:solidFill>
                <a:latin typeface="Franklin Gothic Book" pitchFamily="34" charset="0"/>
              </a:defRPr>
            </a:lvl5pPr>
            <a:lvl6pPr marL="457200" algn="l" rtl="0" fontAlgn="base">
              <a:spcBef>
                <a:spcPct val="0"/>
              </a:spcBef>
              <a:spcAft>
                <a:spcPct val="0"/>
              </a:spcAft>
              <a:defRPr sz="4000">
                <a:solidFill>
                  <a:schemeClr val="tx2"/>
                </a:solidFill>
                <a:latin typeface="Franklin Gothic Book" pitchFamily="34" charset="0"/>
              </a:defRPr>
            </a:lvl6pPr>
            <a:lvl7pPr marL="914400" algn="l" rtl="0" fontAlgn="base">
              <a:spcBef>
                <a:spcPct val="0"/>
              </a:spcBef>
              <a:spcAft>
                <a:spcPct val="0"/>
              </a:spcAft>
              <a:defRPr sz="4000">
                <a:solidFill>
                  <a:schemeClr val="tx2"/>
                </a:solidFill>
                <a:latin typeface="Franklin Gothic Book" pitchFamily="34" charset="0"/>
              </a:defRPr>
            </a:lvl7pPr>
            <a:lvl8pPr marL="1371600" algn="l" rtl="0" fontAlgn="base">
              <a:spcBef>
                <a:spcPct val="0"/>
              </a:spcBef>
              <a:spcAft>
                <a:spcPct val="0"/>
              </a:spcAft>
              <a:defRPr sz="4000">
                <a:solidFill>
                  <a:schemeClr val="tx2"/>
                </a:solidFill>
                <a:latin typeface="Franklin Gothic Book" pitchFamily="34" charset="0"/>
              </a:defRPr>
            </a:lvl8pPr>
            <a:lvl9pPr marL="1828800" algn="l" rtl="0" fontAlgn="base">
              <a:spcBef>
                <a:spcPct val="0"/>
              </a:spcBef>
              <a:spcAft>
                <a:spcPct val="0"/>
              </a:spcAft>
              <a:defRPr sz="4000">
                <a:solidFill>
                  <a:schemeClr val="tx2"/>
                </a:solidFill>
                <a:latin typeface="Franklin Gothic Book"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defRPr/>
            </a:pPr>
            <a:r>
              <a:rPr kumimoji="0" lang="en-US" sz="5400" b="1" i="1" u="none" strike="noStrike" kern="1200" cap="none" spc="0" normalizeH="0" baseline="0" noProof="0" dirty="0">
                <a:ln>
                  <a:noFill/>
                </a:ln>
                <a:solidFill>
                  <a:srgbClr val="0F6FC6">
                    <a:lumMod val="25000"/>
                  </a:srgbClr>
                </a:solidFill>
                <a:effectLst>
                  <a:outerShdw blurRad="38100" dist="38100" dir="2700000" algn="tl">
                    <a:srgbClr val="FFFFFF"/>
                  </a:outerShdw>
                </a:effectLst>
                <a:uLnTx/>
                <a:uFillTx/>
                <a:latin typeface="Franklin Gothic Book"/>
                <a:ea typeface="+mj-ea"/>
                <a:cs typeface="+mj-cs"/>
              </a:rPr>
              <a:t>Asset Management</a:t>
            </a:r>
          </a:p>
        </p:txBody>
      </p:sp>
      <p:sp>
        <p:nvSpPr>
          <p:cNvPr id="5" name="Rectangle 2"/>
          <p:cNvSpPr txBox="1">
            <a:spLocks noChangeArrowheads="1"/>
          </p:cNvSpPr>
          <p:nvPr/>
        </p:nvSpPr>
        <p:spPr>
          <a:xfrm>
            <a:off x="76200" y="990600"/>
            <a:ext cx="2752396" cy="381000"/>
          </a:xfrm>
          <a:prstGeom prst="rect">
            <a:avLst/>
          </a:prstGeom>
          <a:solidFill>
            <a:schemeClr val="bg1">
              <a:lumMod val="65000"/>
            </a:schemeClr>
          </a:solidFill>
          <a:effectLst>
            <a:outerShdw blurRad="50800" dist="50800" dir="5400000" algn="ctr" rotWithShape="0">
              <a:schemeClr val="bg1">
                <a:lumMod val="50000"/>
              </a:schemeClr>
            </a:outerShdw>
          </a:effectLst>
        </p:spPr>
        <p:txBody>
          <a:bodyPr bIns="45720" anchor="t">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defRPr/>
            </a:pPr>
            <a:r>
              <a:rPr lang="en-US" sz="1800" b="1" i="1" dirty="0">
                <a:solidFill>
                  <a:srgbClr val="FFFF00"/>
                </a:solidFill>
                <a:latin typeface="TimesNewRoman,Bold"/>
              </a:rPr>
              <a:t>Movement of Property</a:t>
            </a:r>
          </a:p>
        </p:txBody>
      </p:sp>
    </p:spTree>
    <p:extLst>
      <p:ext uri="{BB962C8B-B14F-4D97-AF65-F5344CB8AC3E}">
        <p14:creationId xmlns:p14="http://schemas.microsoft.com/office/powerpoint/2010/main" val="18567393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arn(inVertic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barn(inVertical)">
                                      <p:cBhvr>
                                        <p:cTn id="17" dur="500"/>
                                        <p:tgtEl>
                                          <p:spTgt spid="2">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6" end="6"/>
                                            </p:txEl>
                                          </p:spTgt>
                                        </p:tgtEl>
                                        <p:attrNameLst>
                                          <p:attrName>style.visibility</p:attrName>
                                        </p:attrNameLst>
                                      </p:cBhvr>
                                      <p:to>
                                        <p:strVal val="visible"/>
                                      </p:to>
                                    </p:set>
                                    <p:animEffect transition="in" filter="barn(inVertical)">
                                      <p:cBhvr>
                                        <p:cTn id="22" dur="500"/>
                                        <p:tgtEl>
                                          <p:spTgt spid="2">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8" end="8"/>
                                            </p:txEl>
                                          </p:spTgt>
                                        </p:tgtEl>
                                        <p:attrNameLst>
                                          <p:attrName>style.visibility</p:attrName>
                                        </p:attrNameLst>
                                      </p:cBhvr>
                                      <p:to>
                                        <p:strVal val="visible"/>
                                      </p:to>
                                    </p:set>
                                    <p:animEffect transition="in" filter="barn(inVertical)">
                                      <p:cBhvr>
                                        <p:cTn id="27" dur="5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3" cstate="print"/>
          <a:srcRect/>
          <a:stretch>
            <a:fillRect/>
          </a:stretch>
        </p:blipFill>
        <p:spPr bwMode="auto">
          <a:xfrm>
            <a:off x="685800" y="20918"/>
            <a:ext cx="6934200" cy="6837082"/>
          </a:xfrm>
          <a:prstGeom prst="rect">
            <a:avLst/>
          </a:prstGeom>
          <a:noFill/>
          <a:ln w="9525">
            <a:noFill/>
            <a:miter lim="800000"/>
            <a:headEnd/>
            <a:tailEnd/>
          </a:ln>
        </p:spPr>
      </p:pic>
    </p:spTree>
    <p:extLst>
      <p:ext uri="{BB962C8B-B14F-4D97-AF65-F5344CB8AC3E}">
        <p14:creationId xmlns:p14="http://schemas.microsoft.com/office/powerpoint/2010/main" val="3170437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310896" y="1371600"/>
            <a:ext cx="8382000" cy="5105400"/>
          </a:xfrm>
          <a:prstGeom prst="rect">
            <a:avLst/>
          </a:prstGeom>
          <a:solidFill>
            <a:schemeClr val="accent3">
              <a:lumMod val="20000"/>
              <a:lumOff val="80000"/>
            </a:schemeClr>
          </a:solidFill>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80000"/>
              </a:lnSpc>
              <a:buNone/>
            </a:pPr>
            <a:r>
              <a:rPr lang="en-US" sz="2800" b="1" i="1" u="sng" dirty="0">
                <a:cs typeface="Times New Roman" pitchFamily="18" charset="0"/>
              </a:rPr>
              <a:t>The Administrator of each Department (Dept. head, Dean or equivalent</a:t>
            </a:r>
            <a:r>
              <a:rPr lang="en-US" sz="2800" b="1" u="sng" dirty="0"/>
              <a:t>) is responsible for?</a:t>
            </a:r>
          </a:p>
          <a:p>
            <a:pPr>
              <a:lnSpc>
                <a:spcPct val="80000"/>
              </a:lnSpc>
              <a:buAutoNum type="arabicPeriod"/>
            </a:pPr>
            <a:endParaRPr lang="en-US" sz="1600" b="1" dirty="0"/>
          </a:p>
          <a:p>
            <a:pPr marL="514350" indent="-514350">
              <a:lnSpc>
                <a:spcPct val="80000"/>
              </a:lnSpc>
              <a:buFont typeface="+mj-lt"/>
              <a:buAutoNum type="arabicPeriod"/>
            </a:pPr>
            <a:r>
              <a:rPr lang="en-US" sz="2400" b="1" dirty="0">
                <a:cs typeface="Times New Roman" pitchFamily="18" charset="0"/>
              </a:rPr>
              <a:t>Safeguarding and maintaining assets assigned under their control.</a:t>
            </a:r>
          </a:p>
          <a:p>
            <a:pPr marL="514350" indent="-514350">
              <a:lnSpc>
                <a:spcPct val="80000"/>
              </a:lnSpc>
              <a:buFont typeface="+mj-lt"/>
              <a:buAutoNum type="arabicPeriod"/>
            </a:pPr>
            <a:endParaRPr lang="en-US" sz="2400" dirty="0">
              <a:cs typeface="Times New Roman" pitchFamily="18" charset="0"/>
            </a:endParaRPr>
          </a:p>
          <a:p>
            <a:pPr marL="514350" indent="-514350">
              <a:lnSpc>
                <a:spcPct val="80000"/>
              </a:lnSpc>
              <a:buFont typeface="+mj-lt"/>
              <a:buAutoNum type="arabicPeriod"/>
            </a:pPr>
            <a:r>
              <a:rPr lang="en-US" sz="2400" b="1" dirty="0"/>
              <a:t>Developing and implementing appropriate asset operating procedures and internal controls.</a:t>
            </a:r>
          </a:p>
          <a:p>
            <a:pPr marL="514350" indent="-514350">
              <a:lnSpc>
                <a:spcPct val="80000"/>
              </a:lnSpc>
              <a:buFont typeface="+mj-lt"/>
              <a:buAutoNum type="arabicPeriod"/>
            </a:pPr>
            <a:endParaRPr lang="en-US" sz="2400" b="1" dirty="0"/>
          </a:p>
          <a:p>
            <a:pPr marL="514350" indent="-514350">
              <a:lnSpc>
                <a:spcPct val="80000"/>
              </a:lnSpc>
              <a:buFont typeface="+mj-lt"/>
              <a:buAutoNum type="arabicPeriod"/>
            </a:pPr>
            <a:r>
              <a:rPr lang="en-US" sz="2400" b="1" dirty="0"/>
              <a:t>Assigning a Unit Property Administrator</a:t>
            </a:r>
          </a:p>
          <a:p>
            <a:pPr marL="514350" indent="-514350">
              <a:lnSpc>
                <a:spcPct val="80000"/>
              </a:lnSpc>
              <a:buFont typeface="+mj-lt"/>
              <a:buAutoNum type="arabicPeriod"/>
            </a:pPr>
            <a:endParaRPr lang="en-US" sz="2400" b="1" dirty="0"/>
          </a:p>
          <a:p>
            <a:pPr marL="514350" indent="-514350">
              <a:lnSpc>
                <a:spcPct val="80000"/>
              </a:lnSpc>
              <a:buFont typeface="+mj-lt"/>
              <a:buAutoNum type="arabicPeriod"/>
            </a:pPr>
            <a:r>
              <a:rPr lang="en-US" sz="2400" b="1" dirty="0">
                <a:highlight>
                  <a:srgbClr val="FFFF00"/>
                </a:highlight>
              </a:rPr>
              <a:t>All the above</a:t>
            </a:r>
            <a:endParaRPr lang="en-US" sz="2400" b="1" dirty="0">
              <a:highlight>
                <a:srgbClr val="FFFF00"/>
              </a:highlight>
              <a:cs typeface="Times New Roman" pitchFamily="18" charset="0"/>
            </a:endParaRPr>
          </a:p>
          <a:p>
            <a:endParaRPr lang="en-US" dirty="0"/>
          </a:p>
        </p:txBody>
      </p:sp>
      <p:sp>
        <p:nvSpPr>
          <p:cNvPr id="4" name="Rectangle 6"/>
          <p:cNvSpPr txBox="1">
            <a:spLocks noChangeArrowheads="1"/>
          </p:cNvSpPr>
          <p:nvPr/>
        </p:nvSpPr>
        <p:spPr bwMode="auto">
          <a:xfrm>
            <a:off x="152400" y="152400"/>
            <a:ext cx="8839200" cy="914400"/>
          </a:xfrm>
          <a:prstGeom prst="rect">
            <a:avLst/>
          </a:prstGeom>
          <a:solidFill>
            <a:srgbClr val="FFCC00"/>
          </a:solidFill>
          <a:ln>
            <a:headEnd/>
            <a:tailEnd/>
          </a:ln>
        </p:spPr>
        <p:style>
          <a:lnRef idx="1">
            <a:schemeClr val="accent6"/>
          </a:lnRef>
          <a:fillRef idx="3">
            <a:schemeClr val="accent6"/>
          </a:fillRef>
          <a:effectRef idx="2">
            <a:schemeClr val="accent6"/>
          </a:effectRef>
          <a:fontRef idx="minor">
            <a:schemeClr val="lt1"/>
          </a:fontRef>
        </p:style>
        <p:txBody>
          <a:bodyPr vert="horz" wrap="square" lIns="91440" tIns="45720" rIns="91440" bIns="45720" numCol="1" anchor="t" anchorCtr="0" compatLnSpc="1">
            <a:prstTxWarp prst="textNoShape">
              <a:avLst/>
            </a:prstTxWarp>
            <a:normAutofit/>
          </a:bodyPr>
          <a:lstStyle>
            <a:lvl1pPr algn="ctr" rtl="0" eaLnBrk="0" fontAlgn="base" hangingPunct="0">
              <a:spcBef>
                <a:spcPct val="0"/>
              </a:spcBef>
              <a:spcAft>
                <a:spcPct val="0"/>
              </a:spcAft>
              <a:defRPr lang="en-US" sz="4000" kern="1200" dirty="0">
                <a:solidFill>
                  <a:srgbClr val="FFFFFF"/>
                </a:solidFill>
                <a:latin typeface="+mj-lt"/>
                <a:ea typeface="+mj-ea"/>
                <a:cs typeface="+mj-cs"/>
              </a:defRPr>
            </a:lvl1pPr>
            <a:lvl2pPr algn="l" rtl="0" eaLnBrk="0" fontAlgn="base" hangingPunct="0">
              <a:spcBef>
                <a:spcPct val="0"/>
              </a:spcBef>
              <a:spcAft>
                <a:spcPct val="0"/>
              </a:spcAft>
              <a:defRPr sz="4000">
                <a:solidFill>
                  <a:schemeClr val="tx2"/>
                </a:solidFill>
                <a:latin typeface="Franklin Gothic Book" pitchFamily="34" charset="0"/>
              </a:defRPr>
            </a:lvl2pPr>
            <a:lvl3pPr algn="l" rtl="0" eaLnBrk="0" fontAlgn="base" hangingPunct="0">
              <a:spcBef>
                <a:spcPct val="0"/>
              </a:spcBef>
              <a:spcAft>
                <a:spcPct val="0"/>
              </a:spcAft>
              <a:defRPr sz="4000">
                <a:solidFill>
                  <a:schemeClr val="tx2"/>
                </a:solidFill>
                <a:latin typeface="Franklin Gothic Book" pitchFamily="34" charset="0"/>
              </a:defRPr>
            </a:lvl3pPr>
            <a:lvl4pPr algn="l" rtl="0" eaLnBrk="0" fontAlgn="base" hangingPunct="0">
              <a:spcBef>
                <a:spcPct val="0"/>
              </a:spcBef>
              <a:spcAft>
                <a:spcPct val="0"/>
              </a:spcAft>
              <a:defRPr sz="4000">
                <a:solidFill>
                  <a:schemeClr val="tx2"/>
                </a:solidFill>
                <a:latin typeface="Franklin Gothic Book" pitchFamily="34" charset="0"/>
              </a:defRPr>
            </a:lvl4pPr>
            <a:lvl5pPr algn="l" rtl="0" eaLnBrk="0" fontAlgn="base" hangingPunct="0">
              <a:spcBef>
                <a:spcPct val="0"/>
              </a:spcBef>
              <a:spcAft>
                <a:spcPct val="0"/>
              </a:spcAft>
              <a:defRPr sz="4000">
                <a:solidFill>
                  <a:schemeClr val="tx2"/>
                </a:solidFill>
                <a:latin typeface="Franklin Gothic Book" pitchFamily="34" charset="0"/>
              </a:defRPr>
            </a:lvl5pPr>
            <a:lvl6pPr marL="457200" algn="l" rtl="0" fontAlgn="base">
              <a:spcBef>
                <a:spcPct val="0"/>
              </a:spcBef>
              <a:spcAft>
                <a:spcPct val="0"/>
              </a:spcAft>
              <a:defRPr sz="4000">
                <a:solidFill>
                  <a:schemeClr val="tx2"/>
                </a:solidFill>
                <a:latin typeface="Franklin Gothic Book" pitchFamily="34" charset="0"/>
              </a:defRPr>
            </a:lvl6pPr>
            <a:lvl7pPr marL="914400" algn="l" rtl="0" fontAlgn="base">
              <a:spcBef>
                <a:spcPct val="0"/>
              </a:spcBef>
              <a:spcAft>
                <a:spcPct val="0"/>
              </a:spcAft>
              <a:defRPr sz="4000">
                <a:solidFill>
                  <a:schemeClr val="tx2"/>
                </a:solidFill>
                <a:latin typeface="Franklin Gothic Book" pitchFamily="34" charset="0"/>
              </a:defRPr>
            </a:lvl7pPr>
            <a:lvl8pPr marL="1371600" algn="l" rtl="0" fontAlgn="base">
              <a:spcBef>
                <a:spcPct val="0"/>
              </a:spcBef>
              <a:spcAft>
                <a:spcPct val="0"/>
              </a:spcAft>
              <a:defRPr sz="4000">
                <a:solidFill>
                  <a:schemeClr val="tx2"/>
                </a:solidFill>
                <a:latin typeface="Franklin Gothic Book" pitchFamily="34" charset="0"/>
              </a:defRPr>
            </a:lvl8pPr>
            <a:lvl9pPr marL="1828800" algn="l" rtl="0" fontAlgn="base">
              <a:spcBef>
                <a:spcPct val="0"/>
              </a:spcBef>
              <a:spcAft>
                <a:spcPct val="0"/>
              </a:spcAft>
              <a:defRPr sz="4000">
                <a:solidFill>
                  <a:schemeClr val="tx2"/>
                </a:solidFill>
                <a:latin typeface="Franklin Gothic Book"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defRPr/>
            </a:pPr>
            <a:r>
              <a:rPr kumimoji="0" lang="en-US" sz="5400" b="1" i="1" u="none" strike="noStrike" kern="1200" cap="none" spc="0" normalizeH="0" baseline="0" noProof="0" dirty="0">
                <a:ln>
                  <a:noFill/>
                </a:ln>
                <a:solidFill>
                  <a:srgbClr val="0F6FC6">
                    <a:lumMod val="25000"/>
                  </a:srgbClr>
                </a:solidFill>
                <a:effectLst>
                  <a:outerShdw blurRad="38100" dist="38100" dir="2700000" algn="tl">
                    <a:srgbClr val="FFFFFF"/>
                  </a:outerShdw>
                </a:effectLst>
                <a:uLnTx/>
                <a:uFillTx/>
                <a:latin typeface="Franklin Gothic Book"/>
                <a:ea typeface="+mj-ea"/>
                <a:cs typeface="+mj-cs"/>
              </a:rPr>
              <a:t>Let us Review</a:t>
            </a:r>
          </a:p>
        </p:txBody>
      </p:sp>
    </p:spTree>
    <p:extLst>
      <p:ext uri="{BB962C8B-B14F-4D97-AF65-F5344CB8AC3E}">
        <p14:creationId xmlns:p14="http://schemas.microsoft.com/office/powerpoint/2010/main" val="30207655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txBox="1">
            <a:spLocks/>
          </p:cNvSpPr>
          <p:nvPr/>
        </p:nvSpPr>
        <p:spPr>
          <a:xfrm>
            <a:off x="310896" y="1295400"/>
            <a:ext cx="8382000" cy="5334000"/>
          </a:xfrm>
          <a:prstGeom prst="rect">
            <a:avLst/>
          </a:prstGeom>
          <a:solidFill>
            <a:schemeClr val="accent3">
              <a:lumMod val="20000"/>
              <a:lumOff val="80000"/>
            </a:schemeClr>
          </a:solidFill>
        </p:spPr>
        <p:txBody>
          <a:bodyPr>
            <a:normAutofit fontScale="850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80000"/>
              </a:lnSpc>
              <a:buNone/>
            </a:pPr>
            <a:endParaRPr lang="en-US" sz="900" b="1" u="sng" dirty="0"/>
          </a:p>
          <a:p>
            <a:pPr marL="0" indent="0">
              <a:lnSpc>
                <a:spcPct val="80000"/>
              </a:lnSpc>
              <a:buNone/>
            </a:pPr>
            <a:r>
              <a:rPr lang="en-US" sz="3300" b="1" u="sng" dirty="0"/>
              <a:t>The Unit Property Administrator</a:t>
            </a:r>
            <a:r>
              <a:rPr lang="en-US" sz="2800" b="1" u="sng" dirty="0"/>
              <a:t>? </a:t>
            </a:r>
          </a:p>
          <a:p>
            <a:pPr marL="0" indent="0">
              <a:lnSpc>
                <a:spcPct val="80000"/>
              </a:lnSpc>
              <a:buNone/>
            </a:pPr>
            <a:endParaRPr lang="en-US" sz="2800" b="1" u="sng" dirty="0"/>
          </a:p>
          <a:p>
            <a:pPr marL="457200" lvl="1" indent="-457200">
              <a:lnSpc>
                <a:spcPct val="80000"/>
              </a:lnSpc>
              <a:buAutoNum type="arabicPeriod"/>
            </a:pPr>
            <a:r>
              <a:rPr lang="en-US" b="1" dirty="0"/>
              <a:t>Have current knowledge and understanding of all facets of asset management, including associated policies and procedures.</a:t>
            </a:r>
          </a:p>
          <a:p>
            <a:pPr marL="457200" lvl="1" indent="-457200">
              <a:lnSpc>
                <a:spcPct val="80000"/>
              </a:lnSpc>
              <a:buAutoNum type="arabicPeriod"/>
            </a:pPr>
            <a:endParaRPr lang="en-US" b="1" dirty="0"/>
          </a:p>
          <a:p>
            <a:pPr marL="457200" lvl="1" indent="-457200">
              <a:lnSpc>
                <a:spcPct val="80000"/>
              </a:lnSpc>
              <a:buAutoNum type="arabicPeriod"/>
            </a:pPr>
            <a:r>
              <a:rPr lang="en-US" b="1" dirty="0"/>
              <a:t>Possess the ability to quickly learn the asset management policies and procedures.</a:t>
            </a:r>
          </a:p>
          <a:p>
            <a:pPr marL="457200" lvl="1" indent="-457200">
              <a:lnSpc>
                <a:spcPct val="80000"/>
              </a:lnSpc>
              <a:buAutoNum type="arabicPeriod"/>
            </a:pPr>
            <a:endParaRPr lang="en-US" b="1" dirty="0"/>
          </a:p>
          <a:p>
            <a:pPr marL="457200" lvl="1" indent="-457200">
              <a:lnSpc>
                <a:spcPct val="80000"/>
              </a:lnSpc>
              <a:buAutoNum type="arabicPeriod"/>
            </a:pPr>
            <a:r>
              <a:rPr lang="en-US" b="1" dirty="0"/>
              <a:t>Is the direct liaison between the department and Property Management.</a:t>
            </a:r>
          </a:p>
          <a:p>
            <a:pPr marL="457200" lvl="1" indent="-457200">
              <a:lnSpc>
                <a:spcPct val="80000"/>
              </a:lnSpc>
              <a:buAutoNum type="arabicPeriod"/>
            </a:pPr>
            <a:endParaRPr lang="en-US" b="1" dirty="0"/>
          </a:p>
          <a:p>
            <a:pPr marL="457200" lvl="1" indent="-457200">
              <a:lnSpc>
                <a:spcPct val="80000"/>
              </a:lnSpc>
              <a:buAutoNum type="arabicPeriod"/>
            </a:pPr>
            <a:r>
              <a:rPr lang="en-US" b="1" dirty="0"/>
              <a:t>Works part time during the summer months. </a:t>
            </a:r>
          </a:p>
          <a:p>
            <a:pPr marL="457200" lvl="1" indent="-457200">
              <a:lnSpc>
                <a:spcPct val="80000"/>
              </a:lnSpc>
              <a:buAutoNum type="arabicPeriod"/>
            </a:pPr>
            <a:endParaRPr lang="en-US" b="1" dirty="0"/>
          </a:p>
          <a:p>
            <a:pPr marL="457200" lvl="1" indent="-457200">
              <a:lnSpc>
                <a:spcPct val="80000"/>
              </a:lnSpc>
              <a:buAutoNum type="arabicPeriod"/>
            </a:pPr>
            <a:r>
              <a:rPr lang="en-US" b="1" dirty="0">
                <a:highlight>
                  <a:srgbClr val="FFFF00"/>
                </a:highlight>
              </a:rPr>
              <a:t>Numbers 1, 2, and 3</a:t>
            </a:r>
          </a:p>
          <a:p>
            <a:pPr marL="457200" lvl="1" indent="-457200">
              <a:lnSpc>
                <a:spcPct val="80000"/>
              </a:lnSpc>
              <a:buAutoNum type="arabicPeriod"/>
            </a:pPr>
            <a:endParaRPr lang="en-US" sz="2000" b="1" dirty="0"/>
          </a:p>
          <a:p>
            <a:pPr marL="457200" lvl="1" indent="-457200">
              <a:lnSpc>
                <a:spcPct val="80000"/>
              </a:lnSpc>
              <a:buAutoNum type="arabicPeriod"/>
            </a:pPr>
            <a:endParaRPr lang="en-US" sz="2000" b="1" dirty="0"/>
          </a:p>
          <a:p>
            <a:pPr marL="0" indent="0">
              <a:lnSpc>
                <a:spcPct val="80000"/>
              </a:lnSpc>
              <a:buNone/>
            </a:pPr>
            <a:endParaRPr lang="en-US" sz="2800" b="1" dirty="0"/>
          </a:p>
          <a:p>
            <a:pPr marL="0" indent="0">
              <a:lnSpc>
                <a:spcPct val="80000"/>
              </a:lnSpc>
              <a:buNone/>
            </a:pPr>
            <a:r>
              <a:rPr lang="en-US" sz="2800" b="1" u="sng" dirty="0"/>
              <a:t> </a:t>
            </a:r>
            <a:endParaRPr lang="en-US" sz="2000" dirty="0"/>
          </a:p>
          <a:p>
            <a:pPr marL="0" indent="0">
              <a:buNone/>
            </a:pPr>
            <a:endParaRPr lang="en-US" sz="2000" b="1" dirty="0"/>
          </a:p>
          <a:p>
            <a:pPr marL="457200" indent="-457200">
              <a:buAutoNum type="arabicPeriod"/>
            </a:pPr>
            <a:endParaRPr lang="en-US" sz="2000" b="1" dirty="0"/>
          </a:p>
        </p:txBody>
      </p:sp>
      <p:sp>
        <p:nvSpPr>
          <p:cNvPr id="4" name="Rectangle 6"/>
          <p:cNvSpPr txBox="1">
            <a:spLocks noChangeArrowheads="1"/>
          </p:cNvSpPr>
          <p:nvPr/>
        </p:nvSpPr>
        <p:spPr bwMode="auto">
          <a:xfrm>
            <a:off x="152400" y="152400"/>
            <a:ext cx="8839200" cy="914400"/>
          </a:xfrm>
          <a:prstGeom prst="rect">
            <a:avLst/>
          </a:prstGeom>
          <a:solidFill>
            <a:srgbClr val="FFCC00"/>
          </a:solidFill>
          <a:ln>
            <a:headEnd/>
            <a:tailEnd/>
          </a:ln>
        </p:spPr>
        <p:style>
          <a:lnRef idx="1">
            <a:schemeClr val="accent6"/>
          </a:lnRef>
          <a:fillRef idx="3">
            <a:schemeClr val="accent6"/>
          </a:fillRef>
          <a:effectRef idx="2">
            <a:schemeClr val="accent6"/>
          </a:effectRef>
          <a:fontRef idx="minor">
            <a:schemeClr val="lt1"/>
          </a:fontRef>
        </p:style>
        <p:txBody>
          <a:bodyPr vert="horz" wrap="square" lIns="91440" tIns="45720" rIns="91440" bIns="45720" numCol="1" anchor="t" anchorCtr="0" compatLnSpc="1">
            <a:prstTxWarp prst="textNoShape">
              <a:avLst/>
            </a:prstTxWarp>
            <a:normAutofit/>
          </a:bodyPr>
          <a:lstStyle>
            <a:lvl1pPr algn="ctr" rtl="0" eaLnBrk="0" fontAlgn="base" hangingPunct="0">
              <a:spcBef>
                <a:spcPct val="0"/>
              </a:spcBef>
              <a:spcAft>
                <a:spcPct val="0"/>
              </a:spcAft>
              <a:defRPr lang="en-US" sz="4000" kern="1200" dirty="0">
                <a:solidFill>
                  <a:srgbClr val="FFFFFF"/>
                </a:solidFill>
                <a:latin typeface="+mj-lt"/>
                <a:ea typeface="+mj-ea"/>
                <a:cs typeface="+mj-cs"/>
              </a:defRPr>
            </a:lvl1pPr>
            <a:lvl2pPr algn="l" rtl="0" eaLnBrk="0" fontAlgn="base" hangingPunct="0">
              <a:spcBef>
                <a:spcPct val="0"/>
              </a:spcBef>
              <a:spcAft>
                <a:spcPct val="0"/>
              </a:spcAft>
              <a:defRPr sz="4000">
                <a:solidFill>
                  <a:schemeClr val="tx2"/>
                </a:solidFill>
                <a:latin typeface="Franklin Gothic Book" pitchFamily="34" charset="0"/>
              </a:defRPr>
            </a:lvl2pPr>
            <a:lvl3pPr algn="l" rtl="0" eaLnBrk="0" fontAlgn="base" hangingPunct="0">
              <a:spcBef>
                <a:spcPct val="0"/>
              </a:spcBef>
              <a:spcAft>
                <a:spcPct val="0"/>
              </a:spcAft>
              <a:defRPr sz="4000">
                <a:solidFill>
                  <a:schemeClr val="tx2"/>
                </a:solidFill>
                <a:latin typeface="Franklin Gothic Book" pitchFamily="34" charset="0"/>
              </a:defRPr>
            </a:lvl3pPr>
            <a:lvl4pPr algn="l" rtl="0" eaLnBrk="0" fontAlgn="base" hangingPunct="0">
              <a:spcBef>
                <a:spcPct val="0"/>
              </a:spcBef>
              <a:spcAft>
                <a:spcPct val="0"/>
              </a:spcAft>
              <a:defRPr sz="4000">
                <a:solidFill>
                  <a:schemeClr val="tx2"/>
                </a:solidFill>
                <a:latin typeface="Franklin Gothic Book" pitchFamily="34" charset="0"/>
              </a:defRPr>
            </a:lvl4pPr>
            <a:lvl5pPr algn="l" rtl="0" eaLnBrk="0" fontAlgn="base" hangingPunct="0">
              <a:spcBef>
                <a:spcPct val="0"/>
              </a:spcBef>
              <a:spcAft>
                <a:spcPct val="0"/>
              </a:spcAft>
              <a:defRPr sz="4000">
                <a:solidFill>
                  <a:schemeClr val="tx2"/>
                </a:solidFill>
                <a:latin typeface="Franklin Gothic Book" pitchFamily="34" charset="0"/>
              </a:defRPr>
            </a:lvl5pPr>
            <a:lvl6pPr marL="457200" algn="l" rtl="0" fontAlgn="base">
              <a:spcBef>
                <a:spcPct val="0"/>
              </a:spcBef>
              <a:spcAft>
                <a:spcPct val="0"/>
              </a:spcAft>
              <a:defRPr sz="4000">
                <a:solidFill>
                  <a:schemeClr val="tx2"/>
                </a:solidFill>
                <a:latin typeface="Franklin Gothic Book" pitchFamily="34" charset="0"/>
              </a:defRPr>
            </a:lvl6pPr>
            <a:lvl7pPr marL="914400" algn="l" rtl="0" fontAlgn="base">
              <a:spcBef>
                <a:spcPct val="0"/>
              </a:spcBef>
              <a:spcAft>
                <a:spcPct val="0"/>
              </a:spcAft>
              <a:defRPr sz="4000">
                <a:solidFill>
                  <a:schemeClr val="tx2"/>
                </a:solidFill>
                <a:latin typeface="Franklin Gothic Book" pitchFamily="34" charset="0"/>
              </a:defRPr>
            </a:lvl7pPr>
            <a:lvl8pPr marL="1371600" algn="l" rtl="0" fontAlgn="base">
              <a:spcBef>
                <a:spcPct val="0"/>
              </a:spcBef>
              <a:spcAft>
                <a:spcPct val="0"/>
              </a:spcAft>
              <a:defRPr sz="4000">
                <a:solidFill>
                  <a:schemeClr val="tx2"/>
                </a:solidFill>
                <a:latin typeface="Franklin Gothic Book" pitchFamily="34" charset="0"/>
              </a:defRPr>
            </a:lvl8pPr>
            <a:lvl9pPr marL="1828800" algn="l" rtl="0" fontAlgn="base">
              <a:spcBef>
                <a:spcPct val="0"/>
              </a:spcBef>
              <a:spcAft>
                <a:spcPct val="0"/>
              </a:spcAft>
              <a:defRPr sz="4000">
                <a:solidFill>
                  <a:schemeClr val="tx2"/>
                </a:solidFill>
                <a:latin typeface="Franklin Gothic Book"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defRPr/>
            </a:pPr>
            <a:r>
              <a:rPr kumimoji="0" lang="en-US" sz="5400" b="1" i="1" u="none" strike="noStrike" kern="1200" cap="none" spc="0" normalizeH="0" baseline="0" noProof="0" dirty="0">
                <a:ln>
                  <a:noFill/>
                </a:ln>
                <a:solidFill>
                  <a:srgbClr val="0F6FC6">
                    <a:lumMod val="25000"/>
                  </a:srgbClr>
                </a:solidFill>
                <a:effectLst>
                  <a:outerShdw blurRad="38100" dist="38100" dir="2700000" algn="tl">
                    <a:srgbClr val="FFFFFF"/>
                  </a:outerShdw>
                </a:effectLst>
                <a:uLnTx/>
                <a:uFillTx/>
                <a:latin typeface="Franklin Gothic Book"/>
                <a:ea typeface="+mj-ea"/>
                <a:cs typeface="+mj-cs"/>
              </a:rPr>
              <a:t>Let us Review</a:t>
            </a:r>
          </a:p>
        </p:txBody>
      </p:sp>
    </p:spTree>
    <p:extLst>
      <p:ext uri="{BB962C8B-B14F-4D97-AF65-F5344CB8AC3E}">
        <p14:creationId xmlns:p14="http://schemas.microsoft.com/office/powerpoint/2010/main" val="16073730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371600"/>
            <a:ext cx="8229600" cy="4525963"/>
          </a:xfrm>
          <a:solidFill>
            <a:schemeClr val="bg1">
              <a:lumMod val="75000"/>
            </a:schemeClr>
          </a:solidFill>
        </p:spPr>
        <p:txBody>
          <a:bodyPr>
            <a:normAutofit fontScale="85000" lnSpcReduction="20000"/>
          </a:bodyPr>
          <a:lstStyle/>
          <a:p>
            <a:pPr>
              <a:lnSpc>
                <a:spcPct val="200000"/>
              </a:lnSpc>
              <a:buFont typeface="Wingdings" panose="05000000000000000000" pitchFamily="2" charset="2"/>
              <a:buChar char="Ø"/>
            </a:pPr>
            <a:r>
              <a:rPr lang="en-US" sz="2800" b="1" i="1" u="sng" dirty="0">
                <a:latin typeface="Calibri" panose="020F0502020204030204" pitchFamily="34" charset="0"/>
              </a:rPr>
              <a:t>Unit Responsibilities </a:t>
            </a:r>
          </a:p>
          <a:p>
            <a:pPr lvl="1">
              <a:lnSpc>
                <a:spcPct val="200000"/>
              </a:lnSpc>
              <a:buFont typeface="Wingdings" panose="05000000000000000000" pitchFamily="2" charset="2"/>
              <a:buChar char="v"/>
            </a:pPr>
            <a:r>
              <a:rPr lang="en-US" sz="2400" b="1" dirty="0">
                <a:latin typeface="Calibri" panose="020F0502020204030204" pitchFamily="34" charset="0"/>
              </a:rPr>
              <a:t>Department Administrators</a:t>
            </a:r>
          </a:p>
          <a:p>
            <a:pPr lvl="1">
              <a:lnSpc>
                <a:spcPct val="200000"/>
              </a:lnSpc>
              <a:buFont typeface="Wingdings" panose="05000000000000000000" pitchFamily="2" charset="2"/>
              <a:buChar char="v"/>
            </a:pPr>
            <a:r>
              <a:rPr lang="en-US" sz="2400" b="1" dirty="0">
                <a:latin typeface="Calibri" panose="020F0502020204030204" pitchFamily="34" charset="0"/>
              </a:rPr>
              <a:t>Unit Property Administrators</a:t>
            </a:r>
          </a:p>
          <a:p>
            <a:pPr lvl="1">
              <a:lnSpc>
                <a:spcPct val="200000"/>
              </a:lnSpc>
              <a:buFont typeface="Wingdings" panose="05000000000000000000" pitchFamily="2" charset="2"/>
              <a:buChar char="v"/>
            </a:pPr>
            <a:r>
              <a:rPr lang="en-US" sz="2400" b="1" dirty="0">
                <a:latin typeface="Calibri" panose="020F0502020204030204" pitchFamily="34" charset="0"/>
              </a:rPr>
              <a:t>Security of Equipment</a:t>
            </a:r>
          </a:p>
          <a:p>
            <a:pPr lvl="1">
              <a:lnSpc>
                <a:spcPct val="200000"/>
              </a:lnSpc>
              <a:buFont typeface="Wingdings" panose="05000000000000000000" pitchFamily="2" charset="2"/>
              <a:buChar char="v"/>
            </a:pPr>
            <a:r>
              <a:rPr lang="en-US" sz="2400" b="1" dirty="0">
                <a:latin typeface="Calibri" panose="020F0502020204030204" pitchFamily="34" charset="0"/>
              </a:rPr>
              <a:t>UI Equipment Usage</a:t>
            </a:r>
          </a:p>
          <a:p>
            <a:pPr lvl="1">
              <a:lnSpc>
                <a:spcPct val="200000"/>
              </a:lnSpc>
              <a:buFont typeface="Wingdings" panose="05000000000000000000" pitchFamily="2" charset="2"/>
              <a:buChar char="v"/>
            </a:pPr>
            <a:r>
              <a:rPr lang="en-US" sz="2400" b="1" dirty="0">
                <a:latin typeface="Calibri" panose="020F0502020204030204" pitchFamily="34" charset="0"/>
              </a:rPr>
              <a:t>Movement of Property</a:t>
            </a:r>
          </a:p>
          <a:p>
            <a:pPr lvl="1">
              <a:lnSpc>
                <a:spcPct val="200000"/>
              </a:lnSpc>
              <a:buFont typeface="Wingdings" panose="05000000000000000000" pitchFamily="2" charset="2"/>
              <a:buChar char="v"/>
            </a:pPr>
            <a:r>
              <a:rPr lang="en-US" sz="2400" b="1" dirty="0">
                <a:latin typeface="Calibri" panose="020F0502020204030204" pitchFamily="34" charset="0"/>
              </a:rPr>
              <a:t>Storage of Equipment</a:t>
            </a:r>
          </a:p>
          <a:p>
            <a:pPr marL="0" indent="0">
              <a:buNone/>
            </a:pPr>
            <a:endParaRPr lang="en-US" dirty="0"/>
          </a:p>
          <a:p>
            <a:pPr marL="0" indent="0">
              <a:buNone/>
            </a:pPr>
            <a:endParaRPr lang="en-US" dirty="0"/>
          </a:p>
        </p:txBody>
      </p:sp>
      <p:sp>
        <p:nvSpPr>
          <p:cNvPr id="5" name="Rectangle 6"/>
          <p:cNvSpPr txBox="1">
            <a:spLocks noChangeArrowheads="1"/>
          </p:cNvSpPr>
          <p:nvPr/>
        </p:nvSpPr>
        <p:spPr bwMode="auto">
          <a:xfrm>
            <a:off x="76200" y="49528"/>
            <a:ext cx="6934200" cy="914400"/>
          </a:xfrm>
          <a:prstGeom prst="rect">
            <a:avLst/>
          </a:prstGeom>
          <a:solidFill>
            <a:srgbClr val="FFC000"/>
          </a:solidFill>
          <a:ln w="9525">
            <a:noFill/>
            <a:miter lim="800000"/>
            <a:headEnd/>
            <a:tailEnd/>
          </a:ln>
          <a:effectLst>
            <a:innerShdw blurRad="63500" dist="50800" dir="8100000">
              <a:srgbClr val="0F6FC6">
                <a:lumMod val="75000"/>
                <a:alpha val="50000"/>
              </a:srgbClr>
            </a:innerShdw>
          </a:effectLst>
        </p:spPr>
        <p:txBody>
          <a:bodyPr vert="horz" wrap="square" lIns="91440" tIns="45720" rIns="91440" bIns="45720" numCol="1" anchor="t" anchorCtr="0" compatLnSpc="1">
            <a:prstTxWarp prst="textNoShape">
              <a:avLst/>
            </a:prstTxWarp>
            <a:normAutofit/>
          </a:bodyPr>
          <a:lstStyle>
            <a:lvl1pPr algn="ctr" rtl="0" eaLnBrk="0" fontAlgn="base" hangingPunct="0">
              <a:spcBef>
                <a:spcPct val="0"/>
              </a:spcBef>
              <a:spcAft>
                <a:spcPct val="0"/>
              </a:spcAft>
              <a:defRPr lang="en-US" sz="4000" kern="1200" dirty="0">
                <a:solidFill>
                  <a:srgbClr val="FFFFFF"/>
                </a:solidFill>
                <a:latin typeface="+mj-lt"/>
                <a:ea typeface="+mj-ea"/>
                <a:cs typeface="+mj-cs"/>
              </a:defRPr>
            </a:lvl1pPr>
            <a:lvl2pPr algn="l" rtl="0" eaLnBrk="0" fontAlgn="base" hangingPunct="0">
              <a:spcBef>
                <a:spcPct val="0"/>
              </a:spcBef>
              <a:spcAft>
                <a:spcPct val="0"/>
              </a:spcAft>
              <a:defRPr sz="4000">
                <a:solidFill>
                  <a:schemeClr val="tx2"/>
                </a:solidFill>
                <a:latin typeface="Franklin Gothic Book" pitchFamily="34" charset="0"/>
              </a:defRPr>
            </a:lvl2pPr>
            <a:lvl3pPr algn="l" rtl="0" eaLnBrk="0" fontAlgn="base" hangingPunct="0">
              <a:spcBef>
                <a:spcPct val="0"/>
              </a:spcBef>
              <a:spcAft>
                <a:spcPct val="0"/>
              </a:spcAft>
              <a:defRPr sz="4000">
                <a:solidFill>
                  <a:schemeClr val="tx2"/>
                </a:solidFill>
                <a:latin typeface="Franklin Gothic Book" pitchFamily="34" charset="0"/>
              </a:defRPr>
            </a:lvl3pPr>
            <a:lvl4pPr algn="l" rtl="0" eaLnBrk="0" fontAlgn="base" hangingPunct="0">
              <a:spcBef>
                <a:spcPct val="0"/>
              </a:spcBef>
              <a:spcAft>
                <a:spcPct val="0"/>
              </a:spcAft>
              <a:defRPr sz="4000">
                <a:solidFill>
                  <a:schemeClr val="tx2"/>
                </a:solidFill>
                <a:latin typeface="Franklin Gothic Book" pitchFamily="34" charset="0"/>
              </a:defRPr>
            </a:lvl4pPr>
            <a:lvl5pPr algn="l" rtl="0" eaLnBrk="0" fontAlgn="base" hangingPunct="0">
              <a:spcBef>
                <a:spcPct val="0"/>
              </a:spcBef>
              <a:spcAft>
                <a:spcPct val="0"/>
              </a:spcAft>
              <a:defRPr sz="4000">
                <a:solidFill>
                  <a:schemeClr val="tx2"/>
                </a:solidFill>
                <a:latin typeface="Franklin Gothic Book" pitchFamily="34" charset="0"/>
              </a:defRPr>
            </a:lvl5pPr>
            <a:lvl6pPr marL="457200" algn="l" rtl="0" fontAlgn="base">
              <a:spcBef>
                <a:spcPct val="0"/>
              </a:spcBef>
              <a:spcAft>
                <a:spcPct val="0"/>
              </a:spcAft>
              <a:defRPr sz="4000">
                <a:solidFill>
                  <a:schemeClr val="tx2"/>
                </a:solidFill>
                <a:latin typeface="Franklin Gothic Book" pitchFamily="34" charset="0"/>
              </a:defRPr>
            </a:lvl6pPr>
            <a:lvl7pPr marL="914400" algn="l" rtl="0" fontAlgn="base">
              <a:spcBef>
                <a:spcPct val="0"/>
              </a:spcBef>
              <a:spcAft>
                <a:spcPct val="0"/>
              </a:spcAft>
              <a:defRPr sz="4000">
                <a:solidFill>
                  <a:schemeClr val="tx2"/>
                </a:solidFill>
                <a:latin typeface="Franklin Gothic Book" pitchFamily="34" charset="0"/>
              </a:defRPr>
            </a:lvl7pPr>
            <a:lvl8pPr marL="1371600" algn="l" rtl="0" fontAlgn="base">
              <a:spcBef>
                <a:spcPct val="0"/>
              </a:spcBef>
              <a:spcAft>
                <a:spcPct val="0"/>
              </a:spcAft>
              <a:defRPr sz="4000">
                <a:solidFill>
                  <a:schemeClr val="tx2"/>
                </a:solidFill>
                <a:latin typeface="Franklin Gothic Book" pitchFamily="34" charset="0"/>
              </a:defRPr>
            </a:lvl8pPr>
            <a:lvl9pPr marL="1828800" algn="l" rtl="0" fontAlgn="base">
              <a:spcBef>
                <a:spcPct val="0"/>
              </a:spcBef>
              <a:spcAft>
                <a:spcPct val="0"/>
              </a:spcAft>
              <a:defRPr sz="4000">
                <a:solidFill>
                  <a:schemeClr val="tx2"/>
                </a:solidFill>
                <a:latin typeface="Franklin Gothic Book"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defRPr/>
            </a:pPr>
            <a:r>
              <a:rPr kumimoji="0" lang="en-US" sz="5400" b="1" i="1" u="none" strike="noStrike" kern="1200" cap="none" spc="0" normalizeH="0" baseline="0" noProof="0" dirty="0">
                <a:ln>
                  <a:noFill/>
                </a:ln>
                <a:solidFill>
                  <a:srgbClr val="0F6FC6">
                    <a:lumMod val="25000"/>
                  </a:srgbClr>
                </a:solidFill>
                <a:effectLst>
                  <a:outerShdw blurRad="38100" dist="38100" dir="2700000" algn="tl">
                    <a:srgbClr val="FFFFFF"/>
                  </a:outerShdw>
                </a:effectLst>
                <a:uLnTx/>
                <a:uFillTx/>
                <a:latin typeface="Franklin Gothic Book"/>
                <a:ea typeface="+mj-ea"/>
                <a:cs typeface="+mj-cs"/>
              </a:rPr>
              <a:t>Asset Management</a:t>
            </a:r>
          </a:p>
        </p:txBody>
      </p:sp>
    </p:spTree>
    <p:extLst>
      <p:ext uri="{BB962C8B-B14F-4D97-AF65-F5344CB8AC3E}">
        <p14:creationId xmlns:p14="http://schemas.microsoft.com/office/powerpoint/2010/main" val="14113746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txBox="1">
            <a:spLocks/>
          </p:cNvSpPr>
          <p:nvPr/>
        </p:nvSpPr>
        <p:spPr>
          <a:xfrm>
            <a:off x="310896" y="1371600"/>
            <a:ext cx="8382000" cy="4800600"/>
          </a:xfrm>
          <a:prstGeom prst="rect">
            <a:avLst/>
          </a:prstGeom>
          <a:solidFill>
            <a:schemeClr val="accent3">
              <a:lumMod val="20000"/>
              <a:lumOff val="80000"/>
            </a:schemeClr>
          </a:solidFill>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80000"/>
              </a:lnSpc>
              <a:buNone/>
            </a:pPr>
            <a:r>
              <a:rPr lang="en-US" sz="2800" b="1" u="sng" dirty="0"/>
              <a:t>Inoperable, obsolete, and/or idle equipment should? </a:t>
            </a:r>
          </a:p>
          <a:p>
            <a:pPr>
              <a:lnSpc>
                <a:spcPct val="80000"/>
              </a:lnSpc>
              <a:buAutoNum type="arabicPeriod"/>
            </a:pPr>
            <a:endParaRPr lang="en-US" sz="1600" b="1" dirty="0"/>
          </a:p>
          <a:p>
            <a:pPr marL="514350" indent="-514350">
              <a:lnSpc>
                <a:spcPct val="80000"/>
              </a:lnSpc>
              <a:buFont typeface="+mj-lt"/>
              <a:buAutoNum type="arabicPeriod"/>
            </a:pPr>
            <a:r>
              <a:rPr lang="en-US" sz="2400" b="1" dirty="0">
                <a:highlight>
                  <a:srgbClr val="FFFF00"/>
                </a:highlight>
                <a:cs typeface="Times New Roman" pitchFamily="18" charset="0"/>
              </a:rPr>
              <a:t>Be transferred to UI Surplus Property (Use Asset Change/Surplus Transfer portal in Vandal Web)</a:t>
            </a:r>
          </a:p>
          <a:p>
            <a:pPr marL="514350" indent="-514350">
              <a:lnSpc>
                <a:spcPct val="80000"/>
              </a:lnSpc>
              <a:buFont typeface="+mj-lt"/>
              <a:buAutoNum type="arabicPeriod"/>
            </a:pPr>
            <a:endParaRPr lang="en-US" sz="2400" dirty="0">
              <a:cs typeface="Times New Roman" pitchFamily="18" charset="0"/>
            </a:endParaRPr>
          </a:p>
          <a:p>
            <a:pPr marL="514350" indent="-514350">
              <a:lnSpc>
                <a:spcPct val="80000"/>
              </a:lnSpc>
              <a:buFont typeface="+mj-lt"/>
              <a:buAutoNum type="arabicPeriod"/>
            </a:pPr>
            <a:r>
              <a:rPr lang="en-US" sz="2400" b="1" dirty="0"/>
              <a:t>Be thrown in the dumpster</a:t>
            </a:r>
          </a:p>
          <a:p>
            <a:pPr marL="514350" indent="-514350">
              <a:lnSpc>
                <a:spcPct val="80000"/>
              </a:lnSpc>
              <a:buFont typeface="+mj-lt"/>
              <a:buAutoNum type="arabicPeriod"/>
            </a:pPr>
            <a:endParaRPr lang="en-US" sz="2400" b="1" dirty="0"/>
          </a:p>
          <a:p>
            <a:pPr marL="514350" indent="-514350">
              <a:lnSpc>
                <a:spcPct val="80000"/>
              </a:lnSpc>
              <a:buFont typeface="+mj-lt"/>
              <a:buAutoNum type="arabicPeriod"/>
            </a:pPr>
            <a:r>
              <a:rPr lang="en-US" sz="2400" b="1" dirty="0"/>
              <a:t>Can be given to an employee for personal ownership</a:t>
            </a:r>
          </a:p>
          <a:p>
            <a:pPr marL="514350" indent="-514350">
              <a:lnSpc>
                <a:spcPct val="80000"/>
              </a:lnSpc>
              <a:buFont typeface="+mj-lt"/>
              <a:buAutoNum type="arabicPeriod"/>
            </a:pPr>
            <a:endParaRPr lang="en-US" sz="2400" b="1" dirty="0"/>
          </a:p>
          <a:p>
            <a:pPr marL="514350" indent="-514350">
              <a:lnSpc>
                <a:spcPct val="80000"/>
              </a:lnSpc>
              <a:buFont typeface="+mj-lt"/>
              <a:buAutoNum type="arabicPeriod"/>
            </a:pPr>
            <a:r>
              <a:rPr lang="en-US" sz="2400" b="1" dirty="0"/>
              <a:t>None of the above</a:t>
            </a:r>
          </a:p>
          <a:p>
            <a:pPr marL="0" indent="0">
              <a:lnSpc>
                <a:spcPct val="80000"/>
              </a:lnSpc>
              <a:buNone/>
            </a:pPr>
            <a:endParaRPr lang="en-US" sz="2800" b="1" dirty="0">
              <a:cs typeface="Times New Roman" pitchFamily="18" charset="0"/>
            </a:endParaRPr>
          </a:p>
          <a:p>
            <a:endParaRPr lang="en-US" dirty="0"/>
          </a:p>
        </p:txBody>
      </p:sp>
      <p:sp>
        <p:nvSpPr>
          <p:cNvPr id="4" name="Rectangle 6"/>
          <p:cNvSpPr txBox="1">
            <a:spLocks noChangeArrowheads="1"/>
          </p:cNvSpPr>
          <p:nvPr/>
        </p:nvSpPr>
        <p:spPr bwMode="auto">
          <a:xfrm>
            <a:off x="152400" y="152400"/>
            <a:ext cx="8839200" cy="914400"/>
          </a:xfrm>
          <a:prstGeom prst="rect">
            <a:avLst/>
          </a:prstGeom>
          <a:solidFill>
            <a:srgbClr val="FFCC00"/>
          </a:solidFill>
          <a:ln>
            <a:headEnd/>
            <a:tailEnd/>
          </a:ln>
        </p:spPr>
        <p:style>
          <a:lnRef idx="1">
            <a:schemeClr val="accent6"/>
          </a:lnRef>
          <a:fillRef idx="3">
            <a:schemeClr val="accent6"/>
          </a:fillRef>
          <a:effectRef idx="2">
            <a:schemeClr val="accent6"/>
          </a:effectRef>
          <a:fontRef idx="minor">
            <a:schemeClr val="lt1"/>
          </a:fontRef>
        </p:style>
        <p:txBody>
          <a:bodyPr vert="horz" wrap="square" lIns="91440" tIns="45720" rIns="91440" bIns="45720" numCol="1" anchor="t" anchorCtr="0" compatLnSpc="1">
            <a:prstTxWarp prst="textNoShape">
              <a:avLst/>
            </a:prstTxWarp>
            <a:normAutofit/>
          </a:bodyPr>
          <a:lstStyle>
            <a:lvl1pPr algn="ctr" rtl="0" eaLnBrk="0" fontAlgn="base" hangingPunct="0">
              <a:spcBef>
                <a:spcPct val="0"/>
              </a:spcBef>
              <a:spcAft>
                <a:spcPct val="0"/>
              </a:spcAft>
              <a:defRPr lang="en-US" sz="4000" kern="1200" dirty="0">
                <a:solidFill>
                  <a:srgbClr val="FFFFFF"/>
                </a:solidFill>
                <a:latin typeface="+mj-lt"/>
                <a:ea typeface="+mj-ea"/>
                <a:cs typeface="+mj-cs"/>
              </a:defRPr>
            </a:lvl1pPr>
            <a:lvl2pPr algn="l" rtl="0" eaLnBrk="0" fontAlgn="base" hangingPunct="0">
              <a:spcBef>
                <a:spcPct val="0"/>
              </a:spcBef>
              <a:spcAft>
                <a:spcPct val="0"/>
              </a:spcAft>
              <a:defRPr sz="4000">
                <a:solidFill>
                  <a:schemeClr val="tx2"/>
                </a:solidFill>
                <a:latin typeface="Franklin Gothic Book" pitchFamily="34" charset="0"/>
              </a:defRPr>
            </a:lvl2pPr>
            <a:lvl3pPr algn="l" rtl="0" eaLnBrk="0" fontAlgn="base" hangingPunct="0">
              <a:spcBef>
                <a:spcPct val="0"/>
              </a:spcBef>
              <a:spcAft>
                <a:spcPct val="0"/>
              </a:spcAft>
              <a:defRPr sz="4000">
                <a:solidFill>
                  <a:schemeClr val="tx2"/>
                </a:solidFill>
                <a:latin typeface="Franklin Gothic Book" pitchFamily="34" charset="0"/>
              </a:defRPr>
            </a:lvl3pPr>
            <a:lvl4pPr algn="l" rtl="0" eaLnBrk="0" fontAlgn="base" hangingPunct="0">
              <a:spcBef>
                <a:spcPct val="0"/>
              </a:spcBef>
              <a:spcAft>
                <a:spcPct val="0"/>
              </a:spcAft>
              <a:defRPr sz="4000">
                <a:solidFill>
                  <a:schemeClr val="tx2"/>
                </a:solidFill>
                <a:latin typeface="Franklin Gothic Book" pitchFamily="34" charset="0"/>
              </a:defRPr>
            </a:lvl4pPr>
            <a:lvl5pPr algn="l" rtl="0" eaLnBrk="0" fontAlgn="base" hangingPunct="0">
              <a:spcBef>
                <a:spcPct val="0"/>
              </a:spcBef>
              <a:spcAft>
                <a:spcPct val="0"/>
              </a:spcAft>
              <a:defRPr sz="4000">
                <a:solidFill>
                  <a:schemeClr val="tx2"/>
                </a:solidFill>
                <a:latin typeface="Franklin Gothic Book" pitchFamily="34" charset="0"/>
              </a:defRPr>
            </a:lvl5pPr>
            <a:lvl6pPr marL="457200" algn="l" rtl="0" fontAlgn="base">
              <a:spcBef>
                <a:spcPct val="0"/>
              </a:spcBef>
              <a:spcAft>
                <a:spcPct val="0"/>
              </a:spcAft>
              <a:defRPr sz="4000">
                <a:solidFill>
                  <a:schemeClr val="tx2"/>
                </a:solidFill>
                <a:latin typeface="Franklin Gothic Book" pitchFamily="34" charset="0"/>
              </a:defRPr>
            </a:lvl6pPr>
            <a:lvl7pPr marL="914400" algn="l" rtl="0" fontAlgn="base">
              <a:spcBef>
                <a:spcPct val="0"/>
              </a:spcBef>
              <a:spcAft>
                <a:spcPct val="0"/>
              </a:spcAft>
              <a:defRPr sz="4000">
                <a:solidFill>
                  <a:schemeClr val="tx2"/>
                </a:solidFill>
                <a:latin typeface="Franklin Gothic Book" pitchFamily="34" charset="0"/>
              </a:defRPr>
            </a:lvl7pPr>
            <a:lvl8pPr marL="1371600" algn="l" rtl="0" fontAlgn="base">
              <a:spcBef>
                <a:spcPct val="0"/>
              </a:spcBef>
              <a:spcAft>
                <a:spcPct val="0"/>
              </a:spcAft>
              <a:defRPr sz="4000">
                <a:solidFill>
                  <a:schemeClr val="tx2"/>
                </a:solidFill>
                <a:latin typeface="Franklin Gothic Book" pitchFamily="34" charset="0"/>
              </a:defRPr>
            </a:lvl8pPr>
            <a:lvl9pPr marL="1828800" algn="l" rtl="0" fontAlgn="base">
              <a:spcBef>
                <a:spcPct val="0"/>
              </a:spcBef>
              <a:spcAft>
                <a:spcPct val="0"/>
              </a:spcAft>
              <a:defRPr sz="4000">
                <a:solidFill>
                  <a:schemeClr val="tx2"/>
                </a:solidFill>
                <a:latin typeface="Franklin Gothic Book"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defRPr/>
            </a:pPr>
            <a:r>
              <a:rPr kumimoji="0" lang="en-US" sz="5400" b="1" i="1" u="none" strike="noStrike" kern="1200" cap="none" spc="0" normalizeH="0" baseline="0" noProof="0" dirty="0">
                <a:ln>
                  <a:noFill/>
                </a:ln>
                <a:solidFill>
                  <a:srgbClr val="0F6FC6">
                    <a:lumMod val="25000"/>
                  </a:srgbClr>
                </a:solidFill>
                <a:effectLst>
                  <a:outerShdw blurRad="38100" dist="38100" dir="2700000" algn="tl">
                    <a:srgbClr val="FFFFFF"/>
                  </a:outerShdw>
                </a:effectLst>
                <a:uLnTx/>
                <a:uFillTx/>
                <a:latin typeface="Franklin Gothic Book"/>
                <a:ea typeface="+mj-ea"/>
                <a:cs typeface="+mj-cs"/>
              </a:rPr>
              <a:t>Let us Review</a:t>
            </a:r>
          </a:p>
        </p:txBody>
      </p:sp>
    </p:spTree>
    <p:extLst>
      <p:ext uri="{BB962C8B-B14F-4D97-AF65-F5344CB8AC3E}">
        <p14:creationId xmlns:p14="http://schemas.microsoft.com/office/powerpoint/2010/main" val="4862173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txBox="1">
            <a:spLocks/>
          </p:cNvSpPr>
          <p:nvPr/>
        </p:nvSpPr>
        <p:spPr>
          <a:xfrm>
            <a:off x="310896" y="1371600"/>
            <a:ext cx="8382000" cy="4800600"/>
          </a:xfrm>
          <a:prstGeom prst="rect">
            <a:avLst/>
          </a:prstGeom>
          <a:solidFill>
            <a:schemeClr val="accent3">
              <a:lumMod val="20000"/>
              <a:lumOff val="80000"/>
            </a:schemeClr>
          </a:solidFill>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80000"/>
              </a:lnSpc>
              <a:buNone/>
            </a:pPr>
            <a:r>
              <a:rPr lang="en-US" sz="2800" b="1" u="sng" dirty="0"/>
              <a:t>Asset location changes should be recorded where?? </a:t>
            </a:r>
          </a:p>
          <a:p>
            <a:pPr>
              <a:lnSpc>
                <a:spcPct val="80000"/>
              </a:lnSpc>
              <a:buAutoNum type="arabicPeriod"/>
            </a:pPr>
            <a:endParaRPr lang="en-US" sz="1600" b="1" dirty="0"/>
          </a:p>
          <a:p>
            <a:pPr marL="514350" indent="-514350">
              <a:lnSpc>
                <a:spcPct val="80000"/>
              </a:lnSpc>
              <a:buFont typeface="+mj-lt"/>
              <a:buAutoNum type="arabicPeriod"/>
            </a:pPr>
            <a:r>
              <a:rPr lang="en-US" sz="2400" b="1" dirty="0">
                <a:highlight>
                  <a:srgbClr val="FFFF00"/>
                </a:highlight>
                <a:cs typeface="Times New Roman" pitchFamily="18" charset="0"/>
              </a:rPr>
              <a:t>Vandal Web – Asset Change Requests</a:t>
            </a:r>
          </a:p>
          <a:p>
            <a:pPr marL="0" indent="0">
              <a:lnSpc>
                <a:spcPct val="80000"/>
              </a:lnSpc>
              <a:buNone/>
            </a:pPr>
            <a:endParaRPr lang="en-US" sz="2400" dirty="0">
              <a:cs typeface="Times New Roman" pitchFamily="18" charset="0"/>
            </a:endParaRPr>
          </a:p>
          <a:p>
            <a:pPr marL="514350" indent="-514350">
              <a:lnSpc>
                <a:spcPct val="80000"/>
              </a:lnSpc>
              <a:buFont typeface="+mj-lt"/>
              <a:buAutoNum type="arabicPeriod"/>
            </a:pPr>
            <a:r>
              <a:rPr lang="en-US" sz="2400" b="1" dirty="0"/>
              <a:t>Email to the department head</a:t>
            </a:r>
          </a:p>
          <a:p>
            <a:pPr marL="514350" indent="-514350">
              <a:lnSpc>
                <a:spcPct val="80000"/>
              </a:lnSpc>
              <a:buFont typeface="+mj-lt"/>
              <a:buAutoNum type="arabicPeriod"/>
            </a:pPr>
            <a:endParaRPr lang="en-US" sz="2400" b="1" dirty="0"/>
          </a:p>
          <a:p>
            <a:pPr marL="514350" indent="-514350">
              <a:lnSpc>
                <a:spcPct val="80000"/>
              </a:lnSpc>
              <a:buFont typeface="+mj-lt"/>
              <a:buAutoNum type="arabicPeriod"/>
            </a:pPr>
            <a:r>
              <a:rPr lang="en-US" sz="2400" b="1" dirty="0"/>
              <a:t>In a shadow database set up in the department</a:t>
            </a:r>
          </a:p>
          <a:p>
            <a:pPr marL="514350" indent="-514350">
              <a:lnSpc>
                <a:spcPct val="80000"/>
              </a:lnSpc>
              <a:buFont typeface="+mj-lt"/>
              <a:buAutoNum type="arabicPeriod"/>
            </a:pPr>
            <a:endParaRPr lang="en-US" sz="2400" b="1" dirty="0"/>
          </a:p>
          <a:p>
            <a:pPr marL="514350" indent="-514350">
              <a:lnSpc>
                <a:spcPct val="80000"/>
              </a:lnSpc>
              <a:buFont typeface="+mj-lt"/>
              <a:buAutoNum type="arabicPeriod"/>
            </a:pPr>
            <a:r>
              <a:rPr lang="en-US" sz="2400" b="1" dirty="0"/>
              <a:t>A sign out log if set up by the department.</a:t>
            </a:r>
          </a:p>
          <a:p>
            <a:pPr marL="0" indent="0">
              <a:lnSpc>
                <a:spcPct val="80000"/>
              </a:lnSpc>
              <a:buNone/>
            </a:pPr>
            <a:endParaRPr lang="en-US" sz="2800" b="1" dirty="0">
              <a:cs typeface="Times New Roman" pitchFamily="18" charset="0"/>
            </a:endParaRPr>
          </a:p>
          <a:p>
            <a:endParaRPr lang="en-US" dirty="0"/>
          </a:p>
        </p:txBody>
      </p:sp>
      <p:sp>
        <p:nvSpPr>
          <p:cNvPr id="4" name="Rectangle 6"/>
          <p:cNvSpPr txBox="1">
            <a:spLocks noChangeArrowheads="1"/>
          </p:cNvSpPr>
          <p:nvPr/>
        </p:nvSpPr>
        <p:spPr bwMode="auto">
          <a:xfrm>
            <a:off x="152400" y="152400"/>
            <a:ext cx="8839200" cy="914400"/>
          </a:xfrm>
          <a:prstGeom prst="rect">
            <a:avLst/>
          </a:prstGeom>
          <a:solidFill>
            <a:srgbClr val="FFCC00"/>
          </a:solidFill>
          <a:ln>
            <a:headEnd/>
            <a:tailEnd/>
          </a:ln>
        </p:spPr>
        <p:style>
          <a:lnRef idx="1">
            <a:schemeClr val="accent6"/>
          </a:lnRef>
          <a:fillRef idx="3">
            <a:schemeClr val="accent6"/>
          </a:fillRef>
          <a:effectRef idx="2">
            <a:schemeClr val="accent6"/>
          </a:effectRef>
          <a:fontRef idx="minor">
            <a:schemeClr val="lt1"/>
          </a:fontRef>
        </p:style>
        <p:txBody>
          <a:bodyPr vert="horz" wrap="square" lIns="91440" tIns="45720" rIns="91440" bIns="45720" numCol="1" anchor="t" anchorCtr="0" compatLnSpc="1">
            <a:prstTxWarp prst="textNoShape">
              <a:avLst/>
            </a:prstTxWarp>
            <a:normAutofit/>
          </a:bodyPr>
          <a:lstStyle>
            <a:lvl1pPr algn="ctr" rtl="0" eaLnBrk="0" fontAlgn="base" hangingPunct="0">
              <a:spcBef>
                <a:spcPct val="0"/>
              </a:spcBef>
              <a:spcAft>
                <a:spcPct val="0"/>
              </a:spcAft>
              <a:defRPr lang="en-US" sz="4000" kern="1200" dirty="0">
                <a:solidFill>
                  <a:srgbClr val="FFFFFF"/>
                </a:solidFill>
                <a:latin typeface="+mj-lt"/>
                <a:ea typeface="+mj-ea"/>
                <a:cs typeface="+mj-cs"/>
              </a:defRPr>
            </a:lvl1pPr>
            <a:lvl2pPr algn="l" rtl="0" eaLnBrk="0" fontAlgn="base" hangingPunct="0">
              <a:spcBef>
                <a:spcPct val="0"/>
              </a:spcBef>
              <a:spcAft>
                <a:spcPct val="0"/>
              </a:spcAft>
              <a:defRPr sz="4000">
                <a:solidFill>
                  <a:schemeClr val="tx2"/>
                </a:solidFill>
                <a:latin typeface="Franklin Gothic Book" pitchFamily="34" charset="0"/>
              </a:defRPr>
            </a:lvl2pPr>
            <a:lvl3pPr algn="l" rtl="0" eaLnBrk="0" fontAlgn="base" hangingPunct="0">
              <a:spcBef>
                <a:spcPct val="0"/>
              </a:spcBef>
              <a:spcAft>
                <a:spcPct val="0"/>
              </a:spcAft>
              <a:defRPr sz="4000">
                <a:solidFill>
                  <a:schemeClr val="tx2"/>
                </a:solidFill>
                <a:latin typeface="Franklin Gothic Book" pitchFamily="34" charset="0"/>
              </a:defRPr>
            </a:lvl3pPr>
            <a:lvl4pPr algn="l" rtl="0" eaLnBrk="0" fontAlgn="base" hangingPunct="0">
              <a:spcBef>
                <a:spcPct val="0"/>
              </a:spcBef>
              <a:spcAft>
                <a:spcPct val="0"/>
              </a:spcAft>
              <a:defRPr sz="4000">
                <a:solidFill>
                  <a:schemeClr val="tx2"/>
                </a:solidFill>
                <a:latin typeface="Franklin Gothic Book" pitchFamily="34" charset="0"/>
              </a:defRPr>
            </a:lvl4pPr>
            <a:lvl5pPr algn="l" rtl="0" eaLnBrk="0" fontAlgn="base" hangingPunct="0">
              <a:spcBef>
                <a:spcPct val="0"/>
              </a:spcBef>
              <a:spcAft>
                <a:spcPct val="0"/>
              </a:spcAft>
              <a:defRPr sz="4000">
                <a:solidFill>
                  <a:schemeClr val="tx2"/>
                </a:solidFill>
                <a:latin typeface="Franklin Gothic Book" pitchFamily="34" charset="0"/>
              </a:defRPr>
            </a:lvl5pPr>
            <a:lvl6pPr marL="457200" algn="l" rtl="0" fontAlgn="base">
              <a:spcBef>
                <a:spcPct val="0"/>
              </a:spcBef>
              <a:spcAft>
                <a:spcPct val="0"/>
              </a:spcAft>
              <a:defRPr sz="4000">
                <a:solidFill>
                  <a:schemeClr val="tx2"/>
                </a:solidFill>
                <a:latin typeface="Franklin Gothic Book" pitchFamily="34" charset="0"/>
              </a:defRPr>
            </a:lvl6pPr>
            <a:lvl7pPr marL="914400" algn="l" rtl="0" fontAlgn="base">
              <a:spcBef>
                <a:spcPct val="0"/>
              </a:spcBef>
              <a:spcAft>
                <a:spcPct val="0"/>
              </a:spcAft>
              <a:defRPr sz="4000">
                <a:solidFill>
                  <a:schemeClr val="tx2"/>
                </a:solidFill>
                <a:latin typeface="Franklin Gothic Book" pitchFamily="34" charset="0"/>
              </a:defRPr>
            </a:lvl7pPr>
            <a:lvl8pPr marL="1371600" algn="l" rtl="0" fontAlgn="base">
              <a:spcBef>
                <a:spcPct val="0"/>
              </a:spcBef>
              <a:spcAft>
                <a:spcPct val="0"/>
              </a:spcAft>
              <a:defRPr sz="4000">
                <a:solidFill>
                  <a:schemeClr val="tx2"/>
                </a:solidFill>
                <a:latin typeface="Franklin Gothic Book" pitchFamily="34" charset="0"/>
              </a:defRPr>
            </a:lvl8pPr>
            <a:lvl9pPr marL="1828800" algn="l" rtl="0" fontAlgn="base">
              <a:spcBef>
                <a:spcPct val="0"/>
              </a:spcBef>
              <a:spcAft>
                <a:spcPct val="0"/>
              </a:spcAft>
              <a:defRPr sz="4000">
                <a:solidFill>
                  <a:schemeClr val="tx2"/>
                </a:solidFill>
                <a:latin typeface="Franklin Gothic Book"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defRPr/>
            </a:pPr>
            <a:r>
              <a:rPr kumimoji="0" lang="en-US" sz="5400" b="1" i="1" u="none" strike="noStrike" kern="1200" cap="none" spc="0" normalizeH="0" baseline="0" noProof="0" dirty="0">
                <a:ln>
                  <a:noFill/>
                </a:ln>
                <a:solidFill>
                  <a:srgbClr val="0F6FC6">
                    <a:lumMod val="25000"/>
                  </a:srgbClr>
                </a:solidFill>
                <a:effectLst>
                  <a:outerShdw blurRad="38100" dist="38100" dir="2700000" algn="tl">
                    <a:srgbClr val="FFFFFF"/>
                  </a:outerShdw>
                </a:effectLst>
                <a:uLnTx/>
                <a:uFillTx/>
                <a:latin typeface="Franklin Gothic Book"/>
                <a:ea typeface="+mj-ea"/>
                <a:cs typeface="+mj-cs"/>
              </a:rPr>
              <a:t>Let us Review</a:t>
            </a:r>
          </a:p>
        </p:txBody>
      </p:sp>
    </p:spTree>
    <p:extLst>
      <p:ext uri="{BB962C8B-B14F-4D97-AF65-F5344CB8AC3E}">
        <p14:creationId xmlns:p14="http://schemas.microsoft.com/office/powerpoint/2010/main" val="11406042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txBox="1">
            <a:spLocks/>
          </p:cNvSpPr>
          <p:nvPr/>
        </p:nvSpPr>
        <p:spPr>
          <a:xfrm>
            <a:off x="310896" y="1371600"/>
            <a:ext cx="8382000" cy="4800600"/>
          </a:xfrm>
          <a:prstGeom prst="rect">
            <a:avLst/>
          </a:prstGeom>
          <a:solidFill>
            <a:schemeClr val="accent3">
              <a:lumMod val="20000"/>
              <a:lumOff val="80000"/>
            </a:schemeClr>
          </a:solidFill>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80000"/>
              </a:lnSpc>
              <a:buNone/>
            </a:pPr>
            <a:r>
              <a:rPr lang="en-US" sz="2800" b="1" u="sng" dirty="0"/>
              <a:t>Off-Campus location changes more than 30 days?</a:t>
            </a:r>
          </a:p>
          <a:p>
            <a:pPr>
              <a:lnSpc>
                <a:spcPct val="80000"/>
              </a:lnSpc>
              <a:buAutoNum type="arabicPeriod"/>
            </a:pPr>
            <a:endParaRPr lang="en-US" sz="1600" b="1" dirty="0"/>
          </a:p>
          <a:p>
            <a:pPr marL="514350" indent="-514350">
              <a:lnSpc>
                <a:spcPct val="80000"/>
              </a:lnSpc>
              <a:buFont typeface="+mj-lt"/>
              <a:buAutoNum type="arabicPeriod"/>
            </a:pPr>
            <a:r>
              <a:rPr lang="en-US" sz="2400" b="1" dirty="0">
                <a:highlight>
                  <a:srgbClr val="FFFF00"/>
                </a:highlight>
                <a:cs typeface="Times New Roman" pitchFamily="18" charset="0"/>
              </a:rPr>
              <a:t>Should be documented on a </a:t>
            </a:r>
            <a:r>
              <a:rPr lang="en-US" sz="2400" b="1" dirty="0">
                <a:highlight>
                  <a:srgbClr val="FFFF00"/>
                </a:highlight>
              </a:rPr>
              <a:t>University Off-Campus Equipment Verification Worksheet </a:t>
            </a:r>
            <a:endParaRPr lang="en-US" sz="2400" b="1" dirty="0">
              <a:highlight>
                <a:srgbClr val="FFFF00"/>
              </a:highlight>
              <a:cs typeface="Times New Roman" pitchFamily="18" charset="0"/>
            </a:endParaRPr>
          </a:p>
          <a:p>
            <a:pPr marL="0" indent="0">
              <a:lnSpc>
                <a:spcPct val="80000"/>
              </a:lnSpc>
              <a:buNone/>
            </a:pPr>
            <a:endParaRPr lang="en-US" sz="2400" dirty="0">
              <a:cs typeface="Times New Roman" pitchFamily="18" charset="0"/>
            </a:endParaRPr>
          </a:p>
          <a:p>
            <a:pPr marL="514350" indent="-514350">
              <a:lnSpc>
                <a:spcPct val="80000"/>
              </a:lnSpc>
              <a:buFont typeface="+mj-lt"/>
              <a:buAutoNum type="arabicPeriod"/>
            </a:pPr>
            <a:r>
              <a:rPr lang="en-US" sz="2400" b="1" dirty="0"/>
              <a:t>Immediately reported to property management for a location code assignment</a:t>
            </a:r>
          </a:p>
          <a:p>
            <a:pPr marL="514350" indent="-514350">
              <a:lnSpc>
                <a:spcPct val="80000"/>
              </a:lnSpc>
              <a:buFont typeface="+mj-lt"/>
              <a:buAutoNum type="arabicPeriod"/>
            </a:pPr>
            <a:endParaRPr lang="en-US" sz="2400" b="1" dirty="0"/>
          </a:p>
          <a:p>
            <a:pPr marL="514350" indent="-514350">
              <a:lnSpc>
                <a:spcPct val="80000"/>
              </a:lnSpc>
              <a:buFont typeface="+mj-lt"/>
              <a:buAutoNum type="arabicPeriod"/>
            </a:pPr>
            <a:r>
              <a:rPr lang="en-US" sz="2400" b="1" dirty="0"/>
              <a:t>Recorded in a shadow database set up in the department</a:t>
            </a:r>
          </a:p>
          <a:p>
            <a:pPr marL="514350" indent="-514350">
              <a:lnSpc>
                <a:spcPct val="80000"/>
              </a:lnSpc>
              <a:buFont typeface="+mj-lt"/>
              <a:buAutoNum type="arabicPeriod"/>
            </a:pPr>
            <a:endParaRPr lang="en-US" sz="2400" b="1" dirty="0"/>
          </a:p>
          <a:p>
            <a:pPr marL="514350" indent="-514350">
              <a:lnSpc>
                <a:spcPct val="80000"/>
              </a:lnSpc>
              <a:buFont typeface="+mj-lt"/>
              <a:buAutoNum type="arabicPeriod"/>
            </a:pPr>
            <a:r>
              <a:rPr lang="en-US" sz="2400" b="1" dirty="0"/>
              <a:t>No location changes need to be reported because the change exceeds 30 days. </a:t>
            </a:r>
          </a:p>
          <a:p>
            <a:pPr marL="0" indent="0">
              <a:lnSpc>
                <a:spcPct val="80000"/>
              </a:lnSpc>
              <a:buNone/>
            </a:pPr>
            <a:endParaRPr lang="en-US" sz="2800" b="1" dirty="0">
              <a:cs typeface="Times New Roman" pitchFamily="18" charset="0"/>
            </a:endParaRPr>
          </a:p>
          <a:p>
            <a:endParaRPr lang="en-US" dirty="0"/>
          </a:p>
        </p:txBody>
      </p:sp>
      <p:sp>
        <p:nvSpPr>
          <p:cNvPr id="4" name="Rectangle 6"/>
          <p:cNvSpPr txBox="1">
            <a:spLocks noChangeArrowheads="1"/>
          </p:cNvSpPr>
          <p:nvPr/>
        </p:nvSpPr>
        <p:spPr bwMode="auto">
          <a:xfrm>
            <a:off x="152400" y="152400"/>
            <a:ext cx="8839200" cy="914400"/>
          </a:xfrm>
          <a:prstGeom prst="rect">
            <a:avLst/>
          </a:prstGeom>
          <a:solidFill>
            <a:srgbClr val="FFCC00"/>
          </a:solidFill>
          <a:ln>
            <a:headEnd/>
            <a:tailEnd/>
          </a:ln>
        </p:spPr>
        <p:style>
          <a:lnRef idx="1">
            <a:schemeClr val="accent6"/>
          </a:lnRef>
          <a:fillRef idx="3">
            <a:schemeClr val="accent6"/>
          </a:fillRef>
          <a:effectRef idx="2">
            <a:schemeClr val="accent6"/>
          </a:effectRef>
          <a:fontRef idx="minor">
            <a:schemeClr val="lt1"/>
          </a:fontRef>
        </p:style>
        <p:txBody>
          <a:bodyPr vert="horz" wrap="square" lIns="91440" tIns="45720" rIns="91440" bIns="45720" numCol="1" anchor="t" anchorCtr="0" compatLnSpc="1">
            <a:prstTxWarp prst="textNoShape">
              <a:avLst/>
            </a:prstTxWarp>
            <a:normAutofit/>
          </a:bodyPr>
          <a:lstStyle>
            <a:lvl1pPr algn="ctr" rtl="0" eaLnBrk="0" fontAlgn="base" hangingPunct="0">
              <a:spcBef>
                <a:spcPct val="0"/>
              </a:spcBef>
              <a:spcAft>
                <a:spcPct val="0"/>
              </a:spcAft>
              <a:defRPr lang="en-US" sz="4000" kern="1200" dirty="0">
                <a:solidFill>
                  <a:srgbClr val="FFFFFF"/>
                </a:solidFill>
                <a:latin typeface="+mj-lt"/>
                <a:ea typeface="+mj-ea"/>
                <a:cs typeface="+mj-cs"/>
              </a:defRPr>
            </a:lvl1pPr>
            <a:lvl2pPr algn="l" rtl="0" eaLnBrk="0" fontAlgn="base" hangingPunct="0">
              <a:spcBef>
                <a:spcPct val="0"/>
              </a:spcBef>
              <a:spcAft>
                <a:spcPct val="0"/>
              </a:spcAft>
              <a:defRPr sz="4000">
                <a:solidFill>
                  <a:schemeClr val="tx2"/>
                </a:solidFill>
                <a:latin typeface="Franklin Gothic Book" pitchFamily="34" charset="0"/>
              </a:defRPr>
            </a:lvl2pPr>
            <a:lvl3pPr algn="l" rtl="0" eaLnBrk="0" fontAlgn="base" hangingPunct="0">
              <a:spcBef>
                <a:spcPct val="0"/>
              </a:spcBef>
              <a:spcAft>
                <a:spcPct val="0"/>
              </a:spcAft>
              <a:defRPr sz="4000">
                <a:solidFill>
                  <a:schemeClr val="tx2"/>
                </a:solidFill>
                <a:latin typeface="Franklin Gothic Book" pitchFamily="34" charset="0"/>
              </a:defRPr>
            </a:lvl3pPr>
            <a:lvl4pPr algn="l" rtl="0" eaLnBrk="0" fontAlgn="base" hangingPunct="0">
              <a:spcBef>
                <a:spcPct val="0"/>
              </a:spcBef>
              <a:spcAft>
                <a:spcPct val="0"/>
              </a:spcAft>
              <a:defRPr sz="4000">
                <a:solidFill>
                  <a:schemeClr val="tx2"/>
                </a:solidFill>
                <a:latin typeface="Franklin Gothic Book" pitchFamily="34" charset="0"/>
              </a:defRPr>
            </a:lvl4pPr>
            <a:lvl5pPr algn="l" rtl="0" eaLnBrk="0" fontAlgn="base" hangingPunct="0">
              <a:spcBef>
                <a:spcPct val="0"/>
              </a:spcBef>
              <a:spcAft>
                <a:spcPct val="0"/>
              </a:spcAft>
              <a:defRPr sz="4000">
                <a:solidFill>
                  <a:schemeClr val="tx2"/>
                </a:solidFill>
                <a:latin typeface="Franklin Gothic Book" pitchFamily="34" charset="0"/>
              </a:defRPr>
            </a:lvl5pPr>
            <a:lvl6pPr marL="457200" algn="l" rtl="0" fontAlgn="base">
              <a:spcBef>
                <a:spcPct val="0"/>
              </a:spcBef>
              <a:spcAft>
                <a:spcPct val="0"/>
              </a:spcAft>
              <a:defRPr sz="4000">
                <a:solidFill>
                  <a:schemeClr val="tx2"/>
                </a:solidFill>
                <a:latin typeface="Franklin Gothic Book" pitchFamily="34" charset="0"/>
              </a:defRPr>
            </a:lvl6pPr>
            <a:lvl7pPr marL="914400" algn="l" rtl="0" fontAlgn="base">
              <a:spcBef>
                <a:spcPct val="0"/>
              </a:spcBef>
              <a:spcAft>
                <a:spcPct val="0"/>
              </a:spcAft>
              <a:defRPr sz="4000">
                <a:solidFill>
                  <a:schemeClr val="tx2"/>
                </a:solidFill>
                <a:latin typeface="Franklin Gothic Book" pitchFamily="34" charset="0"/>
              </a:defRPr>
            </a:lvl7pPr>
            <a:lvl8pPr marL="1371600" algn="l" rtl="0" fontAlgn="base">
              <a:spcBef>
                <a:spcPct val="0"/>
              </a:spcBef>
              <a:spcAft>
                <a:spcPct val="0"/>
              </a:spcAft>
              <a:defRPr sz="4000">
                <a:solidFill>
                  <a:schemeClr val="tx2"/>
                </a:solidFill>
                <a:latin typeface="Franklin Gothic Book" pitchFamily="34" charset="0"/>
              </a:defRPr>
            </a:lvl8pPr>
            <a:lvl9pPr marL="1828800" algn="l" rtl="0" fontAlgn="base">
              <a:spcBef>
                <a:spcPct val="0"/>
              </a:spcBef>
              <a:spcAft>
                <a:spcPct val="0"/>
              </a:spcAft>
              <a:defRPr sz="4000">
                <a:solidFill>
                  <a:schemeClr val="tx2"/>
                </a:solidFill>
                <a:latin typeface="Franklin Gothic Book"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defRPr/>
            </a:pPr>
            <a:r>
              <a:rPr kumimoji="0" lang="en-US" sz="5400" b="1" i="1" u="none" strike="noStrike" kern="1200" cap="none" spc="0" normalizeH="0" baseline="0" noProof="0" dirty="0">
                <a:ln>
                  <a:noFill/>
                </a:ln>
                <a:solidFill>
                  <a:srgbClr val="0F6FC6">
                    <a:lumMod val="25000"/>
                  </a:srgbClr>
                </a:solidFill>
                <a:effectLst>
                  <a:outerShdw blurRad="38100" dist="38100" dir="2700000" algn="tl">
                    <a:srgbClr val="FFFFFF"/>
                  </a:outerShdw>
                </a:effectLst>
                <a:uLnTx/>
                <a:uFillTx/>
                <a:latin typeface="Franklin Gothic Book"/>
                <a:ea typeface="+mj-ea"/>
                <a:cs typeface="+mj-cs"/>
              </a:rPr>
              <a:t>Let us Review</a:t>
            </a:r>
          </a:p>
        </p:txBody>
      </p:sp>
    </p:spTree>
    <p:extLst>
      <p:ext uri="{BB962C8B-B14F-4D97-AF65-F5344CB8AC3E}">
        <p14:creationId xmlns:p14="http://schemas.microsoft.com/office/powerpoint/2010/main" val="22721971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105104" y="990600"/>
            <a:ext cx="2257096" cy="381000"/>
          </a:xfrm>
          <a:prstGeom prst="rect">
            <a:avLst/>
          </a:prstGeom>
          <a:solidFill>
            <a:schemeClr val="bg1">
              <a:lumMod val="65000"/>
            </a:schemeClr>
          </a:solidFill>
          <a:effectLst>
            <a:outerShdw blurRad="50800" dist="50800" dir="5400000" algn="ctr" rotWithShape="0">
              <a:schemeClr val="bg1">
                <a:lumMod val="50000"/>
              </a:schemeClr>
            </a:outerShdw>
          </a:effectLst>
        </p:spPr>
        <p:txBody>
          <a:bodyPr bIns="45720" anchor="t">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defRPr/>
            </a:pPr>
            <a:r>
              <a:rPr lang="en-US" sz="1800" b="1" i="1" dirty="0">
                <a:solidFill>
                  <a:srgbClr val="FFFF00"/>
                </a:solidFill>
                <a:latin typeface="TimesNewRoman,Bold"/>
              </a:rPr>
              <a:t>Unit Responsibilities</a:t>
            </a:r>
          </a:p>
        </p:txBody>
      </p:sp>
      <p:sp>
        <p:nvSpPr>
          <p:cNvPr id="5" name="Rectangle 4"/>
          <p:cNvSpPr/>
          <p:nvPr/>
        </p:nvSpPr>
        <p:spPr>
          <a:xfrm>
            <a:off x="304800" y="1600200"/>
            <a:ext cx="8534400" cy="4339650"/>
          </a:xfrm>
          <a:prstGeom prst="rect">
            <a:avLst/>
          </a:prstGeom>
          <a:solidFill>
            <a:schemeClr val="accent3">
              <a:lumMod val="20000"/>
              <a:lumOff val="80000"/>
            </a:schemeClr>
          </a:solidFill>
        </p:spPr>
        <p:txBody>
          <a:bodyPr wrap="square">
            <a:spAutoFit/>
          </a:bodyPr>
          <a:lstStyle/>
          <a:p>
            <a:pPr marL="285750" indent="-285750">
              <a:buFont typeface="Wingdings" panose="05000000000000000000" pitchFamily="2" charset="2"/>
              <a:buChar char="Ø"/>
            </a:pPr>
            <a:r>
              <a:rPr lang="en-US" sz="2000" b="1" i="1" u="sng" dirty="0">
                <a:latin typeface="Calibri" panose="020F0502020204030204" pitchFamily="34" charset="0"/>
                <a:cs typeface="Times New Roman" pitchFamily="18" charset="0"/>
              </a:rPr>
              <a:t>Administrator of each Department (Dept. Head, Dean or equivalent)</a:t>
            </a:r>
          </a:p>
          <a:p>
            <a:pPr marL="285750" indent="-285750">
              <a:buFont typeface="Wingdings" panose="05000000000000000000" pitchFamily="2" charset="2"/>
              <a:buChar char="Ø"/>
            </a:pPr>
            <a:endParaRPr lang="en-US" sz="2000" b="1" i="1" u="sng" dirty="0">
              <a:latin typeface="Calibri" panose="020F0502020204030204" pitchFamily="34" charset="0"/>
              <a:cs typeface="Times New Roman" pitchFamily="18" charset="0"/>
            </a:endParaRPr>
          </a:p>
          <a:p>
            <a:pPr marL="742950" lvl="1" indent="-285750">
              <a:buFont typeface="Arial" panose="020B0604020202020204" pitchFamily="34" charset="0"/>
              <a:buChar char="•"/>
            </a:pPr>
            <a:r>
              <a:rPr lang="en-US" sz="2000" b="1" dirty="0">
                <a:latin typeface="Calibri" panose="020F0502020204030204" pitchFamily="34" charset="0"/>
                <a:cs typeface="Times New Roman" pitchFamily="18" charset="0"/>
              </a:rPr>
              <a:t>Responsible for safeguarding and maintaining assets assigned under their control</a:t>
            </a:r>
          </a:p>
          <a:p>
            <a:pPr marL="742950" lvl="1" indent="-285750">
              <a:buFont typeface="Arial" panose="020B0604020202020204" pitchFamily="34" charset="0"/>
              <a:buChar char="•"/>
            </a:pPr>
            <a:endParaRPr lang="en-US" sz="2000" b="1" dirty="0">
              <a:latin typeface="Calibri" panose="020F0502020204030204" pitchFamily="34" charset="0"/>
              <a:cs typeface="Times New Roman" pitchFamily="18" charset="0"/>
            </a:endParaRPr>
          </a:p>
          <a:p>
            <a:pPr marL="742950" lvl="1" indent="-285750">
              <a:buFont typeface="Arial" panose="020B0604020202020204" pitchFamily="34" charset="0"/>
              <a:buChar char="•"/>
            </a:pPr>
            <a:r>
              <a:rPr lang="en-US" sz="2000" b="1" dirty="0">
                <a:latin typeface="Calibri" panose="020F0502020204030204" pitchFamily="34" charset="0"/>
                <a:cs typeface="Times New Roman" pitchFamily="18" charset="0"/>
              </a:rPr>
              <a:t>Develop and implement appropriate operating procedures and internal controls</a:t>
            </a:r>
          </a:p>
          <a:p>
            <a:pPr lvl="1"/>
            <a:endParaRPr lang="en-US" sz="2000" b="1" dirty="0">
              <a:latin typeface="Calibri" panose="020F0502020204030204" pitchFamily="34" charset="0"/>
              <a:cs typeface="Times New Roman" pitchFamily="18" charset="0"/>
            </a:endParaRPr>
          </a:p>
          <a:p>
            <a:pPr marL="742950" lvl="1" indent="-285750">
              <a:buFont typeface="Arial" panose="020B0604020202020204" pitchFamily="34" charset="0"/>
              <a:buChar char="•"/>
            </a:pPr>
            <a:r>
              <a:rPr lang="en-US" sz="2000" b="1" dirty="0">
                <a:latin typeface="Calibri" panose="020F0502020204030204" pitchFamily="34" charset="0"/>
                <a:cs typeface="Times New Roman" pitchFamily="18" charset="0"/>
              </a:rPr>
              <a:t>Designate a Unit Property Administrator (UPA)</a:t>
            </a:r>
          </a:p>
          <a:p>
            <a:pPr marL="742950" lvl="1" indent="-285750">
              <a:buFont typeface="Arial" panose="020B0604020202020204" pitchFamily="34" charset="0"/>
              <a:buChar char="•"/>
            </a:pPr>
            <a:endParaRPr lang="en-US" sz="2000" b="1" dirty="0">
              <a:latin typeface="Calibri" panose="020F0502020204030204" pitchFamily="34" charset="0"/>
            </a:endParaRPr>
          </a:p>
          <a:p>
            <a:pPr marL="742950" lvl="1" indent="-285750">
              <a:buFont typeface="Arial" panose="020B0604020202020204" pitchFamily="34" charset="0"/>
              <a:buChar char="•"/>
            </a:pPr>
            <a:r>
              <a:rPr lang="en-US" sz="2000" b="1" dirty="0">
                <a:latin typeface="Calibri" panose="020F0502020204030204" pitchFamily="34" charset="0"/>
                <a:cs typeface="Times New Roman" pitchFamily="18" charset="0"/>
              </a:rPr>
              <a:t>Ensure end-users and purchasers of property cooperate fully with the UPA</a:t>
            </a:r>
          </a:p>
          <a:p>
            <a:pPr lvl="1"/>
            <a:r>
              <a:rPr lang="en-US" dirty="0">
                <a:latin typeface="Constantia" panose="02030602050306030303" pitchFamily="18" charset="0"/>
              </a:rPr>
              <a:t> </a:t>
            </a:r>
          </a:p>
          <a:p>
            <a:pPr marL="742950" lvl="1" indent="-285750">
              <a:buFont typeface="Arial" panose="020B0604020202020204" pitchFamily="34" charset="0"/>
              <a:buChar char="•"/>
            </a:pPr>
            <a:endParaRPr lang="en-US" dirty="0">
              <a:latin typeface="Constantia" panose="02030602050306030303" pitchFamily="18" charset="0"/>
            </a:endParaRPr>
          </a:p>
        </p:txBody>
      </p:sp>
      <p:sp>
        <p:nvSpPr>
          <p:cNvPr id="9" name="Rectangle 6"/>
          <p:cNvSpPr txBox="1">
            <a:spLocks noChangeArrowheads="1"/>
          </p:cNvSpPr>
          <p:nvPr/>
        </p:nvSpPr>
        <p:spPr bwMode="auto">
          <a:xfrm>
            <a:off x="76200" y="49528"/>
            <a:ext cx="6934200" cy="914400"/>
          </a:xfrm>
          <a:prstGeom prst="rect">
            <a:avLst/>
          </a:prstGeom>
          <a:solidFill>
            <a:srgbClr val="FFC000"/>
          </a:solidFill>
          <a:ln w="9525">
            <a:noFill/>
            <a:miter lim="800000"/>
            <a:headEnd/>
            <a:tailEnd/>
          </a:ln>
          <a:effectLst>
            <a:innerShdw blurRad="63500" dist="50800" dir="8100000">
              <a:srgbClr val="0F6FC6">
                <a:lumMod val="75000"/>
                <a:alpha val="50000"/>
              </a:srgbClr>
            </a:innerShdw>
          </a:effectLst>
        </p:spPr>
        <p:txBody>
          <a:bodyPr vert="horz" wrap="square" lIns="91440" tIns="45720" rIns="91440" bIns="45720" numCol="1" anchor="t" anchorCtr="0" compatLnSpc="1">
            <a:prstTxWarp prst="textNoShape">
              <a:avLst/>
            </a:prstTxWarp>
            <a:normAutofit/>
          </a:bodyPr>
          <a:lstStyle>
            <a:lvl1pPr algn="ctr" rtl="0" eaLnBrk="0" fontAlgn="base" hangingPunct="0">
              <a:spcBef>
                <a:spcPct val="0"/>
              </a:spcBef>
              <a:spcAft>
                <a:spcPct val="0"/>
              </a:spcAft>
              <a:defRPr lang="en-US" sz="4000" kern="1200" dirty="0">
                <a:solidFill>
                  <a:srgbClr val="FFFFFF"/>
                </a:solidFill>
                <a:latin typeface="+mj-lt"/>
                <a:ea typeface="+mj-ea"/>
                <a:cs typeface="+mj-cs"/>
              </a:defRPr>
            </a:lvl1pPr>
            <a:lvl2pPr algn="l" rtl="0" eaLnBrk="0" fontAlgn="base" hangingPunct="0">
              <a:spcBef>
                <a:spcPct val="0"/>
              </a:spcBef>
              <a:spcAft>
                <a:spcPct val="0"/>
              </a:spcAft>
              <a:defRPr sz="4000">
                <a:solidFill>
                  <a:schemeClr val="tx2"/>
                </a:solidFill>
                <a:latin typeface="Franklin Gothic Book" pitchFamily="34" charset="0"/>
              </a:defRPr>
            </a:lvl2pPr>
            <a:lvl3pPr algn="l" rtl="0" eaLnBrk="0" fontAlgn="base" hangingPunct="0">
              <a:spcBef>
                <a:spcPct val="0"/>
              </a:spcBef>
              <a:spcAft>
                <a:spcPct val="0"/>
              </a:spcAft>
              <a:defRPr sz="4000">
                <a:solidFill>
                  <a:schemeClr val="tx2"/>
                </a:solidFill>
                <a:latin typeface="Franklin Gothic Book" pitchFamily="34" charset="0"/>
              </a:defRPr>
            </a:lvl3pPr>
            <a:lvl4pPr algn="l" rtl="0" eaLnBrk="0" fontAlgn="base" hangingPunct="0">
              <a:spcBef>
                <a:spcPct val="0"/>
              </a:spcBef>
              <a:spcAft>
                <a:spcPct val="0"/>
              </a:spcAft>
              <a:defRPr sz="4000">
                <a:solidFill>
                  <a:schemeClr val="tx2"/>
                </a:solidFill>
                <a:latin typeface="Franklin Gothic Book" pitchFamily="34" charset="0"/>
              </a:defRPr>
            </a:lvl4pPr>
            <a:lvl5pPr algn="l" rtl="0" eaLnBrk="0" fontAlgn="base" hangingPunct="0">
              <a:spcBef>
                <a:spcPct val="0"/>
              </a:spcBef>
              <a:spcAft>
                <a:spcPct val="0"/>
              </a:spcAft>
              <a:defRPr sz="4000">
                <a:solidFill>
                  <a:schemeClr val="tx2"/>
                </a:solidFill>
                <a:latin typeface="Franklin Gothic Book" pitchFamily="34" charset="0"/>
              </a:defRPr>
            </a:lvl5pPr>
            <a:lvl6pPr marL="457200" algn="l" rtl="0" fontAlgn="base">
              <a:spcBef>
                <a:spcPct val="0"/>
              </a:spcBef>
              <a:spcAft>
                <a:spcPct val="0"/>
              </a:spcAft>
              <a:defRPr sz="4000">
                <a:solidFill>
                  <a:schemeClr val="tx2"/>
                </a:solidFill>
                <a:latin typeface="Franklin Gothic Book" pitchFamily="34" charset="0"/>
              </a:defRPr>
            </a:lvl6pPr>
            <a:lvl7pPr marL="914400" algn="l" rtl="0" fontAlgn="base">
              <a:spcBef>
                <a:spcPct val="0"/>
              </a:spcBef>
              <a:spcAft>
                <a:spcPct val="0"/>
              </a:spcAft>
              <a:defRPr sz="4000">
                <a:solidFill>
                  <a:schemeClr val="tx2"/>
                </a:solidFill>
                <a:latin typeface="Franklin Gothic Book" pitchFamily="34" charset="0"/>
              </a:defRPr>
            </a:lvl7pPr>
            <a:lvl8pPr marL="1371600" algn="l" rtl="0" fontAlgn="base">
              <a:spcBef>
                <a:spcPct val="0"/>
              </a:spcBef>
              <a:spcAft>
                <a:spcPct val="0"/>
              </a:spcAft>
              <a:defRPr sz="4000">
                <a:solidFill>
                  <a:schemeClr val="tx2"/>
                </a:solidFill>
                <a:latin typeface="Franklin Gothic Book" pitchFamily="34" charset="0"/>
              </a:defRPr>
            </a:lvl8pPr>
            <a:lvl9pPr marL="1828800" algn="l" rtl="0" fontAlgn="base">
              <a:spcBef>
                <a:spcPct val="0"/>
              </a:spcBef>
              <a:spcAft>
                <a:spcPct val="0"/>
              </a:spcAft>
              <a:defRPr sz="4000">
                <a:solidFill>
                  <a:schemeClr val="tx2"/>
                </a:solidFill>
                <a:latin typeface="Franklin Gothic Book"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defRPr/>
            </a:pPr>
            <a:r>
              <a:rPr kumimoji="0" lang="en-US" sz="5400" b="1" i="1" u="none" strike="noStrike" kern="1200" cap="none" spc="0" normalizeH="0" baseline="0" noProof="0" dirty="0">
                <a:ln>
                  <a:noFill/>
                </a:ln>
                <a:solidFill>
                  <a:srgbClr val="0F6FC6">
                    <a:lumMod val="25000"/>
                  </a:srgbClr>
                </a:solidFill>
                <a:effectLst>
                  <a:outerShdw blurRad="38100" dist="38100" dir="2700000" algn="tl">
                    <a:srgbClr val="FFFFFF"/>
                  </a:outerShdw>
                </a:effectLst>
                <a:uLnTx/>
                <a:uFillTx/>
                <a:latin typeface="Franklin Gothic Book"/>
                <a:ea typeface="+mj-ea"/>
                <a:cs typeface="+mj-cs"/>
              </a:rPr>
              <a:t>Asset Management</a:t>
            </a:r>
          </a:p>
        </p:txBody>
      </p:sp>
    </p:spTree>
    <p:extLst>
      <p:ext uri="{BB962C8B-B14F-4D97-AF65-F5344CB8AC3E}">
        <p14:creationId xmlns:p14="http://schemas.microsoft.com/office/powerpoint/2010/main" val="29553041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dow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wipe(down)">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animEffect transition="in" filter="wipe(down)">
                                      <p:cBhvr>
                                        <p:cTn id="17" dur="500"/>
                                        <p:tgtEl>
                                          <p:spTgt spid="5">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5">
                                            <p:txEl>
                                              <p:pRg st="6" end="6"/>
                                            </p:txEl>
                                          </p:spTgt>
                                        </p:tgtEl>
                                        <p:attrNameLst>
                                          <p:attrName>style.visibility</p:attrName>
                                        </p:attrNameLst>
                                      </p:cBhvr>
                                      <p:to>
                                        <p:strVal val="visible"/>
                                      </p:to>
                                    </p:set>
                                    <p:animEffect transition="in" filter="wipe(down)">
                                      <p:cBhvr>
                                        <p:cTn id="22" dur="500"/>
                                        <p:tgtEl>
                                          <p:spTgt spid="5">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5">
                                            <p:txEl>
                                              <p:pRg st="8" end="8"/>
                                            </p:txEl>
                                          </p:spTgt>
                                        </p:tgtEl>
                                        <p:attrNameLst>
                                          <p:attrName>style.visibility</p:attrName>
                                        </p:attrNameLst>
                                      </p:cBhvr>
                                      <p:to>
                                        <p:strVal val="visible"/>
                                      </p:to>
                                    </p:set>
                                    <p:animEffect transition="in" filter="wipe(down)">
                                      <p:cBhvr>
                                        <p:cTn id="27" dur="500"/>
                                        <p:tgtEl>
                                          <p:spTgt spid="5">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5">
                                            <p:txEl>
                                              <p:pRg st="9" end="9"/>
                                            </p:txEl>
                                          </p:spTgt>
                                        </p:tgtEl>
                                        <p:attrNameLst>
                                          <p:attrName>style.visibility</p:attrName>
                                        </p:attrNameLst>
                                      </p:cBhvr>
                                      <p:to>
                                        <p:strVal val="visible"/>
                                      </p:to>
                                    </p:set>
                                    <p:animEffect transition="in" filter="wipe(down)">
                                      <p:cBhvr>
                                        <p:cTn id="32" dur="500"/>
                                        <p:tgtEl>
                                          <p:spTgt spid="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solidFill>
            <a:schemeClr val="accent3">
              <a:lumMod val="20000"/>
              <a:lumOff val="80000"/>
            </a:schemeClr>
          </a:solidFill>
        </p:spPr>
        <p:txBody>
          <a:bodyPr>
            <a:normAutofit/>
          </a:bodyPr>
          <a:lstStyle/>
          <a:p>
            <a:pPr>
              <a:buFont typeface="Wingdings" pitchFamily="2" charset="2"/>
              <a:buChar char="Ø"/>
            </a:pPr>
            <a:r>
              <a:rPr lang="en-US" sz="2400" b="1" i="1" u="sng" dirty="0">
                <a:latin typeface="+mj-lt"/>
                <a:cs typeface="Times New Roman" pitchFamily="18" charset="0"/>
              </a:rPr>
              <a:t>Change in Administrator </a:t>
            </a:r>
          </a:p>
          <a:p>
            <a:pPr>
              <a:buFont typeface="Wingdings" pitchFamily="2" charset="2"/>
              <a:buChar char="Ø"/>
            </a:pPr>
            <a:endParaRPr lang="en-US" sz="2000" b="1" i="1" u="sng" dirty="0">
              <a:latin typeface="+mj-lt"/>
              <a:cs typeface="Times New Roman" pitchFamily="18" charset="0"/>
            </a:endParaRPr>
          </a:p>
          <a:p>
            <a:pPr marL="742950" lvl="2" indent="-342900">
              <a:buFont typeface="Wingdings" panose="05000000000000000000" pitchFamily="2" charset="2"/>
              <a:buChar char="ü"/>
            </a:pPr>
            <a:r>
              <a:rPr lang="en-US" sz="2000" b="1" dirty="0">
                <a:latin typeface="+mj-lt"/>
              </a:rPr>
              <a:t>The new administrator assumes responsibility for all property assigned.</a:t>
            </a:r>
          </a:p>
          <a:p>
            <a:pPr lvl="1">
              <a:buFont typeface="Wingdings" panose="05000000000000000000" pitchFamily="2" charset="2"/>
              <a:buChar char="ü"/>
            </a:pPr>
            <a:endParaRPr lang="en-US" sz="2000" b="1" dirty="0">
              <a:latin typeface="+mj-lt"/>
              <a:cs typeface="Times New Roman" pitchFamily="18" charset="0"/>
            </a:endParaRPr>
          </a:p>
          <a:p>
            <a:pPr lvl="1">
              <a:buFont typeface="Wingdings" panose="05000000000000000000" pitchFamily="2" charset="2"/>
              <a:buChar char="ü"/>
            </a:pPr>
            <a:r>
              <a:rPr lang="en-US" sz="2000" b="1" dirty="0">
                <a:latin typeface="+mj-lt"/>
                <a:cs typeface="Times New Roman" pitchFamily="18" charset="0"/>
              </a:rPr>
              <a:t>An inventory of all assets should be conducted at this time</a:t>
            </a:r>
          </a:p>
          <a:p>
            <a:pPr>
              <a:buFont typeface="Wingdings" panose="05000000000000000000" pitchFamily="2" charset="2"/>
              <a:buChar char="ü"/>
            </a:pPr>
            <a:endParaRPr lang="en-US" sz="2000" b="1" dirty="0">
              <a:latin typeface="+mj-lt"/>
              <a:cs typeface="Times New Roman" pitchFamily="18" charset="0"/>
            </a:endParaRPr>
          </a:p>
          <a:p>
            <a:pPr lvl="1">
              <a:buFont typeface="Wingdings" panose="05000000000000000000" pitchFamily="2" charset="2"/>
              <a:buChar char="ü"/>
            </a:pPr>
            <a:r>
              <a:rPr lang="en-US" sz="2000" b="1" dirty="0">
                <a:latin typeface="+mj-lt"/>
              </a:rPr>
              <a:t>Promptly verify the accuracy of the assigned inventory</a:t>
            </a:r>
            <a:endParaRPr lang="en-US" sz="2000" b="1" dirty="0">
              <a:latin typeface="+mj-lt"/>
              <a:cs typeface="Times New Roman" pitchFamily="18" charset="0"/>
            </a:endParaRPr>
          </a:p>
          <a:p>
            <a:pPr marL="0" indent="0">
              <a:lnSpc>
                <a:spcPct val="80000"/>
              </a:lnSpc>
              <a:buNone/>
            </a:pPr>
            <a:endParaRPr lang="en-US" sz="3600" b="1" dirty="0">
              <a:latin typeface="TimesNewRoman,Bold"/>
            </a:endParaRPr>
          </a:p>
          <a:p>
            <a:pPr marL="0" indent="0">
              <a:lnSpc>
                <a:spcPct val="80000"/>
              </a:lnSpc>
              <a:buNone/>
            </a:pPr>
            <a:endParaRPr lang="en-US" sz="3600" b="1" dirty="0">
              <a:latin typeface="TimesNewRoman,Bold"/>
            </a:endParaRPr>
          </a:p>
          <a:p>
            <a:endParaRPr lang="en-US" dirty="0"/>
          </a:p>
        </p:txBody>
      </p:sp>
      <p:sp>
        <p:nvSpPr>
          <p:cNvPr id="6" name="Rectangle 6"/>
          <p:cNvSpPr txBox="1">
            <a:spLocks noChangeArrowheads="1"/>
          </p:cNvSpPr>
          <p:nvPr/>
        </p:nvSpPr>
        <p:spPr bwMode="auto">
          <a:xfrm>
            <a:off x="76200" y="49528"/>
            <a:ext cx="6934200" cy="914400"/>
          </a:xfrm>
          <a:prstGeom prst="rect">
            <a:avLst/>
          </a:prstGeom>
          <a:solidFill>
            <a:srgbClr val="FFC000"/>
          </a:solidFill>
          <a:ln w="9525">
            <a:noFill/>
            <a:miter lim="800000"/>
            <a:headEnd/>
            <a:tailEnd/>
          </a:ln>
          <a:effectLst>
            <a:innerShdw blurRad="63500" dist="50800" dir="8100000">
              <a:srgbClr val="0F6FC6">
                <a:lumMod val="75000"/>
                <a:alpha val="50000"/>
              </a:srgbClr>
            </a:innerShdw>
          </a:effectLst>
        </p:spPr>
        <p:txBody>
          <a:bodyPr vert="horz" wrap="square" lIns="91440" tIns="45720" rIns="91440" bIns="45720" numCol="1" anchor="t" anchorCtr="0" compatLnSpc="1">
            <a:prstTxWarp prst="textNoShape">
              <a:avLst/>
            </a:prstTxWarp>
            <a:normAutofit/>
          </a:bodyPr>
          <a:lstStyle>
            <a:lvl1pPr algn="ctr" rtl="0" eaLnBrk="0" fontAlgn="base" hangingPunct="0">
              <a:spcBef>
                <a:spcPct val="0"/>
              </a:spcBef>
              <a:spcAft>
                <a:spcPct val="0"/>
              </a:spcAft>
              <a:defRPr lang="en-US" sz="4000" kern="1200" dirty="0">
                <a:solidFill>
                  <a:srgbClr val="FFFFFF"/>
                </a:solidFill>
                <a:latin typeface="+mj-lt"/>
                <a:ea typeface="+mj-ea"/>
                <a:cs typeface="+mj-cs"/>
              </a:defRPr>
            </a:lvl1pPr>
            <a:lvl2pPr algn="l" rtl="0" eaLnBrk="0" fontAlgn="base" hangingPunct="0">
              <a:spcBef>
                <a:spcPct val="0"/>
              </a:spcBef>
              <a:spcAft>
                <a:spcPct val="0"/>
              </a:spcAft>
              <a:defRPr sz="4000">
                <a:solidFill>
                  <a:schemeClr val="tx2"/>
                </a:solidFill>
                <a:latin typeface="Franklin Gothic Book" pitchFamily="34" charset="0"/>
              </a:defRPr>
            </a:lvl2pPr>
            <a:lvl3pPr algn="l" rtl="0" eaLnBrk="0" fontAlgn="base" hangingPunct="0">
              <a:spcBef>
                <a:spcPct val="0"/>
              </a:spcBef>
              <a:spcAft>
                <a:spcPct val="0"/>
              </a:spcAft>
              <a:defRPr sz="4000">
                <a:solidFill>
                  <a:schemeClr val="tx2"/>
                </a:solidFill>
                <a:latin typeface="Franklin Gothic Book" pitchFamily="34" charset="0"/>
              </a:defRPr>
            </a:lvl3pPr>
            <a:lvl4pPr algn="l" rtl="0" eaLnBrk="0" fontAlgn="base" hangingPunct="0">
              <a:spcBef>
                <a:spcPct val="0"/>
              </a:spcBef>
              <a:spcAft>
                <a:spcPct val="0"/>
              </a:spcAft>
              <a:defRPr sz="4000">
                <a:solidFill>
                  <a:schemeClr val="tx2"/>
                </a:solidFill>
                <a:latin typeface="Franklin Gothic Book" pitchFamily="34" charset="0"/>
              </a:defRPr>
            </a:lvl4pPr>
            <a:lvl5pPr algn="l" rtl="0" eaLnBrk="0" fontAlgn="base" hangingPunct="0">
              <a:spcBef>
                <a:spcPct val="0"/>
              </a:spcBef>
              <a:spcAft>
                <a:spcPct val="0"/>
              </a:spcAft>
              <a:defRPr sz="4000">
                <a:solidFill>
                  <a:schemeClr val="tx2"/>
                </a:solidFill>
                <a:latin typeface="Franklin Gothic Book" pitchFamily="34" charset="0"/>
              </a:defRPr>
            </a:lvl5pPr>
            <a:lvl6pPr marL="457200" algn="l" rtl="0" fontAlgn="base">
              <a:spcBef>
                <a:spcPct val="0"/>
              </a:spcBef>
              <a:spcAft>
                <a:spcPct val="0"/>
              </a:spcAft>
              <a:defRPr sz="4000">
                <a:solidFill>
                  <a:schemeClr val="tx2"/>
                </a:solidFill>
                <a:latin typeface="Franklin Gothic Book" pitchFamily="34" charset="0"/>
              </a:defRPr>
            </a:lvl6pPr>
            <a:lvl7pPr marL="914400" algn="l" rtl="0" fontAlgn="base">
              <a:spcBef>
                <a:spcPct val="0"/>
              </a:spcBef>
              <a:spcAft>
                <a:spcPct val="0"/>
              </a:spcAft>
              <a:defRPr sz="4000">
                <a:solidFill>
                  <a:schemeClr val="tx2"/>
                </a:solidFill>
                <a:latin typeface="Franklin Gothic Book" pitchFamily="34" charset="0"/>
              </a:defRPr>
            </a:lvl7pPr>
            <a:lvl8pPr marL="1371600" algn="l" rtl="0" fontAlgn="base">
              <a:spcBef>
                <a:spcPct val="0"/>
              </a:spcBef>
              <a:spcAft>
                <a:spcPct val="0"/>
              </a:spcAft>
              <a:defRPr sz="4000">
                <a:solidFill>
                  <a:schemeClr val="tx2"/>
                </a:solidFill>
                <a:latin typeface="Franklin Gothic Book" pitchFamily="34" charset="0"/>
              </a:defRPr>
            </a:lvl8pPr>
            <a:lvl9pPr marL="1828800" algn="l" rtl="0" fontAlgn="base">
              <a:spcBef>
                <a:spcPct val="0"/>
              </a:spcBef>
              <a:spcAft>
                <a:spcPct val="0"/>
              </a:spcAft>
              <a:defRPr sz="4000">
                <a:solidFill>
                  <a:schemeClr val="tx2"/>
                </a:solidFill>
                <a:latin typeface="Franklin Gothic Book"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defRPr/>
            </a:pPr>
            <a:r>
              <a:rPr kumimoji="0" lang="en-US" sz="5400" b="1" i="1" u="none" strike="noStrike" kern="1200" cap="none" spc="0" normalizeH="0" baseline="0" noProof="0" dirty="0">
                <a:ln>
                  <a:noFill/>
                </a:ln>
                <a:solidFill>
                  <a:srgbClr val="0F6FC6">
                    <a:lumMod val="25000"/>
                  </a:srgbClr>
                </a:solidFill>
                <a:effectLst>
                  <a:outerShdw blurRad="38100" dist="38100" dir="2700000" algn="tl">
                    <a:srgbClr val="FFFFFF"/>
                  </a:outerShdw>
                </a:effectLst>
                <a:uLnTx/>
                <a:uFillTx/>
                <a:latin typeface="Franklin Gothic Book"/>
                <a:ea typeface="+mj-ea"/>
                <a:cs typeface="+mj-cs"/>
              </a:rPr>
              <a:t>Asset Management</a:t>
            </a:r>
          </a:p>
        </p:txBody>
      </p:sp>
      <p:sp>
        <p:nvSpPr>
          <p:cNvPr id="7" name="Rectangle 2"/>
          <p:cNvSpPr txBox="1">
            <a:spLocks noChangeArrowheads="1"/>
          </p:cNvSpPr>
          <p:nvPr/>
        </p:nvSpPr>
        <p:spPr>
          <a:xfrm>
            <a:off x="105104" y="990600"/>
            <a:ext cx="2257096" cy="381000"/>
          </a:xfrm>
          <a:prstGeom prst="rect">
            <a:avLst/>
          </a:prstGeom>
          <a:solidFill>
            <a:schemeClr val="bg1">
              <a:lumMod val="65000"/>
            </a:schemeClr>
          </a:solidFill>
          <a:effectLst>
            <a:outerShdw blurRad="50800" dist="50800" dir="5400000" algn="ctr" rotWithShape="0">
              <a:schemeClr val="bg1">
                <a:lumMod val="50000"/>
              </a:schemeClr>
            </a:outerShdw>
          </a:effectLst>
        </p:spPr>
        <p:txBody>
          <a:bodyPr bIns="45720" anchor="t">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defRPr/>
            </a:pPr>
            <a:r>
              <a:rPr lang="en-US" sz="1800" b="1" i="1" dirty="0">
                <a:solidFill>
                  <a:srgbClr val="FFFF00"/>
                </a:solidFill>
                <a:latin typeface="TimesNewRoman,Bold"/>
              </a:rPr>
              <a:t>Unit Responsibilities</a:t>
            </a:r>
          </a:p>
        </p:txBody>
      </p:sp>
    </p:spTree>
    <p:extLst>
      <p:ext uri="{BB962C8B-B14F-4D97-AF65-F5344CB8AC3E}">
        <p14:creationId xmlns:p14="http://schemas.microsoft.com/office/powerpoint/2010/main" val="3951877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6" presetClass="entr" presetSubtype="21"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barn(inVertical)">
                                      <p:cBhvr>
                                        <p:cTn id="11" dur="500"/>
                                        <p:tgtEl>
                                          <p:spTgt spid="3">
                                            <p:txEl>
                                              <p:pRg st="2" end="2"/>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6" presetClass="entr" presetSubtype="21" fill="hold" nodeType="click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barn(inVertical)">
                                      <p:cBhvr>
                                        <p:cTn id="16" dur="500"/>
                                        <p:tgtEl>
                                          <p:spTgt spid="3">
                                            <p:txEl>
                                              <p:pRg st="4" end="4"/>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animEffect transition="in" filter="barn(inVertical)">
                                      <p:cBhvr>
                                        <p:cTn id="21"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600200"/>
            <a:ext cx="8534400" cy="4876800"/>
          </a:xfrm>
          <a:solidFill>
            <a:schemeClr val="accent3">
              <a:lumMod val="20000"/>
              <a:lumOff val="80000"/>
            </a:schemeClr>
          </a:solidFill>
        </p:spPr>
        <p:txBody>
          <a:bodyPr>
            <a:noAutofit/>
          </a:bodyPr>
          <a:lstStyle/>
          <a:p>
            <a:pPr>
              <a:buFont typeface="Wingdings" pitchFamily="2" charset="2"/>
              <a:buChar char="Ø"/>
            </a:pPr>
            <a:r>
              <a:rPr lang="en-US" sz="2400" b="1" i="1" u="sng" dirty="0"/>
              <a:t>Unit Property Administrator (UPA) Designation</a:t>
            </a:r>
            <a:endParaRPr lang="en-US" sz="2000" b="1" i="1" u="sng" dirty="0"/>
          </a:p>
          <a:p>
            <a:pPr lvl="1">
              <a:lnSpc>
                <a:spcPct val="150000"/>
              </a:lnSpc>
              <a:buFont typeface="Arial" panose="020B0604020202020204" pitchFamily="34" charset="0"/>
              <a:buChar char="•"/>
            </a:pPr>
            <a:r>
              <a:rPr lang="en-US" sz="2000" b="1" dirty="0"/>
              <a:t>Interface with faculty, staff and students in their respective areas</a:t>
            </a:r>
          </a:p>
          <a:p>
            <a:pPr lvl="1">
              <a:buFont typeface="Arial" panose="020B0604020202020204" pitchFamily="34" charset="0"/>
              <a:buChar char="•"/>
            </a:pPr>
            <a:r>
              <a:rPr lang="en-US" sz="2000" b="1" dirty="0"/>
              <a:t>Direct liaison between the department and the Asset Management Office</a:t>
            </a:r>
          </a:p>
          <a:p>
            <a:pPr lvl="1">
              <a:lnSpc>
                <a:spcPct val="150000"/>
              </a:lnSpc>
              <a:buFont typeface="Arial" panose="020B0604020202020204" pitchFamily="34" charset="0"/>
              <a:buChar char="•"/>
            </a:pPr>
            <a:r>
              <a:rPr lang="en-US" sz="2000" b="1" dirty="0"/>
              <a:t>Must be a </a:t>
            </a:r>
            <a:r>
              <a:rPr lang="en-US" sz="2000" b="1" dirty="0">
                <a:cs typeface="Times New Roman" pitchFamily="18" charset="0"/>
              </a:rPr>
              <a:t>University</a:t>
            </a:r>
            <a:r>
              <a:rPr lang="en-US" sz="2000" b="1" dirty="0"/>
              <a:t> employee</a:t>
            </a:r>
          </a:p>
          <a:p>
            <a:pPr lvl="1">
              <a:buFont typeface="Arial" panose="020B0604020202020204" pitchFamily="34" charset="0"/>
              <a:buChar char="•"/>
            </a:pPr>
            <a:r>
              <a:rPr lang="en-US" sz="2000" b="1" dirty="0"/>
              <a:t>Have current knowledge and understanding of all facets of asset management, including associated policies and procedures</a:t>
            </a:r>
          </a:p>
          <a:p>
            <a:pPr lvl="1">
              <a:lnSpc>
                <a:spcPct val="150000"/>
              </a:lnSpc>
              <a:buFont typeface="Arial" panose="020B0604020202020204" pitchFamily="34" charset="0"/>
              <a:buChar char="•"/>
            </a:pPr>
            <a:r>
              <a:rPr lang="en-US" sz="2000" b="1" dirty="0"/>
              <a:t> </a:t>
            </a:r>
            <a:r>
              <a:rPr lang="en-US" sz="2000" b="1" dirty="0">
                <a:solidFill>
                  <a:srgbClr val="FF0000"/>
                </a:solidFill>
              </a:rPr>
              <a:t>Or </a:t>
            </a:r>
            <a:r>
              <a:rPr lang="en-US" sz="2000" b="1" dirty="0"/>
              <a:t>ability to quickly learn the policies and procedures</a:t>
            </a:r>
          </a:p>
          <a:p>
            <a:pPr lvl="1">
              <a:buFont typeface="Arial" panose="020B0604020202020204" pitchFamily="34" charset="0"/>
              <a:buChar char="•"/>
            </a:pPr>
            <a:r>
              <a:rPr lang="en-US" sz="2000" b="1" dirty="0"/>
              <a:t>Additional UPA criteria recommendations are identified in the APM 10.40.</a:t>
            </a:r>
            <a:endParaRPr lang="en-US" sz="2000" dirty="0">
              <a:latin typeface="TimesNewRoman,Bold"/>
            </a:endParaRPr>
          </a:p>
          <a:p>
            <a:pPr marL="914400" lvl="2" indent="0">
              <a:buNone/>
            </a:pPr>
            <a:endParaRPr lang="en-US" sz="2000" b="1" dirty="0">
              <a:latin typeface="Cambria" panose="02040503050406030204" pitchFamily="18" charset="0"/>
            </a:endParaRPr>
          </a:p>
          <a:p>
            <a:pPr lvl="2"/>
            <a:endParaRPr lang="en-US" sz="2000" dirty="0">
              <a:latin typeface="TimesNewRoman,Bold"/>
            </a:endParaRPr>
          </a:p>
          <a:p>
            <a:pPr marL="400050" lvl="2" indent="0">
              <a:spcBef>
                <a:spcPts val="580"/>
              </a:spcBef>
              <a:buNone/>
              <a:defRPr/>
            </a:pPr>
            <a:endParaRPr lang="en-US" sz="2000" b="1" dirty="0"/>
          </a:p>
          <a:p>
            <a:pPr marL="0" indent="0">
              <a:spcBef>
                <a:spcPts val="580"/>
              </a:spcBef>
              <a:buNone/>
              <a:defRPr/>
            </a:pPr>
            <a:endParaRPr lang="en-US" sz="2000" b="1" dirty="0">
              <a:latin typeface="TimesNewRoman" charset="0"/>
              <a:cs typeface="Times New Roman" pitchFamily="18" charset="0"/>
            </a:endParaRPr>
          </a:p>
          <a:p>
            <a:pPr marL="0" indent="0">
              <a:buNone/>
            </a:pPr>
            <a:endParaRPr lang="en-US" sz="2000" dirty="0"/>
          </a:p>
        </p:txBody>
      </p:sp>
      <p:sp>
        <p:nvSpPr>
          <p:cNvPr id="5" name="Rectangle 6"/>
          <p:cNvSpPr txBox="1">
            <a:spLocks noChangeArrowheads="1"/>
          </p:cNvSpPr>
          <p:nvPr/>
        </p:nvSpPr>
        <p:spPr bwMode="auto">
          <a:xfrm>
            <a:off x="76200" y="49528"/>
            <a:ext cx="6934200" cy="914400"/>
          </a:xfrm>
          <a:prstGeom prst="rect">
            <a:avLst/>
          </a:prstGeom>
          <a:solidFill>
            <a:srgbClr val="FFC000"/>
          </a:solidFill>
          <a:ln w="9525">
            <a:noFill/>
            <a:miter lim="800000"/>
            <a:headEnd/>
            <a:tailEnd/>
          </a:ln>
          <a:effectLst>
            <a:innerShdw blurRad="63500" dist="50800" dir="8100000">
              <a:srgbClr val="0F6FC6">
                <a:lumMod val="75000"/>
                <a:alpha val="50000"/>
              </a:srgbClr>
            </a:innerShdw>
          </a:effectLst>
        </p:spPr>
        <p:txBody>
          <a:bodyPr vert="horz" wrap="square" lIns="91440" tIns="45720" rIns="91440" bIns="45720" numCol="1" anchor="t" anchorCtr="0" compatLnSpc="1">
            <a:prstTxWarp prst="textNoShape">
              <a:avLst/>
            </a:prstTxWarp>
            <a:normAutofit/>
          </a:bodyPr>
          <a:lstStyle>
            <a:lvl1pPr algn="ctr" rtl="0" eaLnBrk="0" fontAlgn="base" hangingPunct="0">
              <a:spcBef>
                <a:spcPct val="0"/>
              </a:spcBef>
              <a:spcAft>
                <a:spcPct val="0"/>
              </a:spcAft>
              <a:defRPr lang="en-US" sz="4000" kern="1200" dirty="0">
                <a:solidFill>
                  <a:srgbClr val="FFFFFF"/>
                </a:solidFill>
                <a:latin typeface="+mj-lt"/>
                <a:ea typeface="+mj-ea"/>
                <a:cs typeface="+mj-cs"/>
              </a:defRPr>
            </a:lvl1pPr>
            <a:lvl2pPr algn="l" rtl="0" eaLnBrk="0" fontAlgn="base" hangingPunct="0">
              <a:spcBef>
                <a:spcPct val="0"/>
              </a:spcBef>
              <a:spcAft>
                <a:spcPct val="0"/>
              </a:spcAft>
              <a:defRPr sz="4000">
                <a:solidFill>
                  <a:schemeClr val="tx2"/>
                </a:solidFill>
                <a:latin typeface="Franklin Gothic Book" pitchFamily="34" charset="0"/>
              </a:defRPr>
            </a:lvl2pPr>
            <a:lvl3pPr algn="l" rtl="0" eaLnBrk="0" fontAlgn="base" hangingPunct="0">
              <a:spcBef>
                <a:spcPct val="0"/>
              </a:spcBef>
              <a:spcAft>
                <a:spcPct val="0"/>
              </a:spcAft>
              <a:defRPr sz="4000">
                <a:solidFill>
                  <a:schemeClr val="tx2"/>
                </a:solidFill>
                <a:latin typeface="Franklin Gothic Book" pitchFamily="34" charset="0"/>
              </a:defRPr>
            </a:lvl3pPr>
            <a:lvl4pPr algn="l" rtl="0" eaLnBrk="0" fontAlgn="base" hangingPunct="0">
              <a:spcBef>
                <a:spcPct val="0"/>
              </a:spcBef>
              <a:spcAft>
                <a:spcPct val="0"/>
              </a:spcAft>
              <a:defRPr sz="4000">
                <a:solidFill>
                  <a:schemeClr val="tx2"/>
                </a:solidFill>
                <a:latin typeface="Franklin Gothic Book" pitchFamily="34" charset="0"/>
              </a:defRPr>
            </a:lvl4pPr>
            <a:lvl5pPr algn="l" rtl="0" eaLnBrk="0" fontAlgn="base" hangingPunct="0">
              <a:spcBef>
                <a:spcPct val="0"/>
              </a:spcBef>
              <a:spcAft>
                <a:spcPct val="0"/>
              </a:spcAft>
              <a:defRPr sz="4000">
                <a:solidFill>
                  <a:schemeClr val="tx2"/>
                </a:solidFill>
                <a:latin typeface="Franklin Gothic Book" pitchFamily="34" charset="0"/>
              </a:defRPr>
            </a:lvl5pPr>
            <a:lvl6pPr marL="457200" algn="l" rtl="0" fontAlgn="base">
              <a:spcBef>
                <a:spcPct val="0"/>
              </a:spcBef>
              <a:spcAft>
                <a:spcPct val="0"/>
              </a:spcAft>
              <a:defRPr sz="4000">
                <a:solidFill>
                  <a:schemeClr val="tx2"/>
                </a:solidFill>
                <a:latin typeface="Franklin Gothic Book" pitchFamily="34" charset="0"/>
              </a:defRPr>
            </a:lvl6pPr>
            <a:lvl7pPr marL="914400" algn="l" rtl="0" fontAlgn="base">
              <a:spcBef>
                <a:spcPct val="0"/>
              </a:spcBef>
              <a:spcAft>
                <a:spcPct val="0"/>
              </a:spcAft>
              <a:defRPr sz="4000">
                <a:solidFill>
                  <a:schemeClr val="tx2"/>
                </a:solidFill>
                <a:latin typeface="Franklin Gothic Book" pitchFamily="34" charset="0"/>
              </a:defRPr>
            </a:lvl7pPr>
            <a:lvl8pPr marL="1371600" algn="l" rtl="0" fontAlgn="base">
              <a:spcBef>
                <a:spcPct val="0"/>
              </a:spcBef>
              <a:spcAft>
                <a:spcPct val="0"/>
              </a:spcAft>
              <a:defRPr sz="4000">
                <a:solidFill>
                  <a:schemeClr val="tx2"/>
                </a:solidFill>
                <a:latin typeface="Franklin Gothic Book" pitchFamily="34" charset="0"/>
              </a:defRPr>
            </a:lvl8pPr>
            <a:lvl9pPr marL="1828800" algn="l" rtl="0" fontAlgn="base">
              <a:spcBef>
                <a:spcPct val="0"/>
              </a:spcBef>
              <a:spcAft>
                <a:spcPct val="0"/>
              </a:spcAft>
              <a:defRPr sz="4000">
                <a:solidFill>
                  <a:schemeClr val="tx2"/>
                </a:solidFill>
                <a:latin typeface="Franklin Gothic Book"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defRPr/>
            </a:pPr>
            <a:r>
              <a:rPr kumimoji="0" lang="en-US" sz="5400" b="1" i="1" u="none" strike="noStrike" kern="1200" cap="none" spc="0" normalizeH="0" baseline="0" noProof="0" dirty="0">
                <a:ln>
                  <a:noFill/>
                </a:ln>
                <a:solidFill>
                  <a:srgbClr val="0F6FC6">
                    <a:lumMod val="25000"/>
                  </a:srgbClr>
                </a:solidFill>
                <a:effectLst>
                  <a:outerShdw blurRad="38100" dist="38100" dir="2700000" algn="tl">
                    <a:srgbClr val="FFFFFF"/>
                  </a:outerShdw>
                </a:effectLst>
                <a:uLnTx/>
                <a:uFillTx/>
                <a:latin typeface="Franklin Gothic Book"/>
                <a:ea typeface="+mj-ea"/>
                <a:cs typeface="+mj-cs"/>
              </a:rPr>
              <a:t>Asset Management</a:t>
            </a:r>
          </a:p>
        </p:txBody>
      </p:sp>
      <p:sp>
        <p:nvSpPr>
          <p:cNvPr id="7" name="Rectangle 2"/>
          <p:cNvSpPr txBox="1">
            <a:spLocks noChangeArrowheads="1"/>
          </p:cNvSpPr>
          <p:nvPr/>
        </p:nvSpPr>
        <p:spPr>
          <a:xfrm>
            <a:off x="105104" y="990600"/>
            <a:ext cx="2257096" cy="381000"/>
          </a:xfrm>
          <a:prstGeom prst="rect">
            <a:avLst/>
          </a:prstGeom>
          <a:solidFill>
            <a:schemeClr val="bg1">
              <a:lumMod val="65000"/>
            </a:schemeClr>
          </a:solidFill>
          <a:effectLst>
            <a:outerShdw blurRad="50800" dist="50800" dir="5400000" algn="ctr" rotWithShape="0">
              <a:schemeClr val="bg1">
                <a:lumMod val="50000"/>
              </a:schemeClr>
            </a:outerShdw>
          </a:effectLst>
        </p:spPr>
        <p:txBody>
          <a:bodyPr bIns="45720" anchor="t">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defRPr/>
            </a:pPr>
            <a:r>
              <a:rPr lang="en-US" sz="1800" b="1" i="1" dirty="0">
                <a:solidFill>
                  <a:srgbClr val="FFFF00"/>
                </a:solidFill>
                <a:latin typeface="TimesNewRoman,Bold"/>
              </a:rPr>
              <a:t>Unit Responsibilities</a:t>
            </a:r>
          </a:p>
        </p:txBody>
      </p:sp>
    </p:spTree>
    <p:extLst>
      <p:ext uri="{BB962C8B-B14F-4D97-AF65-F5344CB8AC3E}">
        <p14:creationId xmlns:p14="http://schemas.microsoft.com/office/powerpoint/2010/main" val="2792932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4"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down)">
                                      <p:cBhvr>
                                        <p:cTn id="11" dur="500"/>
                                        <p:tgtEl>
                                          <p:spTgt spid="3">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4" fill="hold" nodeType="click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wipe(down)">
                                      <p:cBhvr>
                                        <p:cTn id="16" dur="5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4"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wipe(down)">
                                      <p:cBhvr>
                                        <p:cTn id="21" dur="500"/>
                                        <p:tgtEl>
                                          <p:spTgt spid="3">
                                            <p:txEl>
                                              <p:pRg st="3" end="3"/>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4" fill="hold" nodeType="click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wipe(down)">
                                      <p:cBhvr>
                                        <p:cTn id="26" dur="500"/>
                                        <p:tgtEl>
                                          <p:spTgt spid="3">
                                            <p:txEl>
                                              <p:pRg st="4" end="4"/>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wipe(down)">
                                      <p:cBhvr>
                                        <p:cTn id="31" dur="500"/>
                                        <p:tgtEl>
                                          <p:spTgt spid="3">
                                            <p:txEl>
                                              <p:pRg st="5" end="5"/>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4" fill="hold" nodeType="clickEffect">
                                  <p:stCondLst>
                                    <p:cond delay="0"/>
                                  </p:stCondLst>
                                  <p:childTnLst>
                                    <p:set>
                                      <p:cBhvr>
                                        <p:cTn id="35" dur="1" fill="hold">
                                          <p:stCondLst>
                                            <p:cond delay="0"/>
                                          </p:stCondLst>
                                        </p:cTn>
                                        <p:tgtEl>
                                          <p:spTgt spid="3">
                                            <p:txEl>
                                              <p:pRg st="6" end="6"/>
                                            </p:txEl>
                                          </p:spTgt>
                                        </p:tgtEl>
                                        <p:attrNameLst>
                                          <p:attrName>style.visibility</p:attrName>
                                        </p:attrNameLst>
                                      </p:cBhvr>
                                      <p:to>
                                        <p:strVal val="visible"/>
                                      </p:to>
                                    </p:set>
                                    <p:animEffect transition="in" filter="wipe(down)">
                                      <p:cBhvr>
                                        <p:cTn id="36"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a:spLocks noGrp="1" noChangeArrowheads="1"/>
          </p:cNvSpPr>
          <p:nvPr>
            <p:ph idx="1"/>
          </p:nvPr>
        </p:nvSpPr>
        <p:spPr>
          <a:xfrm>
            <a:off x="457200" y="1600200"/>
            <a:ext cx="8305800" cy="4876800"/>
          </a:xfrm>
          <a:solidFill>
            <a:schemeClr val="accent3">
              <a:lumMod val="20000"/>
              <a:lumOff val="80000"/>
            </a:schemeClr>
          </a:solidFill>
        </p:spPr>
        <p:txBody>
          <a:bodyPr>
            <a:normAutofit/>
          </a:bodyPr>
          <a:lstStyle/>
          <a:p>
            <a:pPr marL="331788" indent="-457200">
              <a:spcBef>
                <a:spcPts val="580"/>
              </a:spcBef>
              <a:buFont typeface="Wingdings" panose="05000000000000000000" pitchFamily="2" charset="2"/>
              <a:buChar char="Ø"/>
              <a:defRPr/>
            </a:pPr>
            <a:r>
              <a:rPr lang="en-US" sz="2400" dirty="0">
                <a:latin typeface="+mj-lt"/>
                <a:cs typeface="Times New Roman" pitchFamily="18" charset="0"/>
              </a:rPr>
              <a:t> </a:t>
            </a:r>
            <a:r>
              <a:rPr lang="en-US" sz="2400" b="1" i="1" u="sng" dirty="0">
                <a:latin typeface="+mj-lt"/>
                <a:cs typeface="Times New Roman" pitchFamily="18" charset="0"/>
              </a:rPr>
              <a:t>Change in Unit Property Administrator</a:t>
            </a:r>
            <a:endParaRPr lang="en-US" sz="2000" b="1" dirty="0">
              <a:latin typeface="+mj-lt"/>
              <a:cs typeface="Times New Roman" pitchFamily="18" charset="0"/>
            </a:endParaRPr>
          </a:p>
          <a:p>
            <a:pPr lvl="1">
              <a:buFont typeface="Arial" panose="020B0604020202020204" pitchFamily="34" charset="0"/>
              <a:buChar char="•"/>
            </a:pPr>
            <a:endParaRPr lang="en-US" sz="2000" b="1" dirty="0">
              <a:solidFill>
                <a:srgbClr val="FF0000"/>
              </a:solidFill>
              <a:latin typeface="+mj-lt"/>
            </a:endParaRPr>
          </a:p>
          <a:p>
            <a:pPr lvl="1">
              <a:buFont typeface="Arial" panose="020B0604020202020204" pitchFamily="34" charset="0"/>
              <a:buChar char="•"/>
            </a:pPr>
            <a:r>
              <a:rPr lang="en-US" sz="2000" b="1" dirty="0">
                <a:solidFill>
                  <a:srgbClr val="FF0000"/>
                </a:solidFill>
                <a:latin typeface="+mj-lt"/>
              </a:rPr>
              <a:t>Departments must notify the Asset Accounting Office when a change in UPA occurs. The UPA is a direct contact between the Unit and the Asset Management Office.</a:t>
            </a:r>
          </a:p>
          <a:p>
            <a:pPr>
              <a:buNone/>
            </a:pPr>
            <a:endParaRPr lang="en-US" dirty="0">
              <a:latin typeface="TimesNewRoman,Bold"/>
            </a:endParaRPr>
          </a:p>
          <a:p>
            <a:pPr marL="274638" lvl="1" indent="0" eaLnBrk="1" fontAlgn="auto" hangingPunct="1">
              <a:spcBef>
                <a:spcPts val="580"/>
              </a:spcBef>
              <a:spcAft>
                <a:spcPts val="0"/>
              </a:spcAft>
              <a:buNone/>
              <a:defRPr/>
            </a:pPr>
            <a:endParaRPr lang="en-US" b="1" dirty="0">
              <a:latin typeface="TimesNewRoman,Bold" charset="0"/>
              <a:cs typeface="Times New Roman" pitchFamily="18" charset="0"/>
            </a:endParaRPr>
          </a:p>
        </p:txBody>
      </p:sp>
      <p:sp>
        <p:nvSpPr>
          <p:cNvPr id="9" name="Rectangle 6"/>
          <p:cNvSpPr txBox="1">
            <a:spLocks noChangeArrowheads="1"/>
          </p:cNvSpPr>
          <p:nvPr/>
        </p:nvSpPr>
        <p:spPr bwMode="auto">
          <a:xfrm>
            <a:off x="76200" y="49528"/>
            <a:ext cx="6934200" cy="914400"/>
          </a:xfrm>
          <a:prstGeom prst="rect">
            <a:avLst/>
          </a:prstGeom>
          <a:solidFill>
            <a:srgbClr val="FFC000"/>
          </a:solidFill>
          <a:ln w="9525">
            <a:noFill/>
            <a:miter lim="800000"/>
            <a:headEnd/>
            <a:tailEnd/>
          </a:ln>
          <a:effectLst>
            <a:innerShdw blurRad="63500" dist="50800" dir="8100000">
              <a:srgbClr val="0F6FC6">
                <a:lumMod val="75000"/>
                <a:alpha val="50000"/>
              </a:srgbClr>
            </a:innerShdw>
          </a:effectLst>
        </p:spPr>
        <p:txBody>
          <a:bodyPr vert="horz" wrap="square" lIns="91440" tIns="45720" rIns="91440" bIns="45720" numCol="1" anchor="t" anchorCtr="0" compatLnSpc="1">
            <a:prstTxWarp prst="textNoShape">
              <a:avLst/>
            </a:prstTxWarp>
            <a:normAutofit/>
          </a:bodyPr>
          <a:lstStyle>
            <a:lvl1pPr algn="ctr" rtl="0" eaLnBrk="0" fontAlgn="base" hangingPunct="0">
              <a:spcBef>
                <a:spcPct val="0"/>
              </a:spcBef>
              <a:spcAft>
                <a:spcPct val="0"/>
              </a:spcAft>
              <a:defRPr lang="en-US" sz="4000" kern="1200" dirty="0">
                <a:solidFill>
                  <a:srgbClr val="FFFFFF"/>
                </a:solidFill>
                <a:latin typeface="+mj-lt"/>
                <a:ea typeface="+mj-ea"/>
                <a:cs typeface="+mj-cs"/>
              </a:defRPr>
            </a:lvl1pPr>
            <a:lvl2pPr algn="l" rtl="0" eaLnBrk="0" fontAlgn="base" hangingPunct="0">
              <a:spcBef>
                <a:spcPct val="0"/>
              </a:spcBef>
              <a:spcAft>
                <a:spcPct val="0"/>
              </a:spcAft>
              <a:defRPr sz="4000">
                <a:solidFill>
                  <a:schemeClr val="tx2"/>
                </a:solidFill>
                <a:latin typeface="Franklin Gothic Book" pitchFamily="34" charset="0"/>
              </a:defRPr>
            </a:lvl2pPr>
            <a:lvl3pPr algn="l" rtl="0" eaLnBrk="0" fontAlgn="base" hangingPunct="0">
              <a:spcBef>
                <a:spcPct val="0"/>
              </a:spcBef>
              <a:spcAft>
                <a:spcPct val="0"/>
              </a:spcAft>
              <a:defRPr sz="4000">
                <a:solidFill>
                  <a:schemeClr val="tx2"/>
                </a:solidFill>
                <a:latin typeface="Franklin Gothic Book" pitchFamily="34" charset="0"/>
              </a:defRPr>
            </a:lvl3pPr>
            <a:lvl4pPr algn="l" rtl="0" eaLnBrk="0" fontAlgn="base" hangingPunct="0">
              <a:spcBef>
                <a:spcPct val="0"/>
              </a:spcBef>
              <a:spcAft>
                <a:spcPct val="0"/>
              </a:spcAft>
              <a:defRPr sz="4000">
                <a:solidFill>
                  <a:schemeClr val="tx2"/>
                </a:solidFill>
                <a:latin typeface="Franklin Gothic Book" pitchFamily="34" charset="0"/>
              </a:defRPr>
            </a:lvl4pPr>
            <a:lvl5pPr algn="l" rtl="0" eaLnBrk="0" fontAlgn="base" hangingPunct="0">
              <a:spcBef>
                <a:spcPct val="0"/>
              </a:spcBef>
              <a:spcAft>
                <a:spcPct val="0"/>
              </a:spcAft>
              <a:defRPr sz="4000">
                <a:solidFill>
                  <a:schemeClr val="tx2"/>
                </a:solidFill>
                <a:latin typeface="Franklin Gothic Book" pitchFamily="34" charset="0"/>
              </a:defRPr>
            </a:lvl5pPr>
            <a:lvl6pPr marL="457200" algn="l" rtl="0" fontAlgn="base">
              <a:spcBef>
                <a:spcPct val="0"/>
              </a:spcBef>
              <a:spcAft>
                <a:spcPct val="0"/>
              </a:spcAft>
              <a:defRPr sz="4000">
                <a:solidFill>
                  <a:schemeClr val="tx2"/>
                </a:solidFill>
                <a:latin typeface="Franklin Gothic Book" pitchFamily="34" charset="0"/>
              </a:defRPr>
            </a:lvl6pPr>
            <a:lvl7pPr marL="914400" algn="l" rtl="0" fontAlgn="base">
              <a:spcBef>
                <a:spcPct val="0"/>
              </a:spcBef>
              <a:spcAft>
                <a:spcPct val="0"/>
              </a:spcAft>
              <a:defRPr sz="4000">
                <a:solidFill>
                  <a:schemeClr val="tx2"/>
                </a:solidFill>
                <a:latin typeface="Franklin Gothic Book" pitchFamily="34" charset="0"/>
              </a:defRPr>
            </a:lvl7pPr>
            <a:lvl8pPr marL="1371600" algn="l" rtl="0" fontAlgn="base">
              <a:spcBef>
                <a:spcPct val="0"/>
              </a:spcBef>
              <a:spcAft>
                <a:spcPct val="0"/>
              </a:spcAft>
              <a:defRPr sz="4000">
                <a:solidFill>
                  <a:schemeClr val="tx2"/>
                </a:solidFill>
                <a:latin typeface="Franklin Gothic Book" pitchFamily="34" charset="0"/>
              </a:defRPr>
            </a:lvl8pPr>
            <a:lvl9pPr marL="1828800" algn="l" rtl="0" fontAlgn="base">
              <a:spcBef>
                <a:spcPct val="0"/>
              </a:spcBef>
              <a:spcAft>
                <a:spcPct val="0"/>
              </a:spcAft>
              <a:defRPr sz="4000">
                <a:solidFill>
                  <a:schemeClr val="tx2"/>
                </a:solidFill>
                <a:latin typeface="Franklin Gothic Book"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defRPr/>
            </a:pPr>
            <a:r>
              <a:rPr kumimoji="0" lang="en-US" sz="5400" b="1" i="1" u="none" strike="noStrike" kern="1200" cap="none" spc="0" normalizeH="0" baseline="0" noProof="0" dirty="0">
                <a:ln>
                  <a:noFill/>
                </a:ln>
                <a:solidFill>
                  <a:srgbClr val="0F6FC6">
                    <a:lumMod val="25000"/>
                  </a:srgbClr>
                </a:solidFill>
                <a:effectLst>
                  <a:outerShdw blurRad="38100" dist="38100" dir="2700000" algn="tl">
                    <a:srgbClr val="FFFFFF"/>
                  </a:outerShdw>
                </a:effectLst>
                <a:uLnTx/>
                <a:uFillTx/>
                <a:latin typeface="Franklin Gothic Book"/>
                <a:ea typeface="+mj-ea"/>
                <a:cs typeface="+mj-cs"/>
              </a:rPr>
              <a:t>Asset Management</a:t>
            </a:r>
          </a:p>
        </p:txBody>
      </p:sp>
      <p:sp>
        <p:nvSpPr>
          <p:cNvPr id="7" name="Rectangle 2"/>
          <p:cNvSpPr txBox="1">
            <a:spLocks noChangeArrowheads="1"/>
          </p:cNvSpPr>
          <p:nvPr/>
        </p:nvSpPr>
        <p:spPr>
          <a:xfrm>
            <a:off x="105104" y="990600"/>
            <a:ext cx="2257096" cy="381000"/>
          </a:xfrm>
          <a:prstGeom prst="rect">
            <a:avLst/>
          </a:prstGeom>
          <a:solidFill>
            <a:schemeClr val="bg1">
              <a:lumMod val="65000"/>
            </a:schemeClr>
          </a:solidFill>
          <a:effectLst>
            <a:outerShdw blurRad="50800" dist="50800" dir="5400000" algn="ctr" rotWithShape="0">
              <a:schemeClr val="bg1">
                <a:lumMod val="50000"/>
              </a:schemeClr>
            </a:outerShdw>
          </a:effectLst>
        </p:spPr>
        <p:txBody>
          <a:bodyPr bIns="45720" anchor="t">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defRPr/>
            </a:pPr>
            <a:r>
              <a:rPr lang="en-US" sz="1800" b="1" i="1" dirty="0">
                <a:solidFill>
                  <a:srgbClr val="FFFF00"/>
                </a:solidFill>
                <a:latin typeface="TimesNewRoman,Bold"/>
              </a:rPr>
              <a:t>Unit Responsibilities</a:t>
            </a:r>
          </a:p>
        </p:txBody>
      </p:sp>
    </p:spTree>
    <p:extLst>
      <p:ext uri="{BB962C8B-B14F-4D97-AF65-F5344CB8AC3E}">
        <p14:creationId xmlns:p14="http://schemas.microsoft.com/office/powerpoint/2010/main" val="97081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animEffect transition="in" filter="wipe(down)">
                                      <p:cBhvr>
                                        <p:cTn id="7"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600200"/>
            <a:ext cx="8686800" cy="4953000"/>
          </a:xfrm>
          <a:solidFill>
            <a:schemeClr val="accent3">
              <a:lumMod val="20000"/>
              <a:lumOff val="80000"/>
            </a:schemeClr>
          </a:solidFill>
        </p:spPr>
        <p:txBody>
          <a:bodyPr>
            <a:normAutofit/>
          </a:bodyPr>
          <a:lstStyle/>
          <a:p>
            <a:pPr marL="273685">
              <a:spcBef>
                <a:spcPts val="370"/>
              </a:spcBef>
              <a:buFont typeface="Wingdings" pitchFamily="2" charset="2"/>
              <a:buChar char="Ø"/>
              <a:defRPr/>
            </a:pPr>
            <a:r>
              <a:rPr lang="en-US" sz="2400" b="1" i="1" u="sng" dirty="0"/>
              <a:t>Custody and Return of Property by Departing Employees</a:t>
            </a:r>
          </a:p>
          <a:p>
            <a:pPr marL="0" indent="0">
              <a:spcBef>
                <a:spcPts val="370"/>
              </a:spcBef>
              <a:buNone/>
              <a:defRPr/>
            </a:pPr>
            <a:endParaRPr lang="en-US" sz="2000" b="1" i="1" u="sng" dirty="0"/>
          </a:p>
          <a:p>
            <a:pPr lvl="1">
              <a:spcBef>
                <a:spcPts val="370"/>
              </a:spcBef>
              <a:buFont typeface="Arial" panose="020B0604020202020204" pitchFamily="34" charset="0"/>
              <a:buChar char="•"/>
              <a:defRPr/>
            </a:pPr>
            <a:r>
              <a:rPr lang="en-US" sz="2000" b="1" dirty="0"/>
              <a:t>UPA’s should periodically review inventory assets under the control of University employees (at least annually). </a:t>
            </a:r>
          </a:p>
          <a:p>
            <a:pPr lvl="1">
              <a:spcBef>
                <a:spcPts val="370"/>
              </a:spcBef>
              <a:buFont typeface="Arial" panose="020B0604020202020204" pitchFamily="34" charset="0"/>
              <a:buChar char="•"/>
              <a:defRPr/>
            </a:pPr>
            <a:endParaRPr lang="en-US" sz="2000" b="1" dirty="0"/>
          </a:p>
          <a:p>
            <a:pPr lvl="1">
              <a:spcBef>
                <a:spcPts val="370"/>
              </a:spcBef>
              <a:buFont typeface="Arial" panose="020B0604020202020204" pitchFamily="34" charset="0"/>
              <a:buChar char="•"/>
              <a:defRPr/>
            </a:pPr>
            <a:r>
              <a:rPr lang="en-US" sz="2000" b="1" dirty="0"/>
              <a:t>Each department should establish a procedure to prevent departing employees from removing University property. </a:t>
            </a:r>
          </a:p>
          <a:p>
            <a:pPr lvl="1">
              <a:spcBef>
                <a:spcPts val="370"/>
              </a:spcBef>
              <a:buFont typeface="Arial" panose="020B0604020202020204" pitchFamily="34" charset="0"/>
              <a:buChar char="•"/>
              <a:defRPr/>
            </a:pPr>
            <a:endParaRPr lang="en-US" sz="2000" b="1" dirty="0"/>
          </a:p>
          <a:p>
            <a:pPr lvl="1">
              <a:spcBef>
                <a:spcPts val="370"/>
              </a:spcBef>
              <a:buFont typeface="Arial" panose="020B0604020202020204" pitchFamily="34" charset="0"/>
              <a:buChar char="•"/>
              <a:defRPr/>
            </a:pPr>
            <a:r>
              <a:rPr lang="en-US" sz="2000" b="1" dirty="0"/>
              <a:t>Procedure should include a “checkout” meeting with the UPA. Departing employees are required to return all University property in their possession on or off campus (see 10.40  C-7, iv or asset web page link for exceptions on grant funded assets).</a:t>
            </a:r>
          </a:p>
          <a:p>
            <a:pPr marL="1372235" lvl="4">
              <a:spcBef>
                <a:spcPts val="370"/>
              </a:spcBef>
              <a:buFont typeface="Arial" pitchFamily="34" charset="0"/>
              <a:buChar char="•"/>
              <a:defRPr/>
            </a:pPr>
            <a:endParaRPr lang="en-US" sz="1600" b="1" dirty="0">
              <a:latin typeface="TimesNewRoman,Bold"/>
            </a:endParaRPr>
          </a:p>
          <a:p>
            <a:endParaRPr lang="en-US" dirty="0"/>
          </a:p>
        </p:txBody>
      </p:sp>
      <p:sp>
        <p:nvSpPr>
          <p:cNvPr id="5" name="Rectangle 6"/>
          <p:cNvSpPr txBox="1">
            <a:spLocks noChangeArrowheads="1"/>
          </p:cNvSpPr>
          <p:nvPr/>
        </p:nvSpPr>
        <p:spPr bwMode="auto">
          <a:xfrm>
            <a:off x="76200" y="49528"/>
            <a:ext cx="6934200" cy="914400"/>
          </a:xfrm>
          <a:prstGeom prst="rect">
            <a:avLst/>
          </a:prstGeom>
          <a:solidFill>
            <a:srgbClr val="FFC000"/>
          </a:solidFill>
          <a:ln w="9525">
            <a:noFill/>
            <a:miter lim="800000"/>
            <a:headEnd/>
            <a:tailEnd/>
          </a:ln>
          <a:effectLst>
            <a:innerShdw blurRad="63500" dist="50800" dir="8100000">
              <a:srgbClr val="0F6FC6">
                <a:lumMod val="75000"/>
                <a:alpha val="50000"/>
              </a:srgbClr>
            </a:innerShdw>
          </a:effectLst>
        </p:spPr>
        <p:txBody>
          <a:bodyPr vert="horz" wrap="square" lIns="91440" tIns="45720" rIns="91440" bIns="45720" numCol="1" anchor="t" anchorCtr="0" compatLnSpc="1">
            <a:prstTxWarp prst="textNoShape">
              <a:avLst/>
            </a:prstTxWarp>
            <a:normAutofit/>
          </a:bodyPr>
          <a:lstStyle>
            <a:lvl1pPr algn="ctr" rtl="0" eaLnBrk="0" fontAlgn="base" hangingPunct="0">
              <a:spcBef>
                <a:spcPct val="0"/>
              </a:spcBef>
              <a:spcAft>
                <a:spcPct val="0"/>
              </a:spcAft>
              <a:defRPr lang="en-US" sz="4000" kern="1200" dirty="0">
                <a:solidFill>
                  <a:srgbClr val="FFFFFF"/>
                </a:solidFill>
                <a:latin typeface="+mj-lt"/>
                <a:ea typeface="+mj-ea"/>
                <a:cs typeface="+mj-cs"/>
              </a:defRPr>
            </a:lvl1pPr>
            <a:lvl2pPr algn="l" rtl="0" eaLnBrk="0" fontAlgn="base" hangingPunct="0">
              <a:spcBef>
                <a:spcPct val="0"/>
              </a:spcBef>
              <a:spcAft>
                <a:spcPct val="0"/>
              </a:spcAft>
              <a:defRPr sz="4000">
                <a:solidFill>
                  <a:schemeClr val="tx2"/>
                </a:solidFill>
                <a:latin typeface="Franklin Gothic Book" pitchFamily="34" charset="0"/>
              </a:defRPr>
            </a:lvl2pPr>
            <a:lvl3pPr algn="l" rtl="0" eaLnBrk="0" fontAlgn="base" hangingPunct="0">
              <a:spcBef>
                <a:spcPct val="0"/>
              </a:spcBef>
              <a:spcAft>
                <a:spcPct val="0"/>
              </a:spcAft>
              <a:defRPr sz="4000">
                <a:solidFill>
                  <a:schemeClr val="tx2"/>
                </a:solidFill>
                <a:latin typeface="Franklin Gothic Book" pitchFamily="34" charset="0"/>
              </a:defRPr>
            </a:lvl3pPr>
            <a:lvl4pPr algn="l" rtl="0" eaLnBrk="0" fontAlgn="base" hangingPunct="0">
              <a:spcBef>
                <a:spcPct val="0"/>
              </a:spcBef>
              <a:spcAft>
                <a:spcPct val="0"/>
              </a:spcAft>
              <a:defRPr sz="4000">
                <a:solidFill>
                  <a:schemeClr val="tx2"/>
                </a:solidFill>
                <a:latin typeface="Franklin Gothic Book" pitchFamily="34" charset="0"/>
              </a:defRPr>
            </a:lvl4pPr>
            <a:lvl5pPr algn="l" rtl="0" eaLnBrk="0" fontAlgn="base" hangingPunct="0">
              <a:spcBef>
                <a:spcPct val="0"/>
              </a:spcBef>
              <a:spcAft>
                <a:spcPct val="0"/>
              </a:spcAft>
              <a:defRPr sz="4000">
                <a:solidFill>
                  <a:schemeClr val="tx2"/>
                </a:solidFill>
                <a:latin typeface="Franklin Gothic Book" pitchFamily="34" charset="0"/>
              </a:defRPr>
            </a:lvl5pPr>
            <a:lvl6pPr marL="457200" algn="l" rtl="0" fontAlgn="base">
              <a:spcBef>
                <a:spcPct val="0"/>
              </a:spcBef>
              <a:spcAft>
                <a:spcPct val="0"/>
              </a:spcAft>
              <a:defRPr sz="4000">
                <a:solidFill>
                  <a:schemeClr val="tx2"/>
                </a:solidFill>
                <a:latin typeface="Franklin Gothic Book" pitchFamily="34" charset="0"/>
              </a:defRPr>
            </a:lvl6pPr>
            <a:lvl7pPr marL="914400" algn="l" rtl="0" fontAlgn="base">
              <a:spcBef>
                <a:spcPct val="0"/>
              </a:spcBef>
              <a:spcAft>
                <a:spcPct val="0"/>
              </a:spcAft>
              <a:defRPr sz="4000">
                <a:solidFill>
                  <a:schemeClr val="tx2"/>
                </a:solidFill>
                <a:latin typeface="Franklin Gothic Book" pitchFamily="34" charset="0"/>
              </a:defRPr>
            </a:lvl7pPr>
            <a:lvl8pPr marL="1371600" algn="l" rtl="0" fontAlgn="base">
              <a:spcBef>
                <a:spcPct val="0"/>
              </a:spcBef>
              <a:spcAft>
                <a:spcPct val="0"/>
              </a:spcAft>
              <a:defRPr sz="4000">
                <a:solidFill>
                  <a:schemeClr val="tx2"/>
                </a:solidFill>
                <a:latin typeface="Franklin Gothic Book" pitchFamily="34" charset="0"/>
              </a:defRPr>
            </a:lvl8pPr>
            <a:lvl9pPr marL="1828800" algn="l" rtl="0" fontAlgn="base">
              <a:spcBef>
                <a:spcPct val="0"/>
              </a:spcBef>
              <a:spcAft>
                <a:spcPct val="0"/>
              </a:spcAft>
              <a:defRPr sz="4000">
                <a:solidFill>
                  <a:schemeClr val="tx2"/>
                </a:solidFill>
                <a:latin typeface="Franklin Gothic Book"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defRPr/>
            </a:pPr>
            <a:r>
              <a:rPr kumimoji="0" lang="en-US" sz="5400" b="1" i="1" u="none" strike="noStrike" kern="1200" cap="none" spc="0" normalizeH="0" baseline="0" noProof="0" dirty="0">
                <a:ln>
                  <a:noFill/>
                </a:ln>
                <a:solidFill>
                  <a:srgbClr val="0F6FC6">
                    <a:lumMod val="25000"/>
                  </a:srgbClr>
                </a:solidFill>
                <a:effectLst>
                  <a:outerShdw blurRad="38100" dist="38100" dir="2700000" algn="tl">
                    <a:srgbClr val="FFFFFF"/>
                  </a:outerShdw>
                </a:effectLst>
                <a:uLnTx/>
                <a:uFillTx/>
                <a:latin typeface="Franklin Gothic Book"/>
                <a:ea typeface="+mj-ea"/>
                <a:cs typeface="+mj-cs"/>
              </a:rPr>
              <a:t>Asset Management</a:t>
            </a:r>
          </a:p>
        </p:txBody>
      </p:sp>
      <p:sp>
        <p:nvSpPr>
          <p:cNvPr id="7" name="Rectangle 2"/>
          <p:cNvSpPr txBox="1">
            <a:spLocks noChangeArrowheads="1"/>
          </p:cNvSpPr>
          <p:nvPr/>
        </p:nvSpPr>
        <p:spPr>
          <a:xfrm>
            <a:off x="105104" y="990600"/>
            <a:ext cx="2257096" cy="381000"/>
          </a:xfrm>
          <a:prstGeom prst="rect">
            <a:avLst/>
          </a:prstGeom>
          <a:solidFill>
            <a:schemeClr val="bg1">
              <a:lumMod val="65000"/>
            </a:schemeClr>
          </a:solidFill>
          <a:effectLst>
            <a:outerShdw blurRad="50800" dist="50800" dir="5400000" algn="ctr" rotWithShape="0">
              <a:schemeClr val="bg1">
                <a:lumMod val="50000"/>
              </a:schemeClr>
            </a:outerShdw>
          </a:effectLst>
        </p:spPr>
        <p:txBody>
          <a:bodyPr bIns="45720" anchor="t">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defRPr/>
            </a:pPr>
            <a:r>
              <a:rPr lang="en-US" sz="1800" b="1" i="1" dirty="0">
                <a:solidFill>
                  <a:srgbClr val="FFFF00"/>
                </a:solidFill>
                <a:latin typeface="TimesNewRoman,Bold"/>
              </a:rPr>
              <a:t>Unit Responsibilities</a:t>
            </a:r>
          </a:p>
        </p:txBody>
      </p:sp>
    </p:spTree>
    <p:extLst>
      <p:ext uri="{BB962C8B-B14F-4D97-AF65-F5344CB8AC3E}">
        <p14:creationId xmlns:p14="http://schemas.microsoft.com/office/powerpoint/2010/main" val="6049620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4"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wipe(down)">
                                      <p:cBhvr>
                                        <p:cTn id="11" dur="500"/>
                                        <p:tgtEl>
                                          <p:spTgt spid="3">
                                            <p:txEl>
                                              <p:pRg st="2" end="2"/>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4" fill="hold" nodeType="click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wipe(down)">
                                      <p:cBhvr>
                                        <p:cTn id="16" dur="500"/>
                                        <p:tgtEl>
                                          <p:spTgt spid="3">
                                            <p:txEl>
                                              <p:pRg st="4" end="4"/>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4"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animEffect transition="in" filter="wipe(down)">
                                      <p:cBhvr>
                                        <p:cTn id="21"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2478" y="1524000"/>
            <a:ext cx="8879122" cy="5181600"/>
          </a:xfrm>
          <a:solidFill>
            <a:schemeClr val="accent3">
              <a:lumMod val="20000"/>
              <a:lumOff val="80000"/>
            </a:schemeClr>
          </a:solidFill>
        </p:spPr>
        <p:txBody>
          <a:bodyPr>
            <a:noAutofit/>
          </a:bodyPr>
          <a:lstStyle/>
          <a:p>
            <a:pPr>
              <a:buFont typeface="Wingdings" panose="05000000000000000000" pitchFamily="2" charset="2"/>
              <a:buChar char="Ø"/>
            </a:pPr>
            <a:r>
              <a:rPr lang="en-US" sz="2000" b="1" dirty="0">
                <a:latin typeface="Calibri" panose="020F0502020204030204" pitchFamily="34" charset="0"/>
              </a:rPr>
              <a:t>All University Employees have an obligation to safeguard and make appropriate use of property owned or accountable to the University.</a:t>
            </a:r>
          </a:p>
          <a:p>
            <a:endParaRPr lang="en-US" sz="1200" b="1" dirty="0">
              <a:latin typeface="Calibri" panose="020F0502020204030204" pitchFamily="34" charset="0"/>
            </a:endParaRPr>
          </a:p>
          <a:p>
            <a:pPr>
              <a:buFont typeface="Wingdings" panose="05000000000000000000" pitchFamily="2" charset="2"/>
              <a:buChar char="ü"/>
            </a:pPr>
            <a:r>
              <a:rPr lang="en-US" sz="2000" b="1" dirty="0">
                <a:latin typeface="Calibri" panose="020F0502020204030204" pitchFamily="34" charset="0"/>
              </a:rPr>
              <a:t>This includes individual use or common area property.</a:t>
            </a:r>
          </a:p>
          <a:p>
            <a:pPr>
              <a:buFont typeface="Wingdings" panose="05000000000000000000" pitchFamily="2" charset="2"/>
              <a:buChar char="ü"/>
            </a:pPr>
            <a:endParaRPr lang="en-US" sz="1200" b="1" dirty="0">
              <a:latin typeface="Calibri" panose="020F0502020204030204" pitchFamily="34" charset="0"/>
            </a:endParaRPr>
          </a:p>
          <a:p>
            <a:pPr>
              <a:buFont typeface="Wingdings" panose="05000000000000000000" pitchFamily="2" charset="2"/>
              <a:buChar char="ü"/>
            </a:pPr>
            <a:r>
              <a:rPr lang="en-US" sz="2000" b="1" dirty="0">
                <a:latin typeface="Calibri" panose="020F0502020204030204" pitchFamily="34" charset="0"/>
              </a:rPr>
              <a:t>Exercise reasonable care in use to prevent damage and maintain good condition, accounting for wear and tear resulting from use. </a:t>
            </a:r>
          </a:p>
          <a:p>
            <a:pPr>
              <a:buFont typeface="Wingdings" panose="05000000000000000000" pitchFamily="2" charset="2"/>
              <a:buChar char="ü"/>
            </a:pPr>
            <a:endParaRPr lang="en-US" sz="1200" b="1" dirty="0">
              <a:latin typeface="Calibri" panose="020F0502020204030204" pitchFamily="34" charset="0"/>
            </a:endParaRPr>
          </a:p>
          <a:p>
            <a:pPr>
              <a:buFont typeface="Wingdings" panose="05000000000000000000" pitchFamily="2" charset="2"/>
              <a:buChar char="ü"/>
            </a:pPr>
            <a:r>
              <a:rPr lang="en-US" sz="2000" b="1" dirty="0">
                <a:latin typeface="Calibri" panose="020F0502020204030204" pitchFamily="34" charset="0"/>
              </a:rPr>
              <a:t>Exercise reasonable security measures to prevent  theft or misuse.</a:t>
            </a:r>
          </a:p>
          <a:p>
            <a:pPr>
              <a:buFont typeface="Wingdings" panose="05000000000000000000" pitchFamily="2" charset="2"/>
              <a:buChar char="ü"/>
            </a:pPr>
            <a:endParaRPr lang="en-US" sz="1200" b="1" dirty="0">
              <a:latin typeface="Calibri" panose="020F0502020204030204" pitchFamily="34" charset="0"/>
            </a:endParaRPr>
          </a:p>
          <a:p>
            <a:pPr>
              <a:buFont typeface="Wingdings" panose="05000000000000000000" pitchFamily="2" charset="2"/>
              <a:buChar char="ü"/>
            </a:pPr>
            <a:r>
              <a:rPr lang="en-US" sz="2000" b="1" dirty="0">
                <a:latin typeface="Calibri" panose="020F0502020204030204" pitchFamily="34" charset="0"/>
              </a:rPr>
              <a:t>Notify the UPA </a:t>
            </a:r>
            <a:r>
              <a:rPr lang="en-US" sz="2000" b="1" dirty="0">
                <a:solidFill>
                  <a:srgbClr val="2706EA"/>
                </a:solidFill>
                <a:latin typeface="Calibri" panose="020F0502020204030204" pitchFamily="34" charset="0"/>
              </a:rPr>
              <a:t>and/or</a:t>
            </a:r>
            <a:r>
              <a:rPr lang="en-US" sz="2000" b="1" dirty="0">
                <a:latin typeface="Calibri" panose="020F0502020204030204" pitchFamily="34" charset="0"/>
              </a:rPr>
              <a:t> Asset Management Office of acquisition, movement or disposal of property in a timely manner.</a:t>
            </a:r>
          </a:p>
          <a:p>
            <a:pPr>
              <a:buFont typeface="Wingdings" panose="05000000000000000000" pitchFamily="2" charset="2"/>
              <a:buChar char="ü"/>
            </a:pPr>
            <a:endParaRPr lang="en-US" sz="1200" b="1" dirty="0">
              <a:latin typeface="Calibri" panose="020F0502020204030204" pitchFamily="34" charset="0"/>
            </a:endParaRPr>
          </a:p>
          <a:p>
            <a:pPr>
              <a:buFont typeface="Wingdings" panose="05000000000000000000" pitchFamily="2" charset="2"/>
              <a:buChar char="ü"/>
            </a:pPr>
            <a:r>
              <a:rPr lang="en-US" sz="2000" b="1" dirty="0">
                <a:latin typeface="Calibri" panose="020F0502020204030204" pitchFamily="34" charset="0"/>
              </a:rPr>
              <a:t>Report lost, stolen, damaged or otherwise impaired property to appropriate parties (supervisor, manager, UPA, Asset Management Office, </a:t>
            </a:r>
            <a:r>
              <a:rPr lang="en-US" sz="2000" b="1" dirty="0" err="1">
                <a:latin typeface="Calibri" panose="020F0502020204030204" pitchFamily="34" charset="0"/>
              </a:rPr>
              <a:t>etc</a:t>
            </a:r>
            <a:r>
              <a:rPr lang="en-US" sz="2000" b="1" dirty="0">
                <a:latin typeface="Calibri" panose="020F0502020204030204" pitchFamily="34" charset="0"/>
              </a:rPr>
              <a:t>) immediately.</a:t>
            </a:r>
          </a:p>
          <a:p>
            <a:pPr marL="800100" lvl="4" indent="-342900">
              <a:buFont typeface="Wingdings" panose="05000000000000000000" pitchFamily="2" charset="2"/>
              <a:buChar char="ü"/>
            </a:pPr>
            <a:endParaRPr lang="en-US" b="1" dirty="0">
              <a:latin typeface="Cambria" panose="02040503050406030204" pitchFamily="18" charset="0"/>
            </a:endParaRPr>
          </a:p>
          <a:p>
            <a:pPr marL="457200" lvl="4" indent="0">
              <a:buNone/>
            </a:pPr>
            <a:endParaRPr lang="en-US" b="1" dirty="0">
              <a:latin typeface="Cambria" panose="02040503050406030204" pitchFamily="18" charset="0"/>
            </a:endParaRPr>
          </a:p>
          <a:p>
            <a:endParaRPr lang="en-US" sz="2000" b="1" dirty="0">
              <a:latin typeface="Cambria" panose="02040503050406030204" pitchFamily="18" charset="0"/>
            </a:endParaRPr>
          </a:p>
        </p:txBody>
      </p:sp>
      <p:sp>
        <p:nvSpPr>
          <p:cNvPr id="5" name="Rectangle 6"/>
          <p:cNvSpPr txBox="1">
            <a:spLocks noChangeArrowheads="1"/>
          </p:cNvSpPr>
          <p:nvPr/>
        </p:nvSpPr>
        <p:spPr bwMode="auto">
          <a:xfrm>
            <a:off x="76200" y="49528"/>
            <a:ext cx="6934200" cy="914400"/>
          </a:xfrm>
          <a:prstGeom prst="rect">
            <a:avLst/>
          </a:prstGeom>
          <a:solidFill>
            <a:srgbClr val="FFC000"/>
          </a:solidFill>
          <a:ln w="9525">
            <a:noFill/>
            <a:miter lim="800000"/>
            <a:headEnd/>
            <a:tailEnd/>
          </a:ln>
          <a:effectLst>
            <a:innerShdw blurRad="63500" dist="50800" dir="8100000">
              <a:srgbClr val="0F6FC6">
                <a:lumMod val="75000"/>
                <a:alpha val="50000"/>
              </a:srgbClr>
            </a:innerShdw>
          </a:effectLst>
        </p:spPr>
        <p:txBody>
          <a:bodyPr vert="horz" wrap="square" lIns="91440" tIns="45720" rIns="91440" bIns="45720" numCol="1" anchor="t" anchorCtr="0" compatLnSpc="1">
            <a:prstTxWarp prst="textNoShape">
              <a:avLst/>
            </a:prstTxWarp>
            <a:normAutofit/>
          </a:bodyPr>
          <a:lstStyle>
            <a:lvl1pPr algn="ctr" rtl="0" eaLnBrk="0" fontAlgn="base" hangingPunct="0">
              <a:spcBef>
                <a:spcPct val="0"/>
              </a:spcBef>
              <a:spcAft>
                <a:spcPct val="0"/>
              </a:spcAft>
              <a:defRPr lang="en-US" sz="4000" kern="1200" dirty="0">
                <a:solidFill>
                  <a:srgbClr val="FFFFFF"/>
                </a:solidFill>
                <a:latin typeface="+mj-lt"/>
                <a:ea typeface="+mj-ea"/>
                <a:cs typeface="+mj-cs"/>
              </a:defRPr>
            </a:lvl1pPr>
            <a:lvl2pPr algn="l" rtl="0" eaLnBrk="0" fontAlgn="base" hangingPunct="0">
              <a:spcBef>
                <a:spcPct val="0"/>
              </a:spcBef>
              <a:spcAft>
                <a:spcPct val="0"/>
              </a:spcAft>
              <a:defRPr sz="4000">
                <a:solidFill>
                  <a:schemeClr val="tx2"/>
                </a:solidFill>
                <a:latin typeface="Franklin Gothic Book" pitchFamily="34" charset="0"/>
              </a:defRPr>
            </a:lvl2pPr>
            <a:lvl3pPr algn="l" rtl="0" eaLnBrk="0" fontAlgn="base" hangingPunct="0">
              <a:spcBef>
                <a:spcPct val="0"/>
              </a:spcBef>
              <a:spcAft>
                <a:spcPct val="0"/>
              </a:spcAft>
              <a:defRPr sz="4000">
                <a:solidFill>
                  <a:schemeClr val="tx2"/>
                </a:solidFill>
                <a:latin typeface="Franklin Gothic Book" pitchFamily="34" charset="0"/>
              </a:defRPr>
            </a:lvl3pPr>
            <a:lvl4pPr algn="l" rtl="0" eaLnBrk="0" fontAlgn="base" hangingPunct="0">
              <a:spcBef>
                <a:spcPct val="0"/>
              </a:spcBef>
              <a:spcAft>
                <a:spcPct val="0"/>
              </a:spcAft>
              <a:defRPr sz="4000">
                <a:solidFill>
                  <a:schemeClr val="tx2"/>
                </a:solidFill>
                <a:latin typeface="Franklin Gothic Book" pitchFamily="34" charset="0"/>
              </a:defRPr>
            </a:lvl4pPr>
            <a:lvl5pPr algn="l" rtl="0" eaLnBrk="0" fontAlgn="base" hangingPunct="0">
              <a:spcBef>
                <a:spcPct val="0"/>
              </a:spcBef>
              <a:spcAft>
                <a:spcPct val="0"/>
              </a:spcAft>
              <a:defRPr sz="4000">
                <a:solidFill>
                  <a:schemeClr val="tx2"/>
                </a:solidFill>
                <a:latin typeface="Franklin Gothic Book" pitchFamily="34" charset="0"/>
              </a:defRPr>
            </a:lvl5pPr>
            <a:lvl6pPr marL="457200" algn="l" rtl="0" fontAlgn="base">
              <a:spcBef>
                <a:spcPct val="0"/>
              </a:spcBef>
              <a:spcAft>
                <a:spcPct val="0"/>
              </a:spcAft>
              <a:defRPr sz="4000">
                <a:solidFill>
                  <a:schemeClr val="tx2"/>
                </a:solidFill>
                <a:latin typeface="Franklin Gothic Book" pitchFamily="34" charset="0"/>
              </a:defRPr>
            </a:lvl6pPr>
            <a:lvl7pPr marL="914400" algn="l" rtl="0" fontAlgn="base">
              <a:spcBef>
                <a:spcPct val="0"/>
              </a:spcBef>
              <a:spcAft>
                <a:spcPct val="0"/>
              </a:spcAft>
              <a:defRPr sz="4000">
                <a:solidFill>
                  <a:schemeClr val="tx2"/>
                </a:solidFill>
                <a:latin typeface="Franklin Gothic Book" pitchFamily="34" charset="0"/>
              </a:defRPr>
            </a:lvl7pPr>
            <a:lvl8pPr marL="1371600" algn="l" rtl="0" fontAlgn="base">
              <a:spcBef>
                <a:spcPct val="0"/>
              </a:spcBef>
              <a:spcAft>
                <a:spcPct val="0"/>
              </a:spcAft>
              <a:defRPr sz="4000">
                <a:solidFill>
                  <a:schemeClr val="tx2"/>
                </a:solidFill>
                <a:latin typeface="Franklin Gothic Book" pitchFamily="34" charset="0"/>
              </a:defRPr>
            </a:lvl8pPr>
            <a:lvl9pPr marL="1828800" algn="l" rtl="0" fontAlgn="base">
              <a:spcBef>
                <a:spcPct val="0"/>
              </a:spcBef>
              <a:spcAft>
                <a:spcPct val="0"/>
              </a:spcAft>
              <a:defRPr sz="4000">
                <a:solidFill>
                  <a:schemeClr val="tx2"/>
                </a:solidFill>
                <a:latin typeface="Franklin Gothic Book"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defRPr/>
            </a:pPr>
            <a:r>
              <a:rPr kumimoji="0" lang="en-US" sz="5400" b="1" i="1" u="none" strike="noStrike" kern="1200" cap="none" spc="0" normalizeH="0" baseline="0" noProof="0" dirty="0">
                <a:ln>
                  <a:noFill/>
                </a:ln>
                <a:solidFill>
                  <a:srgbClr val="0F6FC6">
                    <a:lumMod val="25000"/>
                  </a:srgbClr>
                </a:solidFill>
                <a:effectLst>
                  <a:outerShdw blurRad="38100" dist="38100" dir="2700000" algn="tl">
                    <a:srgbClr val="FFFFFF"/>
                  </a:outerShdw>
                </a:effectLst>
                <a:uLnTx/>
                <a:uFillTx/>
                <a:latin typeface="Franklin Gothic Book"/>
                <a:ea typeface="+mj-ea"/>
                <a:cs typeface="+mj-cs"/>
              </a:rPr>
              <a:t>Asset Management</a:t>
            </a:r>
          </a:p>
        </p:txBody>
      </p:sp>
      <p:sp>
        <p:nvSpPr>
          <p:cNvPr id="7" name="Rectangle 2"/>
          <p:cNvSpPr txBox="1">
            <a:spLocks noChangeArrowheads="1"/>
          </p:cNvSpPr>
          <p:nvPr/>
        </p:nvSpPr>
        <p:spPr>
          <a:xfrm>
            <a:off x="105104" y="990600"/>
            <a:ext cx="2561896" cy="381000"/>
          </a:xfrm>
          <a:prstGeom prst="rect">
            <a:avLst/>
          </a:prstGeom>
          <a:solidFill>
            <a:schemeClr val="bg1">
              <a:lumMod val="65000"/>
            </a:schemeClr>
          </a:solidFill>
          <a:effectLst>
            <a:outerShdw blurRad="50800" dist="50800" dir="5400000" algn="ctr" rotWithShape="0">
              <a:schemeClr val="bg1">
                <a:lumMod val="50000"/>
              </a:schemeClr>
            </a:outerShdw>
          </a:effectLst>
        </p:spPr>
        <p:txBody>
          <a:bodyPr bIns="45720" anchor="t">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defRPr/>
            </a:pPr>
            <a:r>
              <a:rPr lang="en-US" sz="1800" b="1" i="1" dirty="0">
                <a:solidFill>
                  <a:srgbClr val="FFFF00"/>
                </a:solidFill>
                <a:latin typeface="TimesNewRoman,Bold"/>
              </a:rPr>
              <a:t>Security of Property</a:t>
            </a:r>
          </a:p>
        </p:txBody>
      </p:sp>
    </p:spTree>
    <p:extLst>
      <p:ext uri="{BB962C8B-B14F-4D97-AF65-F5344CB8AC3E}">
        <p14:creationId xmlns:p14="http://schemas.microsoft.com/office/powerpoint/2010/main" val="2217956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down)">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wipe(down)">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wipe(down)">
                                      <p:cBhvr>
                                        <p:cTn id="27" dur="500"/>
                                        <p:tgtEl>
                                          <p:spTgt spid="3">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3">
                                            <p:txEl>
                                              <p:pRg st="10" end="10"/>
                                            </p:txEl>
                                          </p:spTgt>
                                        </p:tgtEl>
                                        <p:attrNameLst>
                                          <p:attrName>style.visibility</p:attrName>
                                        </p:attrNameLst>
                                      </p:cBhvr>
                                      <p:to>
                                        <p:strVal val="visible"/>
                                      </p:to>
                                    </p:set>
                                    <p:animEffect transition="in" filter="wipe(down)">
                                      <p:cBhvr>
                                        <p:cTn id="32"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txBox="1">
            <a:spLocks noChangeArrowheads="1"/>
          </p:cNvSpPr>
          <p:nvPr/>
        </p:nvSpPr>
        <p:spPr bwMode="auto">
          <a:xfrm>
            <a:off x="76200" y="49528"/>
            <a:ext cx="6934200" cy="914400"/>
          </a:xfrm>
          <a:prstGeom prst="rect">
            <a:avLst/>
          </a:prstGeom>
          <a:solidFill>
            <a:srgbClr val="FFC000"/>
          </a:solidFill>
          <a:ln w="9525">
            <a:noFill/>
            <a:miter lim="800000"/>
            <a:headEnd/>
            <a:tailEnd/>
          </a:ln>
          <a:effectLst>
            <a:innerShdw blurRad="63500" dist="50800" dir="8100000">
              <a:srgbClr val="0F6FC6">
                <a:lumMod val="75000"/>
                <a:alpha val="50000"/>
              </a:srgbClr>
            </a:innerShdw>
          </a:effectLst>
        </p:spPr>
        <p:txBody>
          <a:bodyPr vert="horz" wrap="square" lIns="91440" tIns="45720" rIns="91440" bIns="45720" numCol="1" anchor="t" anchorCtr="0" compatLnSpc="1">
            <a:prstTxWarp prst="textNoShape">
              <a:avLst/>
            </a:prstTxWarp>
            <a:normAutofit/>
          </a:bodyPr>
          <a:lstStyle>
            <a:lvl1pPr algn="ctr" rtl="0" eaLnBrk="0" fontAlgn="base" hangingPunct="0">
              <a:spcBef>
                <a:spcPct val="0"/>
              </a:spcBef>
              <a:spcAft>
                <a:spcPct val="0"/>
              </a:spcAft>
              <a:defRPr lang="en-US" sz="4000" kern="1200" dirty="0">
                <a:solidFill>
                  <a:srgbClr val="FFFFFF"/>
                </a:solidFill>
                <a:latin typeface="+mj-lt"/>
                <a:ea typeface="+mj-ea"/>
                <a:cs typeface="+mj-cs"/>
              </a:defRPr>
            </a:lvl1pPr>
            <a:lvl2pPr algn="l" rtl="0" eaLnBrk="0" fontAlgn="base" hangingPunct="0">
              <a:spcBef>
                <a:spcPct val="0"/>
              </a:spcBef>
              <a:spcAft>
                <a:spcPct val="0"/>
              </a:spcAft>
              <a:defRPr sz="4000">
                <a:solidFill>
                  <a:schemeClr val="tx2"/>
                </a:solidFill>
                <a:latin typeface="Franklin Gothic Book" pitchFamily="34" charset="0"/>
              </a:defRPr>
            </a:lvl2pPr>
            <a:lvl3pPr algn="l" rtl="0" eaLnBrk="0" fontAlgn="base" hangingPunct="0">
              <a:spcBef>
                <a:spcPct val="0"/>
              </a:spcBef>
              <a:spcAft>
                <a:spcPct val="0"/>
              </a:spcAft>
              <a:defRPr sz="4000">
                <a:solidFill>
                  <a:schemeClr val="tx2"/>
                </a:solidFill>
                <a:latin typeface="Franklin Gothic Book" pitchFamily="34" charset="0"/>
              </a:defRPr>
            </a:lvl3pPr>
            <a:lvl4pPr algn="l" rtl="0" eaLnBrk="0" fontAlgn="base" hangingPunct="0">
              <a:spcBef>
                <a:spcPct val="0"/>
              </a:spcBef>
              <a:spcAft>
                <a:spcPct val="0"/>
              </a:spcAft>
              <a:defRPr sz="4000">
                <a:solidFill>
                  <a:schemeClr val="tx2"/>
                </a:solidFill>
                <a:latin typeface="Franklin Gothic Book" pitchFamily="34" charset="0"/>
              </a:defRPr>
            </a:lvl4pPr>
            <a:lvl5pPr algn="l" rtl="0" eaLnBrk="0" fontAlgn="base" hangingPunct="0">
              <a:spcBef>
                <a:spcPct val="0"/>
              </a:spcBef>
              <a:spcAft>
                <a:spcPct val="0"/>
              </a:spcAft>
              <a:defRPr sz="4000">
                <a:solidFill>
                  <a:schemeClr val="tx2"/>
                </a:solidFill>
                <a:latin typeface="Franklin Gothic Book" pitchFamily="34" charset="0"/>
              </a:defRPr>
            </a:lvl5pPr>
            <a:lvl6pPr marL="457200" algn="l" rtl="0" fontAlgn="base">
              <a:spcBef>
                <a:spcPct val="0"/>
              </a:spcBef>
              <a:spcAft>
                <a:spcPct val="0"/>
              </a:spcAft>
              <a:defRPr sz="4000">
                <a:solidFill>
                  <a:schemeClr val="tx2"/>
                </a:solidFill>
                <a:latin typeface="Franklin Gothic Book" pitchFamily="34" charset="0"/>
              </a:defRPr>
            </a:lvl6pPr>
            <a:lvl7pPr marL="914400" algn="l" rtl="0" fontAlgn="base">
              <a:spcBef>
                <a:spcPct val="0"/>
              </a:spcBef>
              <a:spcAft>
                <a:spcPct val="0"/>
              </a:spcAft>
              <a:defRPr sz="4000">
                <a:solidFill>
                  <a:schemeClr val="tx2"/>
                </a:solidFill>
                <a:latin typeface="Franklin Gothic Book" pitchFamily="34" charset="0"/>
              </a:defRPr>
            </a:lvl7pPr>
            <a:lvl8pPr marL="1371600" algn="l" rtl="0" fontAlgn="base">
              <a:spcBef>
                <a:spcPct val="0"/>
              </a:spcBef>
              <a:spcAft>
                <a:spcPct val="0"/>
              </a:spcAft>
              <a:defRPr sz="4000">
                <a:solidFill>
                  <a:schemeClr val="tx2"/>
                </a:solidFill>
                <a:latin typeface="Franklin Gothic Book" pitchFamily="34" charset="0"/>
              </a:defRPr>
            </a:lvl8pPr>
            <a:lvl9pPr marL="1828800" algn="l" rtl="0" fontAlgn="base">
              <a:spcBef>
                <a:spcPct val="0"/>
              </a:spcBef>
              <a:spcAft>
                <a:spcPct val="0"/>
              </a:spcAft>
              <a:defRPr sz="4000">
                <a:solidFill>
                  <a:schemeClr val="tx2"/>
                </a:solidFill>
                <a:latin typeface="Franklin Gothic Book"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defRPr/>
            </a:pPr>
            <a:r>
              <a:rPr kumimoji="0" lang="en-US" sz="5400" b="1" i="1" u="none" strike="noStrike" kern="1200" cap="none" spc="0" normalizeH="0" baseline="0" noProof="0" dirty="0">
                <a:ln>
                  <a:noFill/>
                </a:ln>
                <a:solidFill>
                  <a:srgbClr val="0F6FC6">
                    <a:lumMod val="25000"/>
                  </a:srgbClr>
                </a:solidFill>
                <a:effectLst>
                  <a:outerShdw blurRad="38100" dist="38100" dir="2700000" algn="tl">
                    <a:srgbClr val="FFFFFF"/>
                  </a:outerShdw>
                </a:effectLst>
                <a:uLnTx/>
                <a:uFillTx/>
                <a:latin typeface="Franklin Gothic Book"/>
                <a:ea typeface="+mj-ea"/>
                <a:cs typeface="+mj-cs"/>
              </a:rPr>
              <a:t>Asset Management</a:t>
            </a:r>
          </a:p>
        </p:txBody>
      </p:sp>
      <p:sp>
        <p:nvSpPr>
          <p:cNvPr id="7" name="Content Placeholder 2"/>
          <p:cNvSpPr txBox="1">
            <a:spLocks/>
          </p:cNvSpPr>
          <p:nvPr/>
        </p:nvSpPr>
        <p:spPr>
          <a:xfrm>
            <a:off x="190577" y="1524000"/>
            <a:ext cx="8534400" cy="5029200"/>
          </a:xfrm>
          <a:prstGeom prst="rect">
            <a:avLst/>
          </a:prstGeom>
          <a:solidFill>
            <a:schemeClr val="accent3">
              <a:lumMod val="20000"/>
              <a:lumOff val="80000"/>
            </a:schemeClr>
          </a:solidFill>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914400" lvl="4" indent="-457200">
              <a:buFont typeface="Arial" panose="020B0604020202020204" pitchFamily="34" charset="0"/>
              <a:buChar char="•"/>
            </a:pPr>
            <a:endParaRPr lang="en-US" b="1" dirty="0">
              <a:latin typeface="Calibri" panose="020F0502020204030204" pitchFamily="34" charset="0"/>
            </a:endParaRPr>
          </a:p>
          <a:p>
            <a:pPr marL="914400" lvl="4" indent="-457200">
              <a:buFont typeface="Arial" panose="020B0604020202020204" pitchFamily="34" charset="0"/>
              <a:buChar char="•"/>
            </a:pPr>
            <a:endParaRPr lang="en-US" b="1" dirty="0">
              <a:latin typeface="Calibri" panose="020F0502020204030204" pitchFamily="34" charset="0"/>
            </a:endParaRPr>
          </a:p>
          <a:p>
            <a:pPr marL="914400" lvl="4" indent="-457200">
              <a:buFont typeface="Wingdings" panose="05000000000000000000" pitchFamily="2" charset="2"/>
              <a:buChar char="q"/>
            </a:pPr>
            <a:r>
              <a:rPr lang="en-US" b="1" dirty="0">
                <a:latin typeface="Calibri" panose="020F0502020204030204" pitchFamily="34" charset="0"/>
              </a:rPr>
              <a:t>May only be used in the performance of University functions.</a:t>
            </a:r>
          </a:p>
          <a:p>
            <a:pPr marL="914400" lvl="4" indent="-457200">
              <a:buFont typeface="Arial" panose="020B0604020202020204" pitchFamily="34" charset="0"/>
              <a:buChar char="•"/>
            </a:pPr>
            <a:endParaRPr lang="en-US" sz="1600" b="1" dirty="0">
              <a:latin typeface="Calibri" panose="020F0502020204030204" pitchFamily="34" charset="0"/>
            </a:endParaRPr>
          </a:p>
          <a:p>
            <a:pPr marL="914400" lvl="4" indent="-457200">
              <a:buFont typeface="Wingdings" panose="05000000000000000000" pitchFamily="2" charset="2"/>
              <a:buChar char="q"/>
            </a:pPr>
            <a:r>
              <a:rPr lang="en-US" b="1" dirty="0">
                <a:latin typeface="Calibri" panose="020F0502020204030204" pitchFamily="34" charset="0"/>
              </a:rPr>
              <a:t>May not be rented or loaned to any person or group for private use without the recommendation of the Unit administrator and written authorization from the VP for Finance and Administration.</a:t>
            </a:r>
          </a:p>
          <a:p>
            <a:pPr marL="914400" lvl="4" indent="-457200">
              <a:buFont typeface="Arial" panose="020B0604020202020204" pitchFamily="34" charset="0"/>
              <a:buChar char="•"/>
            </a:pPr>
            <a:endParaRPr lang="en-US" sz="1600" b="1" dirty="0">
              <a:latin typeface="Calibri" panose="020F0502020204030204" pitchFamily="34" charset="0"/>
            </a:endParaRPr>
          </a:p>
          <a:p>
            <a:pPr marL="914400" lvl="4" indent="-457200">
              <a:buFont typeface="Wingdings" panose="05000000000000000000" pitchFamily="2" charset="2"/>
              <a:buChar char="q"/>
            </a:pPr>
            <a:r>
              <a:rPr lang="en-US" b="1" dirty="0">
                <a:latin typeface="Calibri" panose="020F0502020204030204" pitchFamily="34" charset="0"/>
              </a:rPr>
              <a:t>Property purchased with funds from grants and contracts may have additional usage restrictions.</a:t>
            </a:r>
          </a:p>
          <a:p>
            <a:pPr marL="457200" lvl="4" indent="0">
              <a:buFont typeface="Arial" panose="020B0604020202020204" pitchFamily="34" charset="0"/>
              <a:buNone/>
            </a:pPr>
            <a:endParaRPr lang="en-US" sz="2400" b="1" dirty="0">
              <a:latin typeface="Cambria" panose="02040503050406030204" pitchFamily="18" charset="0"/>
            </a:endParaRPr>
          </a:p>
          <a:p>
            <a:pPr marL="457200" lvl="4" indent="0">
              <a:buFont typeface="Arial" panose="020B0604020202020204" pitchFamily="34" charset="0"/>
              <a:buNone/>
            </a:pPr>
            <a:endParaRPr lang="en-US" b="1" dirty="0">
              <a:latin typeface="Cambria" panose="02040503050406030204" pitchFamily="18" charset="0"/>
            </a:endParaRPr>
          </a:p>
          <a:p>
            <a:endParaRPr lang="en-US" sz="2000" b="1" dirty="0">
              <a:latin typeface="Cambria" panose="02040503050406030204" pitchFamily="18" charset="0"/>
            </a:endParaRPr>
          </a:p>
        </p:txBody>
      </p:sp>
      <p:sp>
        <p:nvSpPr>
          <p:cNvPr id="8" name="Rectangle 2"/>
          <p:cNvSpPr txBox="1">
            <a:spLocks noChangeArrowheads="1"/>
          </p:cNvSpPr>
          <p:nvPr/>
        </p:nvSpPr>
        <p:spPr>
          <a:xfrm>
            <a:off x="76200" y="990600"/>
            <a:ext cx="2895600" cy="381000"/>
          </a:xfrm>
          <a:prstGeom prst="rect">
            <a:avLst/>
          </a:prstGeom>
          <a:solidFill>
            <a:schemeClr val="bg1">
              <a:lumMod val="65000"/>
            </a:schemeClr>
          </a:solidFill>
          <a:effectLst>
            <a:outerShdw blurRad="50800" dist="50800" dir="5400000" algn="ctr" rotWithShape="0">
              <a:schemeClr val="bg1">
                <a:lumMod val="50000"/>
              </a:schemeClr>
            </a:outerShdw>
          </a:effectLst>
        </p:spPr>
        <p:txBody>
          <a:bodyPr bIns="45720" anchor="t">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defRPr/>
            </a:pPr>
            <a:r>
              <a:rPr lang="en-US" sz="1800" b="1" i="1" dirty="0">
                <a:solidFill>
                  <a:srgbClr val="FFFF00"/>
                </a:solidFill>
                <a:latin typeface="TimesNewRoman,Bold"/>
              </a:rPr>
              <a:t>University Property Usage</a:t>
            </a:r>
          </a:p>
        </p:txBody>
      </p:sp>
    </p:spTree>
    <p:extLst>
      <p:ext uri="{BB962C8B-B14F-4D97-AF65-F5344CB8AC3E}">
        <p14:creationId xmlns:p14="http://schemas.microsoft.com/office/powerpoint/2010/main" val="18265309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7">
                                            <p:txEl>
                                              <p:pRg st="2" end="2"/>
                                            </p:txEl>
                                          </p:spTgt>
                                        </p:tgtEl>
                                        <p:attrNameLst>
                                          <p:attrName>style.visibility</p:attrName>
                                        </p:attrNameLst>
                                      </p:cBhvr>
                                      <p:to>
                                        <p:strVal val="visible"/>
                                      </p:to>
                                    </p:set>
                                    <p:animEffect transition="in" filter="wipe(down)">
                                      <p:cBhvr>
                                        <p:cTn id="7" dur="500"/>
                                        <p:tgtEl>
                                          <p:spTgt spid="7">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7">
                                            <p:txEl>
                                              <p:pRg st="4" end="4"/>
                                            </p:txEl>
                                          </p:spTgt>
                                        </p:tgtEl>
                                        <p:attrNameLst>
                                          <p:attrName>style.visibility</p:attrName>
                                        </p:attrNameLst>
                                      </p:cBhvr>
                                      <p:to>
                                        <p:strVal val="visible"/>
                                      </p:to>
                                    </p:set>
                                    <p:animEffect transition="in" filter="wipe(down)">
                                      <p:cBhvr>
                                        <p:cTn id="12" dur="500"/>
                                        <p:tgtEl>
                                          <p:spTgt spid="7">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7">
                                            <p:txEl>
                                              <p:pRg st="6" end="6"/>
                                            </p:txEl>
                                          </p:spTgt>
                                        </p:tgtEl>
                                        <p:attrNameLst>
                                          <p:attrName>style.visibility</p:attrName>
                                        </p:attrNameLst>
                                      </p:cBhvr>
                                      <p:to>
                                        <p:strVal val="visible"/>
                                      </p:to>
                                    </p:set>
                                    <p:animEffect transition="in" filter="wipe(down)">
                                      <p:cBhvr>
                                        <p:cTn id="17" dur="500"/>
                                        <p:tgtEl>
                                          <p:spTgt spid="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831</TotalTime>
  <Words>1217</Words>
  <Application>Microsoft Office PowerPoint</Application>
  <PresentationFormat>On-screen Show (4:3)</PresentationFormat>
  <Paragraphs>221</Paragraphs>
  <Slides>22</Slides>
  <Notes>8</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22</vt:i4>
      </vt:variant>
    </vt:vector>
  </HeadingPairs>
  <TitlesOfParts>
    <vt:vector size="31" baseType="lpstr">
      <vt:lpstr>Arial</vt:lpstr>
      <vt:lpstr>Calibri</vt:lpstr>
      <vt:lpstr>Cambria</vt:lpstr>
      <vt:lpstr>Constantia</vt:lpstr>
      <vt:lpstr>Franklin Gothic Book</vt:lpstr>
      <vt:lpstr>TimesNewRoman</vt:lpstr>
      <vt:lpstr>TimesNewRoman,Bold</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University of Idaho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Groves, Joseph</dc:creator>
  <cp:lastModifiedBy>Groves, Joseph (jgroves@uidaho.edu)</cp:lastModifiedBy>
  <cp:revision>63</cp:revision>
  <dcterms:created xsi:type="dcterms:W3CDTF">2017-01-31T19:15:38Z</dcterms:created>
  <dcterms:modified xsi:type="dcterms:W3CDTF">2021-09-24T21:38:30Z</dcterms:modified>
</cp:coreProperties>
</file>