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3" r:id="rId3"/>
    <p:sldId id="272" r:id="rId4"/>
    <p:sldId id="257" r:id="rId5"/>
    <p:sldId id="260" r:id="rId6"/>
    <p:sldId id="261" r:id="rId7"/>
    <p:sldId id="265" r:id="rId8"/>
    <p:sldId id="264" r:id="rId9"/>
    <p:sldId id="266" r:id="rId10"/>
    <p:sldId id="267" r:id="rId11"/>
    <p:sldId id="268" r:id="rId12"/>
    <p:sldId id="269" r:id="rId13"/>
    <p:sldId id="270" r:id="rId14"/>
    <p:sldId id="271"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4B959BB-5628-4CC7-AE3B-470ADDBD004D}">
          <p14:sldIdLst>
            <p14:sldId id="256"/>
            <p14:sldId id="263"/>
            <p14:sldId id="272"/>
            <p14:sldId id="257"/>
            <p14:sldId id="260"/>
            <p14:sldId id="261"/>
            <p14:sldId id="265"/>
            <p14:sldId id="264"/>
            <p14:sldId id="266"/>
            <p14:sldId id="267"/>
            <p14:sldId id="268"/>
            <p14:sldId id="269"/>
            <p14:sldId id="270"/>
            <p14:sldId id="27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BD600"/>
    <a:srgbClr val="FFCC00"/>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2" d="100"/>
          <a:sy n="112" d="100"/>
        </p:scale>
        <p:origin x="36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6167AB6-BE2D-4F6D-B702-B3D0092AD122}" type="datetimeFigureOut">
              <a:rPr lang="en-US" smtClean="0"/>
              <a:t>4/4/2022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2AF98E3-C81D-4987-BD4B-9427A9EC87FB}" type="slidenum">
              <a:rPr lang="en-US" smtClean="0"/>
              <a:t>‹#›</a:t>
            </a:fld>
            <a:endParaRPr lang="en-US" dirty="0"/>
          </a:p>
        </p:txBody>
      </p:sp>
    </p:spTree>
    <p:extLst>
      <p:ext uri="{BB962C8B-B14F-4D97-AF65-F5344CB8AC3E}">
        <p14:creationId xmlns:p14="http://schemas.microsoft.com/office/powerpoint/2010/main" val="498184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Asset</a:t>
            </a:r>
            <a:r>
              <a:rPr lang="en-US" baseline="0" dirty="0"/>
              <a:t> Management and Accounting.  </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1</a:t>
            </a:fld>
            <a:endParaRPr lang="en-US" dirty="0"/>
          </a:p>
        </p:txBody>
      </p:sp>
    </p:spTree>
    <p:extLst>
      <p:ext uri="{BB962C8B-B14F-4D97-AF65-F5344CB8AC3E}">
        <p14:creationId xmlns:p14="http://schemas.microsoft.com/office/powerpoint/2010/main" val="1625711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lesson we will provide the point of contact, the purpose and mission, criteria, objectives, definitions, and ownership of university assets. </a:t>
            </a:r>
          </a:p>
        </p:txBody>
      </p:sp>
      <p:sp>
        <p:nvSpPr>
          <p:cNvPr id="4" name="Slide Number Placeholder 3"/>
          <p:cNvSpPr>
            <a:spLocks noGrp="1"/>
          </p:cNvSpPr>
          <p:nvPr>
            <p:ph type="sldNum" sz="quarter" idx="5"/>
          </p:nvPr>
        </p:nvSpPr>
        <p:spPr/>
        <p:txBody>
          <a:bodyPr/>
          <a:lstStyle/>
          <a:p>
            <a:fld id="{D2AF98E3-C81D-4987-BD4B-9427A9EC87FB}" type="slidenum">
              <a:rPr lang="en-US" smtClean="0"/>
              <a:t>2</a:t>
            </a:fld>
            <a:endParaRPr lang="en-US" dirty="0"/>
          </a:p>
        </p:txBody>
      </p:sp>
    </p:spTree>
    <p:extLst>
      <p:ext uri="{BB962C8B-B14F-4D97-AF65-F5344CB8AC3E}">
        <p14:creationId xmlns:p14="http://schemas.microsoft.com/office/powerpoint/2010/main" val="3523200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a:t>
            </a:r>
            <a:r>
              <a:rPr lang="en-US" baseline="0" dirty="0"/>
              <a:t>Mission Statement and Point of Contact Information</a:t>
            </a:r>
            <a:endParaRPr lang="en-US" dirty="0"/>
          </a:p>
        </p:txBody>
      </p:sp>
      <p:sp>
        <p:nvSpPr>
          <p:cNvPr id="4" name="Slide Number Placeholder 3"/>
          <p:cNvSpPr>
            <a:spLocks noGrp="1"/>
          </p:cNvSpPr>
          <p:nvPr>
            <p:ph type="sldNum" sz="quarter" idx="10"/>
          </p:nvPr>
        </p:nvSpPr>
        <p:spPr/>
        <p:txBody>
          <a:bodyPr/>
          <a:lstStyle/>
          <a:p>
            <a:fld id="{D2AF98E3-C81D-4987-BD4B-9427A9EC87FB}" type="slidenum">
              <a:rPr lang="en-US" smtClean="0"/>
              <a:t>4</a:t>
            </a:fld>
            <a:endParaRPr lang="en-US" dirty="0"/>
          </a:p>
        </p:txBody>
      </p:sp>
    </p:spTree>
    <p:extLst>
      <p:ext uri="{BB962C8B-B14F-4D97-AF65-F5344CB8AC3E}">
        <p14:creationId xmlns:p14="http://schemas.microsoft.com/office/powerpoint/2010/main" val="10812860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4</a:t>
            </a:r>
          </a:p>
        </p:txBody>
      </p:sp>
      <p:sp>
        <p:nvSpPr>
          <p:cNvPr id="4" name="Slide Number Placeholder 3"/>
          <p:cNvSpPr>
            <a:spLocks noGrp="1"/>
          </p:cNvSpPr>
          <p:nvPr>
            <p:ph type="sldNum" sz="quarter" idx="10"/>
          </p:nvPr>
        </p:nvSpPr>
        <p:spPr/>
        <p:txBody>
          <a:bodyPr/>
          <a:lstStyle/>
          <a:p>
            <a:fld id="{D2AF98E3-C81D-4987-BD4B-9427A9EC87FB}" type="slidenum">
              <a:rPr lang="en-US" smtClean="0"/>
              <a:t>11</a:t>
            </a:fld>
            <a:endParaRPr lang="en-US" dirty="0"/>
          </a:p>
        </p:txBody>
      </p:sp>
    </p:spTree>
    <p:extLst>
      <p:ext uri="{BB962C8B-B14F-4D97-AF65-F5344CB8AC3E}">
        <p14:creationId xmlns:p14="http://schemas.microsoft.com/office/powerpoint/2010/main" val="2740006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2</a:t>
            </a:r>
          </a:p>
        </p:txBody>
      </p:sp>
      <p:sp>
        <p:nvSpPr>
          <p:cNvPr id="4" name="Slide Number Placeholder 3"/>
          <p:cNvSpPr>
            <a:spLocks noGrp="1"/>
          </p:cNvSpPr>
          <p:nvPr>
            <p:ph type="sldNum" sz="quarter" idx="10"/>
          </p:nvPr>
        </p:nvSpPr>
        <p:spPr/>
        <p:txBody>
          <a:bodyPr/>
          <a:lstStyle/>
          <a:p>
            <a:fld id="{D2AF98E3-C81D-4987-BD4B-9427A9EC87FB}" type="slidenum">
              <a:rPr lang="en-US" smtClean="0"/>
              <a:t>12</a:t>
            </a:fld>
            <a:endParaRPr lang="en-US" dirty="0"/>
          </a:p>
        </p:txBody>
      </p:sp>
    </p:spTree>
    <p:extLst>
      <p:ext uri="{BB962C8B-B14F-4D97-AF65-F5344CB8AC3E}">
        <p14:creationId xmlns:p14="http://schemas.microsoft.com/office/powerpoint/2010/main" val="426912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3</a:t>
            </a:r>
          </a:p>
        </p:txBody>
      </p:sp>
      <p:sp>
        <p:nvSpPr>
          <p:cNvPr id="4" name="Slide Number Placeholder 3"/>
          <p:cNvSpPr>
            <a:spLocks noGrp="1"/>
          </p:cNvSpPr>
          <p:nvPr>
            <p:ph type="sldNum" sz="quarter" idx="10"/>
          </p:nvPr>
        </p:nvSpPr>
        <p:spPr/>
        <p:txBody>
          <a:bodyPr/>
          <a:lstStyle/>
          <a:p>
            <a:fld id="{D2AF98E3-C81D-4987-BD4B-9427A9EC87FB}" type="slidenum">
              <a:rPr lang="en-US" smtClean="0"/>
              <a:t>13</a:t>
            </a:fld>
            <a:endParaRPr lang="en-US" dirty="0"/>
          </a:p>
        </p:txBody>
      </p:sp>
    </p:spTree>
    <p:extLst>
      <p:ext uri="{BB962C8B-B14F-4D97-AF65-F5344CB8AC3E}">
        <p14:creationId xmlns:p14="http://schemas.microsoft.com/office/powerpoint/2010/main" val="87780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Number 2</a:t>
            </a:r>
          </a:p>
        </p:txBody>
      </p:sp>
      <p:sp>
        <p:nvSpPr>
          <p:cNvPr id="4" name="Slide Number Placeholder 3"/>
          <p:cNvSpPr>
            <a:spLocks noGrp="1"/>
          </p:cNvSpPr>
          <p:nvPr>
            <p:ph type="sldNum" sz="quarter" idx="10"/>
          </p:nvPr>
        </p:nvSpPr>
        <p:spPr/>
        <p:txBody>
          <a:bodyPr/>
          <a:lstStyle/>
          <a:p>
            <a:fld id="{D2AF98E3-C81D-4987-BD4B-9427A9EC87FB}" type="slidenum">
              <a:rPr lang="en-US" smtClean="0"/>
              <a:t>14</a:t>
            </a:fld>
            <a:endParaRPr lang="en-US" dirty="0"/>
          </a:p>
        </p:txBody>
      </p:sp>
    </p:spTree>
    <p:extLst>
      <p:ext uri="{BB962C8B-B14F-4D97-AF65-F5344CB8AC3E}">
        <p14:creationId xmlns:p14="http://schemas.microsoft.com/office/powerpoint/2010/main" val="3906684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383391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4578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1705029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48090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282373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35599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232002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1626436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4289393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2587148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EAD338-4C86-4285-8E8A-0B7EF364B6D2}" type="datetimeFigureOut">
              <a:rPr lang="en-US" smtClean="0"/>
              <a:t>4/4/2022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B18A777-82D7-4617-A88A-820B2857B644}" type="slidenum">
              <a:rPr lang="en-US" smtClean="0"/>
              <a:t>‹#›</a:t>
            </a:fld>
            <a:endParaRPr lang="en-US" dirty="0"/>
          </a:p>
        </p:txBody>
      </p:sp>
    </p:spTree>
    <p:extLst>
      <p:ext uri="{BB962C8B-B14F-4D97-AF65-F5344CB8AC3E}">
        <p14:creationId xmlns:p14="http://schemas.microsoft.com/office/powerpoint/2010/main" val="275459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EAD338-4C86-4285-8E8A-0B7EF364B6D2}" type="datetimeFigureOut">
              <a:rPr lang="en-US" smtClean="0"/>
              <a:t>4/4/2022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18A777-82D7-4617-A88A-820B2857B644}" type="slidenum">
              <a:rPr lang="en-US" smtClean="0"/>
              <a:t>‹#›</a:t>
            </a:fld>
            <a:endParaRPr lang="en-US" dirty="0"/>
          </a:p>
        </p:txBody>
      </p:sp>
    </p:spTree>
    <p:extLst>
      <p:ext uri="{BB962C8B-B14F-4D97-AF65-F5344CB8AC3E}">
        <p14:creationId xmlns:p14="http://schemas.microsoft.com/office/powerpoint/2010/main" val="91339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hyperlink" Target="http://www.students.uidaho.edu/futurestudents" TargetMode="External"/><Relationship Id="rId7" Type="http://schemas.openxmlformats.org/officeDocument/2006/relationships/image" Target="../media/image4.png"/><Relationship Id="rId12" Type="http://schemas.openxmlformats.org/officeDocument/2006/relationships/image" Target="../media/image9.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image" Target="../media/image8.jpeg"/><Relationship Id="rId5" Type="http://schemas.openxmlformats.org/officeDocument/2006/relationships/image" Target="../media/image2.gif"/><Relationship Id="rId10" Type="http://schemas.openxmlformats.org/officeDocument/2006/relationships/image" Target="../media/image7.pn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1.jpeg"/></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inventory@uidaho.edu" TargetMode="External"/><Relationship Id="rId2" Type="http://schemas.openxmlformats.org/officeDocument/2006/relationships/hyperlink" Target="mailto:jgroves@uidaho.edu"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pic>
        <p:nvPicPr>
          <p:cNvPr id="5" name="Picture 3085" descr="Ideas. Innovation. Inspiration.">
            <a:hlinkClick r:id="rId3"/>
          </p:cNvPr>
          <p:cNvPicPr>
            <a:picLocks noChangeAspect="1" noChangeArrowheads="1"/>
          </p:cNvPicPr>
          <p:nvPr/>
        </p:nvPicPr>
        <p:blipFill>
          <a:blip r:embed="rId4" cstate="print"/>
          <a:srcRect/>
          <a:stretch>
            <a:fillRect/>
          </a:stretch>
        </p:blipFill>
        <p:spPr bwMode="auto">
          <a:xfrm>
            <a:off x="0" y="1066800"/>
            <a:ext cx="4371975" cy="1952625"/>
          </a:xfrm>
          <a:prstGeom prst="rect">
            <a:avLst/>
          </a:prstGeom>
          <a:noFill/>
          <a:ln w="9525">
            <a:noFill/>
            <a:miter lim="800000"/>
            <a:headEnd/>
            <a:tailEnd/>
          </a:ln>
        </p:spPr>
      </p:pic>
      <p:pic>
        <p:nvPicPr>
          <p:cNvPr id="6" name="Picture 11" descr="C:\Users\jgroves\Desktop\1.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78570" y="1066799"/>
            <a:ext cx="4573058" cy="195262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noChangeArrowheads="1"/>
          </p:cNvPicPr>
          <p:nvPr/>
        </p:nvPicPr>
        <p:blipFill>
          <a:blip r:embed="rId6" cstate="print"/>
          <a:srcRect/>
          <a:stretch>
            <a:fillRect/>
          </a:stretch>
        </p:blipFill>
        <p:spPr bwMode="auto">
          <a:xfrm>
            <a:off x="3533775" y="3163205"/>
            <a:ext cx="1676400" cy="1703733"/>
          </a:xfrm>
          <a:prstGeom prst="rect">
            <a:avLst/>
          </a:prstGeom>
          <a:noFill/>
          <a:ln w="9525">
            <a:noFill/>
            <a:miter lim="800000"/>
            <a:headEnd/>
            <a:tailEnd/>
          </a:ln>
        </p:spPr>
      </p:pic>
      <p:pic>
        <p:nvPicPr>
          <p:cNvPr id="8" name="Picture 6"/>
          <p:cNvPicPr>
            <a:picLocks noChangeAspect="1" noChangeArrowheads="1"/>
          </p:cNvPicPr>
          <p:nvPr/>
        </p:nvPicPr>
        <p:blipFill>
          <a:blip r:embed="rId7" cstate="print"/>
          <a:srcRect/>
          <a:stretch>
            <a:fillRect/>
          </a:stretch>
        </p:blipFill>
        <p:spPr bwMode="auto">
          <a:xfrm>
            <a:off x="5339630" y="3163205"/>
            <a:ext cx="3657600" cy="1703733"/>
          </a:xfrm>
          <a:prstGeom prst="rect">
            <a:avLst/>
          </a:prstGeom>
          <a:noFill/>
          <a:ln w="9525">
            <a:noFill/>
            <a:miter lim="800000"/>
            <a:headEnd/>
            <a:tailEnd/>
          </a:ln>
          <a:effectLst/>
        </p:spPr>
      </p:pic>
      <p:pic>
        <p:nvPicPr>
          <p:cNvPr id="9" name="Picture 3095" descr="John Gravelle collecting water samples"/>
          <p:cNvPicPr>
            <a:picLocks noChangeAspect="1" noChangeArrowheads="1"/>
          </p:cNvPicPr>
          <p:nvPr/>
        </p:nvPicPr>
        <p:blipFill>
          <a:blip r:embed="rId8" cstate="print"/>
          <a:srcRect/>
          <a:stretch>
            <a:fillRect/>
          </a:stretch>
        </p:blipFill>
        <p:spPr bwMode="auto">
          <a:xfrm>
            <a:off x="76200" y="4724400"/>
            <a:ext cx="1371600" cy="2057400"/>
          </a:xfrm>
          <a:prstGeom prst="rect">
            <a:avLst/>
          </a:prstGeom>
          <a:noFill/>
          <a:ln w="9525">
            <a:noFill/>
            <a:miter lim="800000"/>
            <a:headEnd/>
            <a:tailEnd/>
          </a:ln>
        </p:spPr>
      </p:pic>
      <p:pic>
        <p:nvPicPr>
          <p:cNvPr id="10" name="Picture 3099" descr="Prichard Gallery, Facilities"/>
          <p:cNvPicPr>
            <a:picLocks noChangeAspect="1" noChangeArrowheads="1"/>
          </p:cNvPicPr>
          <p:nvPr/>
        </p:nvPicPr>
        <p:blipFill rotWithShape="1">
          <a:blip r:embed="rId9" cstate="print"/>
          <a:srcRect t="19582"/>
          <a:stretch/>
        </p:blipFill>
        <p:spPr bwMode="auto">
          <a:xfrm>
            <a:off x="4495800" y="4953000"/>
            <a:ext cx="2023278" cy="938782"/>
          </a:xfrm>
          <a:prstGeom prst="rect">
            <a:avLst/>
          </a:prstGeom>
          <a:noFill/>
          <a:ln w="9525">
            <a:noFill/>
            <a:miter lim="800000"/>
            <a:headEnd/>
            <a:tailEnd/>
          </a:ln>
        </p:spPr>
      </p:pic>
      <p:pic>
        <p:nvPicPr>
          <p:cNvPr id="1026"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740660" y="5942074"/>
            <a:ext cx="1685958" cy="86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093" descr="students"/>
          <p:cNvPicPr>
            <a:picLocks noChangeAspect="1" noChangeArrowheads="1"/>
          </p:cNvPicPr>
          <p:nvPr/>
        </p:nvPicPr>
        <p:blipFill>
          <a:blip r:embed="rId11" cstate="print"/>
          <a:srcRect/>
          <a:stretch>
            <a:fillRect/>
          </a:stretch>
        </p:blipFill>
        <p:spPr bwMode="auto">
          <a:xfrm>
            <a:off x="6595278" y="4956048"/>
            <a:ext cx="2366151" cy="1597152"/>
          </a:xfrm>
          <a:prstGeom prst="rect">
            <a:avLst/>
          </a:prstGeom>
          <a:noFill/>
          <a:ln w="9525">
            <a:noFill/>
            <a:miter lim="800000"/>
            <a:headEnd/>
            <a:tailEnd/>
          </a:ln>
        </p:spPr>
      </p:pic>
      <p:pic>
        <p:nvPicPr>
          <p:cNvPr id="13" name="Picture 10" descr="C:\Users\jgroves\Desktop\2.gif"/>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82379" y="49528"/>
            <a:ext cx="2042283" cy="109057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06680" y="3260390"/>
            <a:ext cx="3347112" cy="1373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jgroves\Desktop\image.jpg"/>
          <p:cNvPicPr preferRelativeResize="0">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79804" y="4953000"/>
            <a:ext cx="2971800" cy="1828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1130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066800"/>
            <a:ext cx="8534400" cy="5562600"/>
          </a:xfrm>
          <a:solidFill>
            <a:schemeClr val="accent3">
              <a:lumMod val="20000"/>
              <a:lumOff val="80000"/>
            </a:schemeClr>
          </a:solidFill>
        </p:spPr>
        <p:txBody>
          <a:bodyPr>
            <a:noAutofit/>
          </a:bodyPr>
          <a:lstStyle/>
          <a:p>
            <a:pPr marL="0" indent="0">
              <a:buNone/>
            </a:pPr>
            <a:r>
              <a:rPr lang="en-US" sz="2000" b="1" dirty="0">
                <a:solidFill>
                  <a:srgbClr val="2C2CC4"/>
                </a:solidFill>
                <a:cs typeface="Times New Roman" pitchFamily="18" charset="0"/>
              </a:rPr>
              <a:t>                    </a:t>
            </a:r>
          </a:p>
          <a:p>
            <a:pPr marL="0" indent="0">
              <a:buNone/>
            </a:pPr>
            <a:r>
              <a:rPr lang="en-US" sz="2000" b="1" dirty="0">
                <a:solidFill>
                  <a:srgbClr val="2C2CC4"/>
                </a:solidFill>
                <a:cs typeface="Times New Roman" pitchFamily="18" charset="0"/>
              </a:rPr>
              <a:t>                      	Capital Outlay less than $2K (Blue Tags)</a:t>
            </a:r>
          </a:p>
          <a:p>
            <a:pPr marL="0" indent="0">
              <a:buNone/>
            </a:pPr>
            <a:endParaRPr lang="en-US" sz="2000" b="1" dirty="0">
              <a:cs typeface="Times New Roman" pitchFamily="18" charset="0"/>
            </a:endParaRPr>
          </a:p>
          <a:p>
            <a:pPr lvl="1">
              <a:buFont typeface="Arial" pitchFamily="34" charset="0"/>
              <a:buChar char="•"/>
            </a:pPr>
            <a:r>
              <a:rPr lang="en-US" sz="1800" b="1" dirty="0">
                <a:cs typeface="Times New Roman" pitchFamily="18" charset="0"/>
              </a:rPr>
              <a:t>Can be provided for equipment such as computers, flat panel monitors, GPS’s, projectors, HD TV’s, etc. Not restricted to these items. </a:t>
            </a:r>
          </a:p>
          <a:p>
            <a:pPr lvl="1">
              <a:lnSpc>
                <a:spcPct val="150000"/>
              </a:lnSpc>
              <a:buFont typeface="Arial" pitchFamily="34" charset="0"/>
              <a:buChar char="•"/>
            </a:pPr>
            <a:r>
              <a:rPr lang="en-US" sz="1800" b="1" dirty="0">
                <a:cs typeface="Times New Roman" pitchFamily="18" charset="0"/>
              </a:rPr>
              <a:t>Blue Tags will be provided upon request ($125.00 for 500 or $25.00 per 100)</a:t>
            </a:r>
          </a:p>
          <a:p>
            <a:pPr lvl="1">
              <a:lnSpc>
                <a:spcPct val="150000"/>
              </a:lnSpc>
              <a:buFont typeface="Arial" pitchFamily="34" charset="0"/>
              <a:buChar char="•"/>
            </a:pPr>
            <a:r>
              <a:rPr lang="en-US" sz="1800" b="1" dirty="0">
                <a:cs typeface="Times New Roman" pitchFamily="18" charset="0"/>
              </a:rPr>
              <a:t>Smaller quantities provided at no cost.</a:t>
            </a:r>
          </a:p>
          <a:p>
            <a:pPr lvl="1">
              <a:lnSpc>
                <a:spcPct val="150000"/>
              </a:lnSpc>
              <a:buFont typeface="Arial" pitchFamily="34" charset="0"/>
              <a:buChar char="•"/>
            </a:pPr>
            <a:r>
              <a:rPr lang="en-US" sz="1800" b="1" dirty="0">
                <a:cs typeface="Times New Roman" pitchFamily="18" charset="0"/>
              </a:rPr>
              <a:t>ITS and Risk Management can also provide.</a:t>
            </a:r>
          </a:p>
          <a:p>
            <a:pPr lvl="1">
              <a:lnSpc>
                <a:spcPct val="150000"/>
              </a:lnSpc>
              <a:buFont typeface="Arial" pitchFamily="34" charset="0"/>
              <a:buChar char="•"/>
            </a:pPr>
            <a:r>
              <a:rPr lang="en-US" sz="1800" b="1" dirty="0">
                <a:cs typeface="Times New Roman" pitchFamily="18" charset="0"/>
              </a:rPr>
              <a:t>Provided as a tool to assist unit tracking &amp; </a:t>
            </a:r>
            <a:r>
              <a:rPr lang="en-US" sz="1800" b="1" dirty="0">
                <a:solidFill>
                  <a:schemeClr val="accent3">
                    <a:lumMod val="50000"/>
                  </a:schemeClr>
                </a:solidFill>
                <a:cs typeface="Times New Roman" pitchFamily="18" charset="0"/>
              </a:rPr>
              <a:t>inland marine insurance reporting</a:t>
            </a:r>
          </a:p>
          <a:p>
            <a:pPr lvl="1">
              <a:buFont typeface="Arial" pitchFamily="34" charset="0"/>
              <a:buChar char="•"/>
            </a:pPr>
            <a:r>
              <a:rPr lang="en-US" sz="1800" b="1" dirty="0">
                <a:cs typeface="Times New Roman" pitchFamily="18" charset="0"/>
              </a:rPr>
              <a:t>Sample Excel spreadsheet is available upon request or available for download on Asset Accounting’s web page.</a:t>
            </a:r>
          </a:p>
          <a:p>
            <a:pPr lvl="1">
              <a:buFont typeface="Arial" pitchFamily="34" charset="0"/>
              <a:buChar char="•"/>
            </a:pPr>
            <a:r>
              <a:rPr lang="en-US" sz="1800" b="1" dirty="0">
                <a:cs typeface="Times New Roman" pitchFamily="18" charset="0"/>
              </a:rPr>
              <a:t>This equipment </a:t>
            </a:r>
            <a:r>
              <a:rPr lang="en-US" sz="1800" b="1" i="1" u="sng" dirty="0">
                <a:cs typeface="Times New Roman" pitchFamily="18" charset="0"/>
              </a:rPr>
              <a:t>is not added </a:t>
            </a:r>
            <a:r>
              <a:rPr lang="en-US" sz="1800" b="1" dirty="0">
                <a:cs typeface="Times New Roman" pitchFamily="18" charset="0"/>
              </a:rPr>
              <a:t>to Banner Fixed Assets system</a:t>
            </a:r>
          </a:p>
          <a:p>
            <a:pPr marL="0" indent="0" algn="ctr">
              <a:buNone/>
            </a:pPr>
            <a:endParaRPr lang="en-US" b="1" dirty="0">
              <a:solidFill>
                <a:schemeClr val="accent2"/>
              </a:solidFill>
              <a:latin typeface="TimesNewRoman"/>
              <a:cs typeface="Times New Roman" pitchFamily="18" charset="0"/>
            </a:endParaRPr>
          </a:p>
          <a:p>
            <a:endParaRPr lang="en-US" dirty="0"/>
          </a:p>
        </p:txBody>
      </p:sp>
      <p:pic>
        <p:nvPicPr>
          <p:cNvPr id="7" name="Picture 6"/>
          <p:cNvPicPr/>
          <p:nvPr/>
        </p:nvPicPr>
        <p:blipFill rotWithShape="1">
          <a:blip r:embed="rId2" cstate="print">
            <a:extLst>
              <a:ext uri="{28A0092B-C50C-407E-A947-70E740481C1C}">
                <a14:useLocalDpi xmlns:a14="http://schemas.microsoft.com/office/drawing/2010/main" val="0"/>
              </a:ext>
            </a:extLst>
          </a:blip>
          <a:srcRect l="6570" t="12675" r="7853" b="11268"/>
          <a:stretch/>
        </p:blipFill>
        <p:spPr bwMode="auto">
          <a:xfrm>
            <a:off x="533400" y="1295400"/>
            <a:ext cx="1397876" cy="6858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221795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10896" y="1371600"/>
            <a:ext cx="8382000" cy="5029200"/>
          </a:xfrm>
          <a:prstGeom prst="rect">
            <a:avLst/>
          </a:prstGeom>
          <a:solidFill>
            <a:schemeClr val="accent3">
              <a:lumMod val="20000"/>
              <a:lumOff val="80000"/>
            </a:schemeClr>
          </a:solidFill>
        </p:spPr>
        <p:txBody>
          <a:bodyPr>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3600" b="1" u="sng" dirty="0"/>
              <a:t>University owns all equipment:</a:t>
            </a:r>
          </a:p>
          <a:p>
            <a:pPr>
              <a:lnSpc>
                <a:spcPct val="80000"/>
              </a:lnSpc>
              <a:buAutoNum type="arabicPeriod"/>
            </a:pPr>
            <a:endParaRPr lang="en-US" sz="1400" b="1" dirty="0"/>
          </a:p>
          <a:p>
            <a:pPr marL="457200" indent="-457200">
              <a:buFont typeface="+mj-lt"/>
              <a:buAutoNum type="arabicPeriod"/>
            </a:pPr>
            <a:r>
              <a:rPr lang="en-US" sz="2400" b="1" dirty="0">
                <a:cs typeface="Times New Roman" pitchFamily="18" charset="0"/>
              </a:rPr>
              <a:t>Purchased with University funds as well as assets received as gifts.</a:t>
            </a:r>
          </a:p>
          <a:p>
            <a:pPr marL="457200" indent="-457200">
              <a:buFont typeface="+mj-lt"/>
              <a:buAutoNum type="arabicPeriod"/>
            </a:pPr>
            <a:endParaRPr lang="en-US" sz="2400" b="1" dirty="0">
              <a:cs typeface="Times New Roman" pitchFamily="18" charset="0"/>
            </a:endParaRPr>
          </a:p>
          <a:p>
            <a:pPr marL="457200" indent="-457200">
              <a:buFont typeface="+mj-lt"/>
              <a:buAutoNum type="arabicPeriod"/>
            </a:pPr>
            <a:r>
              <a:rPr lang="en-US" sz="2400" b="1" dirty="0"/>
              <a:t>Purchased with funds from a grant or contract (except when provided by the terms of the grant or contract).</a:t>
            </a:r>
          </a:p>
          <a:p>
            <a:pPr marL="457200" indent="-457200">
              <a:buFont typeface="+mj-lt"/>
              <a:buAutoNum type="arabicPeriod"/>
            </a:pPr>
            <a:endParaRPr lang="en-US" sz="2400" b="1" dirty="0"/>
          </a:p>
          <a:p>
            <a:pPr marL="457200" indent="-457200">
              <a:buFont typeface="+mj-lt"/>
              <a:buAutoNum type="arabicPeriod"/>
            </a:pPr>
            <a:r>
              <a:rPr lang="en-US" sz="2400" b="1" dirty="0"/>
              <a:t>Small refrigerator purchased by an employee with their own money for their office. </a:t>
            </a:r>
          </a:p>
          <a:p>
            <a:pPr marL="457200" indent="-457200">
              <a:buFont typeface="+mj-lt"/>
              <a:buAutoNum type="arabicPeriod"/>
            </a:pPr>
            <a:endParaRPr lang="en-US" sz="2400" b="1" dirty="0"/>
          </a:p>
          <a:p>
            <a:pPr marL="457200" indent="-457200">
              <a:lnSpc>
                <a:spcPct val="150000"/>
              </a:lnSpc>
              <a:buFont typeface="+mj-lt"/>
              <a:buAutoNum type="arabicPeriod"/>
            </a:pPr>
            <a:r>
              <a:rPr lang="en-US" sz="2400" b="1" dirty="0">
                <a:highlight>
                  <a:srgbClr val="FFFF00"/>
                </a:highlight>
              </a:rPr>
              <a:t>Both 1 &amp; 2. </a:t>
            </a:r>
            <a:endParaRPr lang="en-US" sz="2400" b="1" dirty="0">
              <a:highlight>
                <a:srgbClr val="FFFF00"/>
              </a:highlight>
              <a:cs typeface="Times New Roman" pitchFamily="18" charset="0"/>
            </a:endParaRPr>
          </a:p>
        </p:txBody>
      </p:sp>
      <p:sp>
        <p:nvSpPr>
          <p:cNvPr id="3"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3020765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1371600"/>
            <a:ext cx="8388096" cy="51054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3600" b="1" u="sng" dirty="0"/>
              <a:t>UI’s inventory $$$ threshold is:</a:t>
            </a:r>
          </a:p>
          <a:p>
            <a:pPr>
              <a:lnSpc>
                <a:spcPct val="80000"/>
              </a:lnSpc>
              <a:buAutoNum type="arabicPeriod"/>
            </a:pPr>
            <a:endParaRPr lang="en-US" sz="1600" b="1" dirty="0"/>
          </a:p>
          <a:p>
            <a:pPr>
              <a:lnSpc>
                <a:spcPct val="200000"/>
              </a:lnSpc>
              <a:buFont typeface="+mj-lt"/>
              <a:buAutoNum type="arabicPeriod"/>
            </a:pPr>
            <a:r>
              <a:rPr lang="en-US" sz="2400" b="1" dirty="0">
                <a:cs typeface="Times New Roman" pitchFamily="18" charset="0"/>
              </a:rPr>
              <a:t>$5,000.00</a:t>
            </a:r>
            <a:endParaRPr lang="en-US" sz="2400" dirty="0">
              <a:cs typeface="Times New Roman" pitchFamily="18" charset="0"/>
            </a:endParaRPr>
          </a:p>
          <a:p>
            <a:pPr>
              <a:lnSpc>
                <a:spcPct val="200000"/>
              </a:lnSpc>
              <a:buFont typeface="+mj-lt"/>
              <a:buAutoNum type="arabicPeriod"/>
            </a:pPr>
            <a:r>
              <a:rPr lang="en-US" sz="2400" b="1" dirty="0">
                <a:highlight>
                  <a:srgbClr val="FFFF00"/>
                </a:highlight>
              </a:rPr>
              <a:t>$2,000.00</a:t>
            </a:r>
          </a:p>
          <a:p>
            <a:pPr>
              <a:lnSpc>
                <a:spcPct val="200000"/>
              </a:lnSpc>
              <a:buFont typeface="+mj-lt"/>
              <a:buAutoNum type="arabicPeriod"/>
            </a:pPr>
            <a:r>
              <a:rPr lang="en-US" sz="2400" b="1" dirty="0"/>
              <a:t>$300.00</a:t>
            </a:r>
          </a:p>
          <a:p>
            <a:pPr>
              <a:lnSpc>
                <a:spcPct val="200000"/>
              </a:lnSpc>
              <a:buFont typeface="+mj-lt"/>
              <a:buAutoNum type="arabicPeriod"/>
            </a:pPr>
            <a:r>
              <a:rPr lang="en-US" sz="2400" b="1" dirty="0"/>
              <a:t>$2,500.00</a:t>
            </a:r>
            <a:endParaRPr lang="en-US" sz="2400" b="1" dirty="0">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1607373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1371600"/>
            <a:ext cx="8388096" cy="51816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3600" b="1" u="sng" dirty="0"/>
              <a:t>Red inventory tags are provided for</a:t>
            </a:r>
            <a:r>
              <a:rPr lang="en-US" sz="2000" b="1" u="sng" dirty="0"/>
              <a:t>:</a:t>
            </a:r>
          </a:p>
          <a:p>
            <a:pPr>
              <a:lnSpc>
                <a:spcPct val="80000"/>
              </a:lnSpc>
              <a:buAutoNum type="arabicPeriod"/>
            </a:pPr>
            <a:endParaRPr lang="en-US" sz="1600" b="1" dirty="0"/>
          </a:p>
          <a:p>
            <a:pPr marL="514350" indent="-514350">
              <a:lnSpc>
                <a:spcPct val="200000"/>
              </a:lnSpc>
              <a:buFont typeface="+mj-lt"/>
              <a:buAutoNum type="arabicPeriod"/>
            </a:pPr>
            <a:r>
              <a:rPr lang="en-US" sz="2800" b="1" dirty="0">
                <a:cs typeface="Times New Roman" pitchFamily="18" charset="0"/>
              </a:rPr>
              <a:t>All capital outlay equipment</a:t>
            </a:r>
            <a:endParaRPr lang="en-US" sz="2800" dirty="0">
              <a:cs typeface="Times New Roman" pitchFamily="18" charset="0"/>
            </a:endParaRPr>
          </a:p>
          <a:p>
            <a:pPr marL="514350" indent="-514350">
              <a:lnSpc>
                <a:spcPct val="200000"/>
              </a:lnSpc>
              <a:buFont typeface="+mj-lt"/>
              <a:buAutoNum type="arabicPeriod"/>
            </a:pPr>
            <a:r>
              <a:rPr lang="en-US" sz="2800" b="1" dirty="0"/>
              <a:t>University funded equipment exceeding $2K</a:t>
            </a:r>
          </a:p>
          <a:p>
            <a:pPr marL="514350" indent="-514350">
              <a:lnSpc>
                <a:spcPct val="200000"/>
              </a:lnSpc>
              <a:buFont typeface="+mj-lt"/>
              <a:buAutoNum type="arabicPeriod"/>
            </a:pPr>
            <a:r>
              <a:rPr lang="en-US" sz="2800" b="1" dirty="0">
                <a:highlight>
                  <a:srgbClr val="FFFF00"/>
                </a:highlight>
              </a:rPr>
              <a:t>Grant funded Equipment exceeding $2K</a:t>
            </a:r>
          </a:p>
          <a:p>
            <a:pPr marL="514350" indent="-514350">
              <a:lnSpc>
                <a:spcPct val="200000"/>
              </a:lnSpc>
              <a:buFont typeface="+mj-lt"/>
              <a:buAutoNum type="arabicPeriod"/>
            </a:pPr>
            <a:r>
              <a:rPr lang="en-US" sz="2800" b="1" dirty="0"/>
              <a:t>Grant funded Equipment exceeding $5K</a:t>
            </a:r>
          </a:p>
          <a:p>
            <a:pPr marL="0" indent="0">
              <a:lnSpc>
                <a:spcPct val="80000"/>
              </a:lnSpc>
              <a:buNone/>
            </a:pPr>
            <a:endParaRPr lang="en-US" sz="2800" b="1" dirty="0">
              <a:cs typeface="Times New Roman" pitchFamily="18" charset="0"/>
            </a:endParaRPr>
          </a:p>
          <a:p>
            <a:endParaRPr lang="en-US" dirty="0"/>
          </a:p>
        </p:txBody>
      </p:sp>
      <p:sp>
        <p:nvSpPr>
          <p:cNvPr id="4" name="Rectangle 6"/>
          <p:cNvSpPr txBox="1">
            <a:spLocks noChangeArrowheads="1"/>
          </p:cNvSpPr>
          <p:nvPr/>
        </p:nvSpPr>
        <p:spPr bwMode="auto">
          <a:xfrm>
            <a:off x="82296"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4862173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304800" y="1371600"/>
            <a:ext cx="8388096" cy="5029200"/>
          </a:xfrm>
          <a:prstGeom prst="rect">
            <a:avLst/>
          </a:prstGeom>
          <a:solidFill>
            <a:schemeClr val="accent3">
              <a:lumMod val="20000"/>
              <a:lumOff val="80000"/>
            </a:schemeClr>
          </a:solidFill>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80000"/>
              </a:lnSpc>
              <a:buNone/>
            </a:pPr>
            <a:r>
              <a:rPr lang="en-US" sz="3600" b="1" u="sng" dirty="0"/>
              <a:t>Blue Property tags are provided for</a:t>
            </a:r>
            <a:r>
              <a:rPr lang="en-US" sz="2000" b="1" u="sng" dirty="0"/>
              <a:t>:</a:t>
            </a:r>
          </a:p>
          <a:p>
            <a:pPr>
              <a:lnSpc>
                <a:spcPct val="80000"/>
              </a:lnSpc>
              <a:buAutoNum type="arabicPeriod"/>
            </a:pPr>
            <a:endParaRPr lang="en-US" sz="1600" b="1" dirty="0"/>
          </a:p>
          <a:p>
            <a:pPr marL="514350" indent="-514350">
              <a:lnSpc>
                <a:spcPct val="200000"/>
              </a:lnSpc>
              <a:buFont typeface="+mj-lt"/>
              <a:buAutoNum type="arabicPeriod"/>
            </a:pPr>
            <a:r>
              <a:rPr lang="en-US" sz="2400" b="1" dirty="0">
                <a:cs typeface="Times New Roman" pitchFamily="18" charset="0"/>
              </a:rPr>
              <a:t>All capital outlay equipment regardless of costs</a:t>
            </a:r>
            <a:endParaRPr lang="en-US" sz="2400" dirty="0">
              <a:cs typeface="Times New Roman" pitchFamily="18" charset="0"/>
            </a:endParaRPr>
          </a:p>
          <a:p>
            <a:pPr marL="514350" indent="-514350">
              <a:lnSpc>
                <a:spcPct val="200000"/>
              </a:lnSpc>
              <a:buFont typeface="+mj-lt"/>
              <a:buAutoNum type="arabicPeriod"/>
            </a:pPr>
            <a:r>
              <a:rPr lang="en-US" sz="2400" b="1" dirty="0">
                <a:highlight>
                  <a:srgbClr val="FFFF00"/>
                </a:highlight>
              </a:rPr>
              <a:t>Capital Outlay equipment less than $2K </a:t>
            </a:r>
          </a:p>
          <a:p>
            <a:pPr marL="514350" indent="-514350">
              <a:lnSpc>
                <a:spcPct val="200000"/>
              </a:lnSpc>
              <a:buFont typeface="+mj-lt"/>
              <a:buAutoNum type="arabicPeriod"/>
            </a:pPr>
            <a:r>
              <a:rPr lang="en-US" sz="2400" b="1" dirty="0"/>
              <a:t>Grant funded Equipment exceeding $2K</a:t>
            </a:r>
          </a:p>
          <a:p>
            <a:pPr marL="514350" indent="-514350">
              <a:lnSpc>
                <a:spcPct val="200000"/>
              </a:lnSpc>
              <a:buFont typeface="+mj-lt"/>
              <a:buAutoNum type="arabicPeriod"/>
            </a:pPr>
            <a:r>
              <a:rPr lang="en-US" sz="2400" b="1" dirty="0"/>
              <a:t>Grant funded Equipment exceeding $5K</a:t>
            </a:r>
          </a:p>
          <a:p>
            <a:pPr marL="0" indent="0">
              <a:lnSpc>
                <a:spcPct val="80000"/>
              </a:lnSpc>
              <a:buNone/>
            </a:pPr>
            <a:endParaRPr lang="en-US" sz="2800" b="1" dirty="0">
              <a:cs typeface="Times New Roman" pitchFamily="18" charset="0"/>
            </a:endParaRPr>
          </a:p>
          <a:p>
            <a:endParaRPr lang="en-US" dirty="0"/>
          </a:p>
        </p:txBody>
      </p:sp>
      <p:sp>
        <p:nvSpPr>
          <p:cNvPr id="4" name="Rectangle 6"/>
          <p:cNvSpPr txBox="1">
            <a:spLocks noChangeArrowheads="1"/>
          </p:cNvSpPr>
          <p:nvPr/>
        </p:nvSpPr>
        <p:spPr bwMode="auto">
          <a:xfrm>
            <a:off x="152400" y="152400"/>
            <a:ext cx="8839200" cy="914400"/>
          </a:xfrm>
          <a:prstGeom prst="rect">
            <a:avLst/>
          </a:prstGeom>
          <a:solidFill>
            <a:srgbClr val="FFCC00"/>
          </a:solidFill>
          <a:ln>
            <a:headEnd/>
            <a:tailEn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Let us Review</a:t>
            </a:r>
          </a:p>
        </p:txBody>
      </p:sp>
    </p:spTree>
    <p:extLst>
      <p:ext uri="{BB962C8B-B14F-4D97-AF65-F5344CB8AC3E}">
        <p14:creationId xmlns:p14="http://schemas.microsoft.com/office/powerpoint/2010/main" val="730922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solidFill>
            <a:schemeClr val="bg1">
              <a:lumMod val="75000"/>
            </a:schemeClr>
          </a:solidFill>
        </p:spPr>
        <p:txBody>
          <a:bodyPr/>
          <a:lstStyle/>
          <a:p>
            <a:pPr>
              <a:buFont typeface="Wingdings" panose="05000000000000000000" pitchFamily="2" charset="2"/>
              <a:buChar char="v"/>
            </a:pPr>
            <a:r>
              <a:rPr lang="en-US" dirty="0"/>
              <a:t>Point of Contact</a:t>
            </a:r>
          </a:p>
          <a:p>
            <a:pPr>
              <a:buFont typeface="Wingdings" panose="05000000000000000000" pitchFamily="2" charset="2"/>
              <a:buChar char="v"/>
            </a:pPr>
            <a:r>
              <a:rPr lang="en-US" dirty="0"/>
              <a:t>Purpose &amp; Mission</a:t>
            </a:r>
          </a:p>
          <a:p>
            <a:pPr>
              <a:buFont typeface="Wingdings" panose="05000000000000000000" pitchFamily="2" charset="2"/>
              <a:buChar char="v"/>
            </a:pPr>
            <a:r>
              <a:rPr lang="en-US" dirty="0"/>
              <a:t>Objectives</a:t>
            </a:r>
          </a:p>
          <a:p>
            <a:pPr>
              <a:buFont typeface="Wingdings" panose="05000000000000000000" pitchFamily="2" charset="2"/>
              <a:buChar char="v"/>
            </a:pPr>
            <a:r>
              <a:rPr lang="en-US" dirty="0"/>
              <a:t>Criteria</a:t>
            </a:r>
          </a:p>
          <a:p>
            <a:pPr>
              <a:buFont typeface="Wingdings" panose="05000000000000000000" pitchFamily="2" charset="2"/>
              <a:buChar char="v"/>
            </a:pPr>
            <a:r>
              <a:rPr lang="en-US" dirty="0"/>
              <a:t>Ownership</a:t>
            </a:r>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141137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292416-587F-40D4-96F2-99BD07C0737F}"/>
              </a:ext>
            </a:extLst>
          </p:cNvPr>
          <p:cNvSpPr/>
          <p:nvPr/>
        </p:nvSpPr>
        <p:spPr>
          <a:xfrm>
            <a:off x="1950974" y="1371600"/>
            <a:ext cx="4737965" cy="3046988"/>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solidFill>
                  <a:schemeClr val="accent4">
                    <a:lumMod val="50000"/>
                  </a:schemeClr>
                </a:solidFill>
                <a:effectLst/>
              </a:rPr>
              <a:t>Joseph Groves</a:t>
            </a:r>
          </a:p>
          <a:p>
            <a:pPr algn="ctr"/>
            <a:r>
              <a:rPr lang="en-US" sz="3200" b="1" dirty="0">
                <a:ln w="12700" cmpd="sng">
                  <a:solidFill>
                    <a:schemeClr val="accent4"/>
                  </a:solidFill>
                  <a:prstDash val="solid"/>
                </a:ln>
                <a:solidFill>
                  <a:schemeClr val="accent4">
                    <a:lumMod val="50000"/>
                  </a:schemeClr>
                </a:solidFill>
                <a:hlinkClick r:id="rId2">
                  <a:extLst>
                    <a:ext uri="{A12FA001-AC4F-418D-AE19-62706E023703}">
                      <ahyp:hlinkClr xmlns:ahyp="http://schemas.microsoft.com/office/drawing/2018/hyperlinkcolor" val="tx"/>
                    </a:ext>
                  </a:extLst>
                </a:hlinkClick>
              </a:rPr>
              <a:t>jgroves@uidaho.edu</a:t>
            </a:r>
            <a:endParaRPr lang="en-US" sz="3200" b="1" dirty="0">
              <a:ln w="12700" cmpd="sng">
                <a:solidFill>
                  <a:schemeClr val="accent4"/>
                </a:solidFill>
                <a:prstDash val="solid"/>
              </a:ln>
              <a:solidFill>
                <a:schemeClr val="accent4">
                  <a:lumMod val="50000"/>
                </a:schemeClr>
              </a:solidFill>
            </a:endParaRPr>
          </a:p>
          <a:p>
            <a:pPr algn="ctr"/>
            <a:r>
              <a:rPr lang="en-US" sz="3200" b="1" cap="none" spc="0" dirty="0">
                <a:ln w="12700" cmpd="sng">
                  <a:solidFill>
                    <a:schemeClr val="accent4"/>
                  </a:solidFill>
                  <a:prstDash val="solid"/>
                </a:ln>
                <a:solidFill>
                  <a:schemeClr val="accent4">
                    <a:lumMod val="50000"/>
                  </a:schemeClr>
                </a:solidFill>
                <a:effectLst/>
                <a:hlinkClick r:id="rId3">
                  <a:extLst>
                    <a:ext uri="{A12FA001-AC4F-418D-AE19-62706E023703}">
                      <ahyp:hlinkClr xmlns:ahyp="http://schemas.microsoft.com/office/drawing/2018/hyperlinkcolor" val="tx"/>
                    </a:ext>
                  </a:extLst>
                </a:hlinkClick>
              </a:rPr>
              <a:t>inventory@uidaho.edu</a:t>
            </a:r>
            <a:endParaRPr lang="en-US" sz="3200" b="1" cap="none" spc="0" dirty="0">
              <a:ln w="12700" cmpd="sng">
                <a:solidFill>
                  <a:schemeClr val="accent4"/>
                </a:solidFill>
                <a:prstDash val="solid"/>
              </a:ln>
              <a:solidFill>
                <a:schemeClr val="accent4">
                  <a:lumMod val="50000"/>
                </a:schemeClr>
              </a:solidFill>
              <a:effectLst/>
            </a:endParaRPr>
          </a:p>
          <a:p>
            <a:pPr algn="ctr"/>
            <a:r>
              <a:rPr lang="en-US" sz="3200" b="1" dirty="0">
                <a:ln w="12700" cmpd="sng">
                  <a:solidFill>
                    <a:schemeClr val="accent4"/>
                  </a:solidFill>
                  <a:prstDash val="solid"/>
                </a:ln>
                <a:solidFill>
                  <a:schemeClr val="accent4">
                    <a:lumMod val="50000"/>
                  </a:schemeClr>
                </a:solidFill>
              </a:rPr>
              <a:t>208-885-4070</a:t>
            </a:r>
          </a:p>
          <a:p>
            <a:pPr algn="ctr"/>
            <a:r>
              <a:rPr lang="en-US" sz="3200" b="1" cap="none" spc="0" dirty="0">
                <a:ln w="12700" cmpd="sng">
                  <a:solidFill>
                    <a:schemeClr val="accent4"/>
                  </a:solidFill>
                  <a:prstDash val="solid"/>
                </a:ln>
                <a:solidFill>
                  <a:schemeClr val="accent4">
                    <a:lumMod val="50000"/>
                  </a:schemeClr>
                </a:solidFill>
                <a:effectLst/>
              </a:rPr>
              <a:t>875 Perimeter Dr. MS 2281</a:t>
            </a:r>
          </a:p>
          <a:p>
            <a:pPr algn="ctr"/>
            <a:r>
              <a:rPr lang="en-US" sz="3200" b="1" dirty="0">
                <a:ln w="12700" cmpd="sng">
                  <a:solidFill>
                    <a:schemeClr val="accent4"/>
                  </a:solidFill>
                  <a:prstDash val="solid"/>
                </a:ln>
                <a:solidFill>
                  <a:schemeClr val="accent4">
                    <a:lumMod val="50000"/>
                  </a:schemeClr>
                </a:solidFill>
              </a:rPr>
              <a:t>Surplus Property Building</a:t>
            </a:r>
            <a:endParaRPr lang="en-US" sz="3200" b="1" cap="none" spc="0" dirty="0">
              <a:ln w="12700" cmpd="sng">
                <a:solidFill>
                  <a:schemeClr val="accent4"/>
                </a:solidFill>
                <a:prstDash val="solid"/>
              </a:ln>
              <a:solidFill>
                <a:schemeClr val="accent4">
                  <a:lumMod val="50000"/>
                </a:schemeClr>
              </a:solidFill>
              <a:effectLst/>
            </a:endParaRPr>
          </a:p>
        </p:txBody>
      </p:sp>
    </p:spTree>
    <p:extLst>
      <p:ext uri="{BB962C8B-B14F-4D97-AF65-F5344CB8AC3E}">
        <p14:creationId xmlns:p14="http://schemas.microsoft.com/office/powerpoint/2010/main" val="984556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ical user interface, text, application, email&#10;&#10;Description automatically generated">
            <a:extLst>
              <a:ext uri="{FF2B5EF4-FFF2-40B4-BE49-F238E27FC236}">
                <a16:creationId xmlns:a16="http://schemas.microsoft.com/office/drawing/2014/main" id="{38989C89-1E98-4CB6-94D0-6D66755F38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137991"/>
            <a:ext cx="9144000" cy="6582016"/>
          </a:xfrm>
          <a:prstGeom prst="rect">
            <a:avLst/>
          </a:prstGeom>
        </p:spPr>
      </p:pic>
      <p:pic>
        <p:nvPicPr>
          <p:cNvPr id="7" name="Picture 2">
            <a:extLst>
              <a:ext uri="{FF2B5EF4-FFF2-40B4-BE49-F238E27FC236}">
                <a16:creationId xmlns:a16="http://schemas.microsoft.com/office/drawing/2014/main" id="{30F0F8ED-475B-4460-85CC-3272369ED1DA}"/>
              </a:ext>
            </a:extLst>
          </p:cNvPr>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57400" y="2819400"/>
            <a:ext cx="1317625"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68358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6200" y="990600"/>
            <a:ext cx="1516117"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Objectives</a:t>
            </a:r>
          </a:p>
        </p:txBody>
      </p:sp>
      <p:sp>
        <p:nvSpPr>
          <p:cNvPr id="4" name="Rectangle 3"/>
          <p:cNvSpPr/>
          <p:nvPr/>
        </p:nvSpPr>
        <p:spPr>
          <a:xfrm>
            <a:off x="359979" y="1524000"/>
            <a:ext cx="8403021" cy="5078313"/>
          </a:xfrm>
          <a:prstGeom prst="rect">
            <a:avLst/>
          </a:prstGeom>
          <a:solidFill>
            <a:schemeClr val="accent3">
              <a:lumMod val="20000"/>
              <a:lumOff val="80000"/>
            </a:schemeClr>
          </a:solidFill>
        </p:spPr>
        <p:txBody>
          <a:bodyPr wrap="square">
            <a:spAutoFit/>
          </a:bodyPr>
          <a:lstStyle/>
          <a:p>
            <a:pPr marL="342900" indent="-342900">
              <a:buFont typeface="Arial" panose="020B0604020202020204" pitchFamily="34" charset="0"/>
              <a:buChar char="•"/>
            </a:pPr>
            <a:r>
              <a:rPr lang="en-US" sz="2400" b="1" dirty="0">
                <a:latin typeface="+mj-lt"/>
              </a:rPr>
              <a:t>Increase emphasis on importance of managing University equipment assets</a:t>
            </a:r>
          </a:p>
          <a:p>
            <a:pPr marL="342900" indent="-342900">
              <a:buFont typeface="Arial" panose="020B0604020202020204" pitchFamily="34" charset="0"/>
              <a:buChar char="•"/>
            </a:pPr>
            <a:endParaRPr lang="en-US" sz="2400" b="1" dirty="0">
              <a:latin typeface="+mj-lt"/>
            </a:endParaRPr>
          </a:p>
          <a:p>
            <a:pPr marL="342900" indent="-342900">
              <a:buFont typeface="Arial" panose="020B0604020202020204" pitchFamily="34" charset="0"/>
              <a:buChar char="•"/>
            </a:pPr>
            <a:r>
              <a:rPr lang="en-US" sz="2400" b="1" dirty="0">
                <a:latin typeface="+mj-lt"/>
              </a:rPr>
              <a:t>Improve the monitoring of assets</a:t>
            </a:r>
          </a:p>
          <a:p>
            <a:pPr marL="342900" indent="-342900">
              <a:buFont typeface="Arial" panose="020B0604020202020204" pitchFamily="34" charset="0"/>
              <a:buChar char="•"/>
            </a:pPr>
            <a:endParaRPr lang="en-US" sz="2400" b="1" dirty="0">
              <a:latin typeface="+mj-lt"/>
            </a:endParaRPr>
          </a:p>
          <a:p>
            <a:pPr marL="342900" indent="-342900">
              <a:buFont typeface="Arial" panose="020B0604020202020204" pitchFamily="34" charset="0"/>
              <a:buChar char="•"/>
            </a:pPr>
            <a:r>
              <a:rPr lang="en-US" sz="2400" b="1" dirty="0">
                <a:latin typeface="+mj-lt"/>
              </a:rPr>
              <a:t>Improve inventory records accuracy</a:t>
            </a:r>
          </a:p>
          <a:p>
            <a:pPr marL="342900" indent="-342900">
              <a:buFont typeface="Arial" panose="020B0604020202020204" pitchFamily="34" charset="0"/>
              <a:buChar char="•"/>
            </a:pPr>
            <a:endParaRPr lang="en-US" sz="2400" b="1" dirty="0">
              <a:latin typeface="+mj-lt"/>
            </a:endParaRPr>
          </a:p>
          <a:p>
            <a:pPr marL="342900" indent="-342900">
              <a:buFont typeface="Arial" panose="020B0604020202020204" pitchFamily="34" charset="0"/>
              <a:buChar char="•"/>
            </a:pPr>
            <a:r>
              <a:rPr lang="en-US" sz="2400" b="1" dirty="0">
                <a:latin typeface="+mj-lt"/>
              </a:rPr>
              <a:t>Provide training to department personnel in the proper handling and tracking of University equipment assets</a:t>
            </a:r>
          </a:p>
          <a:p>
            <a:pPr marL="342900" indent="-342900">
              <a:buFont typeface="Arial" panose="020B0604020202020204" pitchFamily="34" charset="0"/>
              <a:buChar char="•"/>
            </a:pPr>
            <a:endParaRPr lang="en-US" sz="2400" b="1" dirty="0">
              <a:latin typeface="+mj-lt"/>
            </a:endParaRPr>
          </a:p>
          <a:p>
            <a:pPr marL="342900" indent="-342900">
              <a:buFont typeface="Arial" panose="020B0604020202020204" pitchFamily="34" charset="0"/>
              <a:buChar char="•"/>
            </a:pPr>
            <a:r>
              <a:rPr lang="en-US" sz="2400" b="1" dirty="0">
                <a:latin typeface="+mj-lt"/>
              </a:rPr>
              <a:t>Strengthen existing policies and procedures that have a direct affect on University asset management effectiveness</a:t>
            </a:r>
          </a:p>
          <a:p>
            <a:pPr marL="285750" indent="-285750">
              <a:buFont typeface="Wingdings" panose="05000000000000000000" pitchFamily="2" charset="2"/>
              <a:buChar char="Ø"/>
            </a:pPr>
            <a:endParaRPr lang="en-US" dirty="0">
              <a:latin typeface="Constantia" panose="02030602050306030303" pitchFamily="18" charset="0"/>
            </a:endParaRPr>
          </a:p>
          <a:p>
            <a:pPr marL="285750" indent="-285750">
              <a:buFont typeface="Wingdings" panose="05000000000000000000" pitchFamily="2" charset="2"/>
              <a:buChar char="Ø"/>
            </a:pPr>
            <a:endParaRPr lang="en-US" dirty="0">
              <a:latin typeface="Constantia" panose="02030602050306030303" pitchFamily="18" charset="0"/>
            </a:endParaRPr>
          </a:p>
        </p:txBody>
      </p:sp>
      <p:sp>
        <p:nvSpPr>
          <p:cNvPr id="9"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2955304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0600" y="1752600"/>
            <a:ext cx="7010400" cy="2308324"/>
          </a:xfrm>
          <a:prstGeom prst="rect">
            <a:avLst/>
          </a:prstGeom>
        </p:spPr>
        <p:txBody>
          <a:bodyPr wrap="square">
            <a:spAutoFit/>
          </a:bodyPr>
          <a:lstStyle/>
          <a:p>
            <a:pPr algn="ctr"/>
            <a:r>
              <a:rPr lang="en-US" sz="2400" b="1" dirty="0">
                <a:solidFill>
                  <a:srgbClr val="FF0000"/>
                </a:solidFill>
              </a:rPr>
              <a:t>Asset management is an important function at the University of Idaho. Prudent business practices help protect the University’s multi-million-dollar investment in equipment, meet government and sponsor requirements, and support indirect cost recovery at the University of Idaho.</a:t>
            </a:r>
          </a:p>
        </p:txBody>
      </p:sp>
      <p:sp>
        <p:nvSpPr>
          <p:cNvPr id="4"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195554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534400" cy="5562600"/>
          </a:xfrm>
          <a:solidFill>
            <a:schemeClr val="accent3">
              <a:lumMod val="20000"/>
              <a:lumOff val="80000"/>
            </a:schemeClr>
          </a:solidFill>
        </p:spPr>
        <p:txBody>
          <a:bodyPr>
            <a:noAutofit/>
          </a:bodyPr>
          <a:lstStyle/>
          <a:p>
            <a:endParaRPr lang="en-US" sz="1700" b="1" dirty="0">
              <a:cs typeface="AngsanaUPC" panose="02020603050405020304" pitchFamily="18" charset="-34"/>
            </a:endParaRPr>
          </a:p>
          <a:p>
            <a:pPr lvl="0"/>
            <a:r>
              <a:rPr lang="en-US" sz="1700" b="1" dirty="0">
                <a:solidFill>
                  <a:prstClr val="black"/>
                </a:solidFill>
                <a:cs typeface="AngsanaUPC" panose="02020603050405020304" pitchFamily="18" charset="-34"/>
              </a:rPr>
              <a:t>Capital Outlay Expenditures</a:t>
            </a:r>
            <a:r>
              <a:rPr lang="en-US" sz="1700" dirty="0">
                <a:solidFill>
                  <a:prstClr val="black"/>
                </a:solidFill>
                <a:cs typeface="AngsanaUPC" panose="02020603050405020304" pitchFamily="18" charset="-34"/>
              </a:rPr>
              <a:t>: Purchase of </a:t>
            </a:r>
            <a:r>
              <a:rPr lang="en-US" sz="1700" b="1" u="sng" dirty="0">
                <a:solidFill>
                  <a:prstClr val="black"/>
                </a:solidFill>
                <a:cs typeface="AngsanaUPC" panose="02020603050405020304" pitchFamily="18" charset="-34"/>
              </a:rPr>
              <a:t>equipment </a:t>
            </a:r>
            <a:r>
              <a:rPr lang="en-US" sz="1700" dirty="0">
                <a:solidFill>
                  <a:prstClr val="black"/>
                </a:solidFill>
                <a:cs typeface="AngsanaUPC" panose="02020603050405020304" pitchFamily="18" charset="-34"/>
              </a:rPr>
              <a:t>where the account code assigned to purchase the item(s) begins with </a:t>
            </a:r>
            <a:r>
              <a:rPr lang="en-US" sz="1700" b="1" dirty="0">
                <a:solidFill>
                  <a:prstClr val="black"/>
                </a:solidFill>
                <a:cs typeface="AngsanaUPC" panose="02020603050405020304" pitchFamily="18" charset="-34"/>
              </a:rPr>
              <a:t>E6***  (Greater than $5K) or E7*** (Less than $5K). </a:t>
            </a:r>
          </a:p>
          <a:p>
            <a:pPr lvl="0"/>
            <a:endParaRPr lang="en-US" sz="1700" dirty="0">
              <a:solidFill>
                <a:prstClr val="black"/>
              </a:solidFill>
              <a:cs typeface="AngsanaUPC" panose="02020603050405020304" pitchFamily="18" charset="-34"/>
            </a:endParaRPr>
          </a:p>
          <a:p>
            <a:pPr lvl="0"/>
            <a:r>
              <a:rPr lang="en-US" sz="1700" b="1" dirty="0">
                <a:solidFill>
                  <a:prstClr val="black"/>
                </a:solidFill>
                <a:cs typeface="AngsanaUPC" panose="02020603050405020304" pitchFamily="18" charset="-34"/>
              </a:rPr>
              <a:t>Account code (E-Code) E5*** </a:t>
            </a:r>
            <a:r>
              <a:rPr lang="en-US" sz="1700" dirty="0">
                <a:solidFill>
                  <a:prstClr val="black"/>
                </a:solidFill>
                <a:cs typeface="AngsanaUPC" panose="02020603050405020304" pitchFamily="18" charset="-34"/>
              </a:rPr>
              <a:t>should NOT be assigned to equipment purchases. </a:t>
            </a:r>
          </a:p>
          <a:p>
            <a:endParaRPr lang="en-US" sz="1700" b="1" dirty="0">
              <a:cs typeface="AngsanaUPC" panose="02020603050405020304" pitchFamily="18" charset="-34"/>
            </a:endParaRPr>
          </a:p>
          <a:p>
            <a:r>
              <a:rPr lang="en-US" sz="1700" b="1" dirty="0">
                <a:cs typeface="AngsanaUPC" panose="02020603050405020304" pitchFamily="18" charset="-34"/>
              </a:rPr>
              <a:t>Artwork &amp; Collections are evaluated on a case by case basis. </a:t>
            </a:r>
          </a:p>
          <a:p>
            <a:pPr marL="0" indent="0">
              <a:buNone/>
            </a:pPr>
            <a:endParaRPr lang="en-US" sz="1700" b="1" dirty="0">
              <a:cs typeface="AngsanaUPC" panose="02020603050405020304" pitchFamily="18" charset="-34"/>
            </a:endParaRPr>
          </a:p>
          <a:p>
            <a:pPr>
              <a:lnSpc>
                <a:spcPct val="110000"/>
              </a:lnSpc>
            </a:pPr>
            <a:r>
              <a:rPr lang="en-US" sz="1700" b="1" dirty="0">
                <a:cs typeface="AngsanaUPC" panose="02020603050405020304" pitchFamily="18" charset="-34"/>
              </a:rPr>
              <a:t>Included Costs</a:t>
            </a:r>
            <a:r>
              <a:rPr lang="en-US" sz="1700" dirty="0">
                <a:cs typeface="AngsanaUPC" panose="02020603050405020304" pitchFamily="18" charset="-34"/>
              </a:rPr>
              <a:t>: The initial price of the item or items (if constructed), including shipping and handling, applicable taxes, installation and ancillary costs (cords, cables, pipes, etc.) necessary for the item to function for the purpose for which it was acquired</a:t>
            </a:r>
          </a:p>
          <a:p>
            <a:pPr>
              <a:lnSpc>
                <a:spcPct val="110000"/>
              </a:lnSpc>
            </a:pPr>
            <a:endParaRPr lang="en-US" sz="1700" dirty="0">
              <a:cs typeface="AngsanaUPC" panose="02020603050405020304" pitchFamily="18" charset="-34"/>
            </a:endParaRPr>
          </a:p>
          <a:p>
            <a:r>
              <a:rPr lang="en-US" sz="1700" b="1" dirty="0">
                <a:cs typeface="AngsanaUPC" panose="02020603050405020304" pitchFamily="18" charset="-34"/>
              </a:rPr>
              <a:t>Repairs, betterments or improvements</a:t>
            </a:r>
            <a:r>
              <a:rPr lang="en-US" sz="1700" dirty="0">
                <a:cs typeface="AngsanaUPC" panose="02020603050405020304" pitchFamily="18" charset="-34"/>
              </a:rPr>
              <a:t>: (a) Extend the estimated useful life; (b) increased capacity; (c) substantial improvements in the quality of output; or (d) substantial reduction in operating cost</a:t>
            </a:r>
          </a:p>
          <a:p>
            <a:endParaRPr lang="en-US" sz="1700" b="1" dirty="0">
              <a:cs typeface="AngsanaUPC" panose="02020603050405020304" pitchFamily="18" charset="-34"/>
            </a:endParaRPr>
          </a:p>
          <a:p>
            <a:pPr lvl="0"/>
            <a:r>
              <a:rPr lang="en-US" sz="1700" b="1" dirty="0">
                <a:solidFill>
                  <a:prstClr val="black"/>
                </a:solidFill>
                <a:cs typeface="AngsanaUPC" panose="02020603050405020304" pitchFamily="18" charset="-34"/>
              </a:rPr>
              <a:t>Inventorial Assets</a:t>
            </a:r>
            <a:r>
              <a:rPr lang="en-US" sz="1700" dirty="0">
                <a:solidFill>
                  <a:prstClr val="black"/>
                </a:solidFill>
                <a:cs typeface="AngsanaUPC" panose="02020603050405020304" pitchFamily="18" charset="-34"/>
              </a:rPr>
              <a:t>: Stand-Alone equipment items that have a cost of </a:t>
            </a:r>
            <a:r>
              <a:rPr lang="en-US" sz="1700" b="1" dirty="0">
                <a:solidFill>
                  <a:prstClr val="black"/>
                </a:solidFill>
                <a:cs typeface="AngsanaUPC" panose="02020603050405020304" pitchFamily="18" charset="-34"/>
              </a:rPr>
              <a:t>$2,000 or more and a useful life of one year or more</a:t>
            </a:r>
          </a:p>
          <a:p>
            <a:endParaRPr lang="en-US" sz="1700" dirty="0">
              <a:cs typeface="AngsanaUPC" panose="02020603050405020304" pitchFamily="18" charset="-34"/>
            </a:endParaRPr>
          </a:p>
          <a:p>
            <a:pPr marL="0" indent="0">
              <a:lnSpc>
                <a:spcPct val="80000"/>
              </a:lnSpc>
              <a:buNone/>
            </a:pPr>
            <a:endParaRPr lang="en-US" sz="3600" b="1" dirty="0">
              <a:latin typeface="TimesNewRoman,Bold"/>
            </a:endParaRPr>
          </a:p>
          <a:p>
            <a:endParaRPr lang="en-US" dirty="0"/>
          </a:p>
        </p:txBody>
      </p:sp>
      <p:sp>
        <p:nvSpPr>
          <p:cNvPr id="6"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4" name="Rectangle 2"/>
          <p:cNvSpPr txBox="1">
            <a:spLocks noChangeArrowheads="1"/>
          </p:cNvSpPr>
          <p:nvPr/>
        </p:nvSpPr>
        <p:spPr>
          <a:xfrm>
            <a:off x="76200" y="990600"/>
            <a:ext cx="1516117"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Criteria</a:t>
            </a:r>
          </a:p>
        </p:txBody>
      </p:sp>
    </p:spTree>
    <p:extLst>
      <p:ext uri="{BB962C8B-B14F-4D97-AF65-F5344CB8AC3E}">
        <p14:creationId xmlns:p14="http://schemas.microsoft.com/office/powerpoint/2010/main" val="3951877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500"/>
                                        <p:tgtEl>
                                          <p:spTgt spid="3">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fade">
                                      <p:cBhvr>
                                        <p:cTn id="27" dur="500"/>
                                        <p:tgtEl>
                                          <p:spTgt spid="3">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11" end="11"/>
                                            </p:txEl>
                                          </p:spTgt>
                                        </p:tgtEl>
                                        <p:attrNameLst>
                                          <p:attrName>style.visibility</p:attrName>
                                        </p:attrNameLst>
                                      </p:cBhvr>
                                      <p:to>
                                        <p:strVal val="visible"/>
                                      </p:to>
                                    </p:set>
                                    <p:animEffect transition="in" filter="fade">
                                      <p:cBhvr>
                                        <p:cTn id="3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5029200"/>
          </a:xfrm>
          <a:solidFill>
            <a:schemeClr val="accent3">
              <a:lumMod val="20000"/>
              <a:lumOff val="80000"/>
            </a:schemeClr>
          </a:solidFill>
        </p:spPr>
        <p:txBody>
          <a:bodyPr>
            <a:noAutofit/>
          </a:bodyPr>
          <a:lstStyle/>
          <a:p>
            <a:pPr marL="274320" indent="-274320">
              <a:spcBef>
                <a:spcPts val="580"/>
              </a:spcBef>
              <a:defRPr/>
            </a:pPr>
            <a:r>
              <a:rPr lang="en-US" sz="2400" b="1" dirty="0">
                <a:latin typeface="+mj-lt"/>
                <a:cs typeface="Times New Roman" pitchFamily="18" charset="0"/>
              </a:rPr>
              <a:t>University owns all equipment assets purchased with University funds as well as assets received as gifts</a:t>
            </a:r>
            <a:r>
              <a:rPr lang="en-US" sz="2400" dirty="0">
                <a:latin typeface="+mj-lt"/>
                <a:cs typeface="Times New Roman" pitchFamily="18" charset="0"/>
              </a:rPr>
              <a:t> </a:t>
            </a:r>
          </a:p>
          <a:p>
            <a:pPr marL="274320" indent="-274320">
              <a:spcBef>
                <a:spcPts val="580"/>
              </a:spcBef>
              <a:defRPr/>
            </a:pPr>
            <a:endParaRPr lang="en-US" sz="2400" b="1" dirty="0">
              <a:latin typeface="+mj-lt"/>
              <a:cs typeface="Times New Roman" pitchFamily="18" charset="0"/>
            </a:endParaRPr>
          </a:p>
          <a:p>
            <a:pPr marL="274320" indent="-274320">
              <a:spcBef>
                <a:spcPts val="580"/>
              </a:spcBef>
              <a:defRPr/>
            </a:pPr>
            <a:r>
              <a:rPr lang="en-US" sz="2400" b="1" dirty="0">
                <a:latin typeface="+mj-lt"/>
                <a:cs typeface="Times New Roman" pitchFamily="18" charset="0"/>
              </a:rPr>
              <a:t>University owns all equipment assets purchased with funds from a grant or contract (except when provided by the terms of the grant or contract)</a:t>
            </a:r>
          </a:p>
          <a:p>
            <a:pPr marL="274320" indent="-274320">
              <a:spcBef>
                <a:spcPts val="580"/>
              </a:spcBef>
              <a:defRPr/>
            </a:pPr>
            <a:endParaRPr lang="en-US" sz="2400" b="1" dirty="0">
              <a:latin typeface="+mj-lt"/>
              <a:cs typeface="Times New Roman" pitchFamily="18" charset="0"/>
            </a:endParaRPr>
          </a:p>
          <a:p>
            <a:pPr marL="274320" indent="-274320">
              <a:spcBef>
                <a:spcPts val="580"/>
              </a:spcBef>
              <a:defRPr/>
            </a:pPr>
            <a:r>
              <a:rPr lang="en-US" sz="2400" b="1" dirty="0">
                <a:latin typeface="+mj-lt"/>
                <a:cs typeface="Times New Roman" pitchFamily="18" charset="0"/>
              </a:rPr>
              <a:t>No department, department unit, or University employee may hold proprietary interest in any piece of University property (including assets purchased with grant or contract)</a:t>
            </a:r>
          </a:p>
          <a:p>
            <a:pPr marL="0" indent="0">
              <a:buNone/>
            </a:pPr>
            <a:endParaRPr lang="en-US" dirty="0"/>
          </a:p>
        </p:txBody>
      </p:sp>
      <p:sp>
        <p:nvSpPr>
          <p:cNvPr id="5"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
        <p:nvSpPr>
          <p:cNvPr id="7" name="Rectangle 2"/>
          <p:cNvSpPr txBox="1">
            <a:spLocks noChangeArrowheads="1"/>
          </p:cNvSpPr>
          <p:nvPr/>
        </p:nvSpPr>
        <p:spPr>
          <a:xfrm>
            <a:off x="76200" y="990600"/>
            <a:ext cx="1516117" cy="381000"/>
          </a:xfrm>
          <a:prstGeom prst="rect">
            <a:avLst/>
          </a:prstGeom>
          <a:solidFill>
            <a:schemeClr val="bg1">
              <a:lumMod val="65000"/>
            </a:schemeClr>
          </a:solidFill>
          <a:effectLst>
            <a:outerShdw blurRad="50800" dist="50800" dir="5400000" algn="ctr" rotWithShape="0">
              <a:schemeClr val="bg1">
                <a:lumMod val="50000"/>
              </a:schemeClr>
            </a:outerShdw>
          </a:effectLst>
        </p:spPr>
        <p:txBody>
          <a:bodyPr bIns="45720" anchor="t">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US" sz="1800" b="1" i="1" dirty="0">
                <a:solidFill>
                  <a:srgbClr val="FFFF00"/>
                </a:solidFill>
                <a:latin typeface="TimesNewRoman,Bold"/>
              </a:rPr>
              <a:t>Ownership</a:t>
            </a:r>
          </a:p>
        </p:txBody>
      </p:sp>
    </p:spTree>
    <p:extLst>
      <p:ext uri="{BB962C8B-B14F-4D97-AF65-F5344CB8AC3E}">
        <p14:creationId xmlns:p14="http://schemas.microsoft.com/office/powerpoint/2010/main" val="2792932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a:spLocks noGrp="1" noChangeArrowheads="1"/>
          </p:cNvSpPr>
          <p:nvPr>
            <p:ph idx="1"/>
          </p:nvPr>
        </p:nvSpPr>
        <p:spPr>
          <a:xfrm>
            <a:off x="304800" y="1066800"/>
            <a:ext cx="8534400" cy="5791200"/>
          </a:xfrm>
          <a:solidFill>
            <a:schemeClr val="accent1">
              <a:lumMod val="60000"/>
              <a:lumOff val="40000"/>
            </a:schemeClr>
          </a:solidFill>
        </p:spPr>
        <p:txBody>
          <a:bodyPr>
            <a:noAutofit/>
          </a:bodyPr>
          <a:lstStyle/>
          <a:p>
            <a:pPr marL="731838" lvl="1" indent="-457200" eaLnBrk="1" fontAlgn="auto" hangingPunct="1">
              <a:spcBef>
                <a:spcPts val="580"/>
              </a:spcBef>
              <a:spcAft>
                <a:spcPts val="0"/>
              </a:spcAft>
              <a:buFont typeface="Arial" panose="020B0604020202020204" pitchFamily="34" charset="0"/>
              <a:buChar char="•"/>
              <a:defRPr/>
            </a:pPr>
            <a:r>
              <a:rPr lang="en-US" sz="2000" b="1" dirty="0">
                <a:cs typeface="Times New Roman" pitchFamily="18" charset="0"/>
              </a:rPr>
              <a:t>Asset Accounting provides a unique property number for all items included in the fixed assets inventory system that exceed $2K.</a:t>
            </a:r>
          </a:p>
          <a:p>
            <a:pPr marL="274638" lvl="1" indent="0" eaLnBrk="1" fontAlgn="auto" hangingPunct="1">
              <a:spcBef>
                <a:spcPts val="580"/>
              </a:spcBef>
              <a:spcAft>
                <a:spcPts val="0"/>
              </a:spcAft>
              <a:buNone/>
              <a:defRPr/>
            </a:pPr>
            <a:endParaRPr lang="en-US" sz="2000" b="1" dirty="0">
              <a:cs typeface="Times New Roman" pitchFamily="18" charset="0"/>
            </a:endParaRPr>
          </a:p>
          <a:p>
            <a:pPr marL="274638" lvl="1" indent="0">
              <a:spcBef>
                <a:spcPts val="580"/>
              </a:spcBef>
              <a:buNone/>
              <a:defRPr/>
            </a:pPr>
            <a:endParaRPr lang="en-US" sz="2000" b="1" dirty="0">
              <a:cs typeface="Times New Roman" pitchFamily="18" charset="0"/>
            </a:endParaRPr>
          </a:p>
          <a:p>
            <a:pPr marL="823913" lvl="3" indent="0">
              <a:spcBef>
                <a:spcPts val="580"/>
              </a:spcBef>
              <a:buNone/>
              <a:defRPr/>
            </a:pPr>
            <a:r>
              <a:rPr lang="en-US" b="1" dirty="0">
                <a:solidFill>
                  <a:srgbClr val="FF0000"/>
                </a:solidFill>
                <a:cs typeface="Times New Roman" pitchFamily="18" charset="0"/>
              </a:rPr>
              <a:t>		Red Tags identify Grant &amp; Federally Funded equipment</a:t>
            </a:r>
          </a:p>
          <a:p>
            <a:pPr marL="549275" lvl="2" indent="0">
              <a:spcBef>
                <a:spcPts val="580"/>
              </a:spcBef>
              <a:buNone/>
              <a:defRPr/>
            </a:pPr>
            <a:r>
              <a:rPr lang="en-US" sz="2000" b="1" dirty="0">
                <a:solidFill>
                  <a:srgbClr val="FFFF00"/>
                </a:solidFill>
                <a:cs typeface="Times New Roman" pitchFamily="18" charset="0"/>
              </a:rPr>
              <a:t>  </a:t>
            </a:r>
          </a:p>
          <a:p>
            <a:pPr marL="549275" lvl="2" indent="0">
              <a:spcBef>
                <a:spcPts val="580"/>
              </a:spcBef>
              <a:buNone/>
              <a:defRPr/>
            </a:pPr>
            <a:r>
              <a:rPr lang="en-US" sz="2000" b="1" dirty="0">
                <a:solidFill>
                  <a:srgbClr val="FFFF00"/>
                </a:solidFill>
                <a:cs typeface="Times New Roman" pitchFamily="18" charset="0"/>
              </a:rPr>
              <a:t>		Yellow Tags identify all other equipment (excluding vehicles)</a:t>
            </a:r>
          </a:p>
          <a:p>
            <a:pPr marL="549275" lvl="2" indent="0">
              <a:spcBef>
                <a:spcPts val="580"/>
              </a:spcBef>
              <a:buNone/>
              <a:defRPr/>
            </a:pPr>
            <a:r>
              <a:rPr lang="en-US" sz="2000" b="1" dirty="0">
                <a:cs typeface="Times New Roman" pitchFamily="18" charset="0"/>
              </a:rPr>
              <a:t>	</a:t>
            </a:r>
          </a:p>
          <a:p>
            <a:pPr marL="731838" lvl="1" indent="-457200" eaLnBrk="1" fontAlgn="auto" hangingPunct="1">
              <a:spcBef>
                <a:spcPts val="580"/>
              </a:spcBef>
              <a:spcAft>
                <a:spcPts val="0"/>
              </a:spcAft>
              <a:buFont typeface="Arial" panose="020B0604020202020204" pitchFamily="34" charset="0"/>
              <a:buChar char="•"/>
              <a:defRPr/>
            </a:pPr>
            <a:r>
              <a:rPr lang="en-US" sz="2000" b="1" dirty="0">
                <a:cs typeface="Times New Roman" pitchFamily="18" charset="0"/>
              </a:rPr>
              <a:t>The tag number for licensed vehicles begins with a “V”, and trailers with a “T”.  The license plate numbers assigned by Idaho Transportation Dept. is assigned in Banner Fixed Assets and will appear on departmental inventory listings run from ARGOS.</a:t>
            </a:r>
          </a:p>
          <a:p>
            <a:pPr marL="731838" lvl="1" indent="-457200" eaLnBrk="1" fontAlgn="auto" hangingPunct="1">
              <a:spcBef>
                <a:spcPts val="580"/>
              </a:spcBef>
              <a:spcAft>
                <a:spcPts val="0"/>
              </a:spcAft>
              <a:buFont typeface="Arial" panose="020B0604020202020204" pitchFamily="34" charset="0"/>
              <a:buChar char="•"/>
              <a:defRPr/>
            </a:pPr>
            <a:r>
              <a:rPr lang="en-US" sz="2000" b="1" dirty="0">
                <a:cs typeface="Times New Roman" pitchFamily="18" charset="0"/>
              </a:rPr>
              <a:t>Virtual tags are assigned for items such as underground pumps, wheel line irrigation systems, small ITS type switches in closets, etc… (begin with an 8)</a:t>
            </a:r>
          </a:p>
        </p:txBody>
      </p:sp>
      <p:pic>
        <p:nvPicPr>
          <p:cNvPr id="7" name="Picture 6"/>
          <p:cNvPicPr/>
          <p:nvPr/>
        </p:nvPicPr>
        <p:blipFill rotWithShape="1">
          <a:blip r:embed="rId2" cstate="print">
            <a:extLst>
              <a:ext uri="{28A0092B-C50C-407E-A947-70E740481C1C}">
                <a14:useLocalDpi xmlns:a14="http://schemas.microsoft.com/office/drawing/2010/main" val="0"/>
              </a:ext>
            </a:extLst>
          </a:blip>
          <a:srcRect l="5829" t="7940" r="7411" b="13447"/>
          <a:stretch/>
        </p:blipFill>
        <p:spPr bwMode="auto">
          <a:xfrm>
            <a:off x="762000" y="2362200"/>
            <a:ext cx="1219200" cy="609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pic>
        <p:nvPicPr>
          <p:cNvPr id="8" name="Picture 7"/>
          <p:cNvPicPr/>
          <p:nvPr/>
        </p:nvPicPr>
        <p:blipFill rotWithShape="1">
          <a:blip r:embed="rId3" cstate="print">
            <a:extLst>
              <a:ext uri="{28A0092B-C50C-407E-A947-70E740481C1C}">
                <a14:useLocalDpi xmlns:a14="http://schemas.microsoft.com/office/drawing/2010/main" val="0"/>
              </a:ext>
            </a:extLst>
          </a:blip>
          <a:srcRect l="7560" t="12699" r="6556" b="12261"/>
          <a:stretch/>
        </p:blipFill>
        <p:spPr bwMode="auto">
          <a:xfrm>
            <a:off x="762000" y="3200400"/>
            <a:ext cx="1219200" cy="6096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53640926-AAD7-44D8-BBD7-CCE9431645EC}">
              <a14:shadowObscured xmlns:a14="http://schemas.microsoft.com/office/drawing/2010/main"/>
            </a:ext>
          </a:extLst>
        </p:spPr>
      </p:pic>
      <p:sp>
        <p:nvSpPr>
          <p:cNvPr id="9" name="Rectangle 6"/>
          <p:cNvSpPr txBox="1">
            <a:spLocks noChangeArrowheads="1"/>
          </p:cNvSpPr>
          <p:nvPr/>
        </p:nvSpPr>
        <p:spPr bwMode="auto">
          <a:xfrm>
            <a:off x="76200" y="49528"/>
            <a:ext cx="6934200" cy="914400"/>
          </a:xfrm>
          <a:prstGeom prst="rect">
            <a:avLst/>
          </a:prstGeom>
          <a:solidFill>
            <a:srgbClr val="FFC000"/>
          </a:solidFill>
          <a:ln w="9525">
            <a:noFill/>
            <a:miter lim="800000"/>
            <a:headEnd/>
            <a:tailEnd/>
          </a:ln>
          <a:effectLst>
            <a:innerShdw blurRad="63500" dist="50800" dir="8100000">
              <a:srgbClr val="0F6FC6">
                <a:lumMod val="75000"/>
                <a:alpha val="50000"/>
              </a:srgbClr>
            </a:innerShdw>
          </a:effectLst>
        </p:spPr>
        <p:txBody>
          <a:bodyPr vert="horz" wrap="square" lIns="91440" tIns="45720" rIns="91440" bIns="45720" numCol="1" anchor="t" anchorCtr="0" compatLnSpc="1">
            <a:prstTxWarp prst="textNoShape">
              <a:avLst/>
            </a:prstTxWarp>
            <a:normAutofit/>
          </a:bodyPr>
          <a:lstStyle>
            <a:lvl1pPr algn="ctr" rtl="0" eaLnBrk="0" fontAlgn="base" hangingPunct="0">
              <a:spcBef>
                <a:spcPct val="0"/>
              </a:spcBef>
              <a:spcAft>
                <a:spcPct val="0"/>
              </a:spcAft>
              <a:defRPr lang="en-US" sz="4000" kern="1200" dirty="0">
                <a:solidFill>
                  <a:srgbClr val="FFFFFF"/>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5400" b="1" i="1" u="none" strike="noStrike" kern="1200" cap="none" spc="0" normalizeH="0" baseline="0" noProof="0" dirty="0">
                <a:ln>
                  <a:noFill/>
                </a:ln>
                <a:solidFill>
                  <a:srgbClr val="0F6FC6">
                    <a:lumMod val="25000"/>
                  </a:srgbClr>
                </a:solidFill>
                <a:effectLst>
                  <a:outerShdw blurRad="38100" dist="38100" dir="2700000" algn="tl">
                    <a:srgbClr val="FFFFFF"/>
                  </a:outerShdw>
                </a:effectLst>
                <a:uLnTx/>
                <a:uFillTx/>
                <a:latin typeface="Franklin Gothic Book"/>
                <a:ea typeface="+mj-ea"/>
                <a:cs typeface="+mj-cs"/>
              </a:rPr>
              <a:t>Asset Management</a:t>
            </a:r>
          </a:p>
        </p:txBody>
      </p:sp>
    </p:spTree>
    <p:extLst>
      <p:ext uri="{BB962C8B-B14F-4D97-AF65-F5344CB8AC3E}">
        <p14:creationId xmlns:p14="http://schemas.microsoft.com/office/powerpoint/2010/main" val="9708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fade">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8" end="8"/>
                                            </p:txEl>
                                          </p:spTgt>
                                        </p:tgtEl>
                                        <p:attrNameLst>
                                          <p:attrName>style.visibility</p:attrName>
                                        </p:attrNameLst>
                                      </p:cBhvr>
                                      <p:to>
                                        <p:strVal val="visible"/>
                                      </p:to>
                                    </p:set>
                                    <p:animEffect transition="in" filter="fade">
                                      <p:cBhvr>
                                        <p:cTn id="37" dur="5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TotalTime>
  <Words>828</Words>
  <Application>Microsoft Office PowerPoint</Application>
  <PresentationFormat>On-screen Show (4:3)</PresentationFormat>
  <Paragraphs>114</Paragraphs>
  <Slides>14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Arial</vt:lpstr>
      <vt:lpstr>Calibri</vt:lpstr>
      <vt:lpstr>Constantia</vt:lpstr>
      <vt:lpstr>Franklin Gothic Book</vt:lpstr>
      <vt:lpstr>TimesNewRoman</vt:lpstr>
      <vt:lpstr>TimesNewRoman,Bold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Groves, Joseph</dc:creator>
  <cp:lastModifiedBy>Groves, Joseph (jgroves@uidaho.edu)</cp:lastModifiedBy>
  <cp:revision>48</cp:revision>
  <cp:lastPrinted>2019-02-28T17:17:42Z</cp:lastPrinted>
  <dcterms:created xsi:type="dcterms:W3CDTF">2017-01-31T19:15:38Z</dcterms:created>
  <dcterms:modified xsi:type="dcterms:W3CDTF">2022-04-04T19:24:20Z</dcterms:modified>
</cp:coreProperties>
</file>