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11"/>
  </p:notesMasterIdLst>
  <p:sldIdLst>
    <p:sldId id="256" r:id="rId3"/>
    <p:sldId id="257" r:id="rId4"/>
    <p:sldId id="260" r:id="rId5"/>
    <p:sldId id="259" r:id="rId6"/>
    <p:sldId id="258" r:id="rId7"/>
    <p:sldId id="262" r:id="rId8"/>
    <p:sldId id="261" r:id="rId9"/>
    <p:sldId id="263" r:id="rId1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A5A5A5"/>
    <a:srgbClr val="888888"/>
    <a:srgbClr val="A27E55"/>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autoAdjust="0"/>
    <p:restoredTop sz="94206" autoAdjust="0"/>
  </p:normalViewPr>
  <p:slideViewPr>
    <p:cSldViewPr snapToGrid="0">
      <p:cViewPr varScale="1">
        <p:scale>
          <a:sx n="91" d="100"/>
          <a:sy n="91" d="100"/>
        </p:scale>
        <p:origin x="462" y="66"/>
      </p:cViewPr>
      <p:guideLst>
        <p:guide orient="horz" pos="2160"/>
        <p:guide pos="3840"/>
        <p:guide orient="horz" pos="1620"/>
        <p:guide pos="2880"/>
      </p:guideLst>
    </p:cSldViewPr>
  </p:slideViewPr>
  <p:outlineViewPr>
    <p:cViewPr>
      <p:scale>
        <a:sx n="33" d="100"/>
        <a:sy n="33" d="100"/>
      </p:scale>
      <p:origin x="0" y="-2016"/>
    </p:cViewPr>
  </p:outlin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9/20/2017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74832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349092" y="1330668"/>
            <a:ext cx="4402931" cy="22883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2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573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337760" y="292626"/>
            <a:ext cx="3324225" cy="279834"/>
          </a:xfrm>
        </p:spPr>
        <p:txBody>
          <a:bodyPr lIns="0"/>
          <a:lstStyle>
            <a:lvl1pPr>
              <a:defRPr baseline="0">
                <a:solidFill>
                  <a:schemeClr val="bg1">
                    <a:lumMod val="65000"/>
                  </a:schemeClr>
                </a:solidFill>
              </a:defRPr>
            </a:lvl1pPr>
          </a:lstStyle>
          <a:p>
            <a:pPr lvl="0"/>
            <a:r>
              <a:rPr lang="en-US" dirty="0" smtClean="0"/>
              <a:t>CLICK TO ADD SUBTITLE</a:t>
            </a:r>
            <a:endParaRPr lang="en-US" dirty="0"/>
          </a:p>
        </p:txBody>
      </p:sp>
      <p:sp>
        <p:nvSpPr>
          <p:cNvPr id="12" name="Text Placeholder 22"/>
          <p:cNvSpPr>
            <a:spLocks noGrp="1"/>
          </p:cNvSpPr>
          <p:nvPr>
            <p:ph type="body" sz="quarter" idx="11"/>
          </p:nvPr>
        </p:nvSpPr>
        <p:spPr>
          <a:xfrm>
            <a:off x="349092" y="1330668"/>
            <a:ext cx="4402931" cy="22883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175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y15005_07_1440.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17878" r="371" b="10189"/>
          <a:stretch/>
        </p:blipFill>
        <p:spPr>
          <a:xfrm>
            <a:off x="1" y="1"/>
            <a:ext cx="9144000" cy="4393154"/>
          </a:xfrm>
          <a:prstGeom prst="rect">
            <a:avLst/>
          </a:prstGeom>
        </p:spPr>
      </p:pic>
      <p:pic>
        <p:nvPicPr>
          <p:cNvPr id="10" name="Picture 9"/>
          <p:cNvPicPr>
            <a:picLocks noChangeAspect="1"/>
          </p:cNvPicPr>
          <p:nvPr userDrawn="1"/>
        </p:nvPicPr>
        <p:blipFill>
          <a:blip r:embed="rId4"/>
          <a:stretch>
            <a:fillRect/>
          </a:stretch>
        </p:blipFill>
        <p:spPr>
          <a:xfrm>
            <a:off x="297220" y="3824672"/>
            <a:ext cx="579961" cy="1112897"/>
          </a:xfrm>
          <a:prstGeom prst="rect">
            <a:avLst/>
          </a:prstGeom>
        </p:spPr>
      </p:pic>
      <p:pic>
        <p:nvPicPr>
          <p:cNvPr id="7" name="Picture 6" descr="logo_4c_gold.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92472" y="3533458"/>
            <a:ext cx="4651958" cy="3594695"/>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350682" y="1332412"/>
            <a:ext cx="4635149" cy="2278427"/>
          </a:xfrm>
          <a:prstGeom prst="rect">
            <a:avLst/>
          </a:prstGeom>
        </p:spPr>
        <p:txBody>
          <a:bodyPr vert="horz" lIns="0" tIns="0" rIns="0" bIns="0" rtlCol="0" anchor="t" anchorCtr="0">
            <a:noAutofit/>
          </a:bodyPr>
          <a:lstStyle/>
          <a:p>
            <a:pPr lvl="0"/>
            <a:r>
              <a:rPr lang="en-US" dirty="0" smtClean="0"/>
              <a:t>Click to edit Master text styles </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p>
        </p:txBody>
      </p:sp>
      <p:sp>
        <p:nvSpPr>
          <p:cNvPr id="9" name="Rectangle 8"/>
          <p:cNvSpPr/>
          <p:nvPr userDrawn="1"/>
        </p:nvSpPr>
        <p:spPr>
          <a:xfrm>
            <a:off x="0" y="4389438"/>
            <a:ext cx="9144000" cy="75406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p>
        </p:txBody>
      </p:sp>
      <p:pic>
        <p:nvPicPr>
          <p:cNvPr id="2" name="Picture 1" descr="logo_W.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6000" y="4666571"/>
            <a:ext cx="2018496" cy="270702"/>
          </a:xfrm>
          <a:prstGeom prst="rect">
            <a:avLst/>
          </a:prstGeom>
        </p:spPr>
      </p:pic>
      <p:pic>
        <p:nvPicPr>
          <p:cNvPr id="11" name="Picture 10"/>
          <p:cNvPicPr>
            <a:picLocks noChangeAspect="1"/>
          </p:cNvPicPr>
          <p:nvPr userDrawn="1"/>
        </p:nvPicPr>
        <p:blipFill>
          <a:blip r:embed="rId5"/>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492709"/>
            <a:ext cx="8229600" cy="571589"/>
          </a:xfrm>
          <a:prstGeom prst="rect">
            <a:avLst/>
          </a:prstGeom>
        </p:spPr>
        <p:txBody>
          <a:bodyPr vert="horz" lIns="0" tIns="0" rIns="0" bIns="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5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4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2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1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uidaho.edu/resear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cholmes@uidaho.edu" TargetMode="External"/><Relationship Id="rId2" Type="http://schemas.openxmlformats.org/officeDocument/2006/relationships/hyperlink" Target="mailto:skoerber@uidaho.edu" TargetMode="External"/><Relationship Id="rId1" Type="http://schemas.openxmlformats.org/officeDocument/2006/relationships/slideLayout" Target="../slideLayouts/slideLayout3.xml"/><Relationship Id="rId4" Type="http://schemas.openxmlformats.org/officeDocument/2006/relationships/hyperlink" Target="mailto:whessler@uidaho.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osp@uidaho.edu" TargetMode="External"/><Relationship Id="rId2" Type="http://schemas.openxmlformats.org/officeDocument/2006/relationships/hyperlink" Target="https://www.uidaho.edu/research/about/os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uidaho.edu/research/faculty/manage-award/guid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conline.foundationcenter.org/" TargetMode="External"/><Relationship Id="rId2" Type="http://schemas.openxmlformats.org/officeDocument/2006/relationships/hyperlink" Target="http://www.uidaho.edu/advancement/departments/corporate-relations" TargetMode="External"/><Relationship Id="rId1" Type="http://schemas.openxmlformats.org/officeDocument/2006/relationships/slideLayout" Target="../slideLayouts/slideLayout3.xml"/><Relationship Id="rId4" Type="http://schemas.openxmlformats.org/officeDocument/2006/relationships/hyperlink" Target="mailto:cfrelations@uidaho.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vot.cos.com/register" TargetMode="External"/><Relationship Id="rId2" Type="http://schemas.openxmlformats.org/officeDocument/2006/relationships/hyperlink" Target="https://pivot.cos.com/funding_mai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of Research and economic development</a:t>
            </a:r>
            <a:endParaRPr lang="en-US" dirty="0"/>
          </a:p>
        </p:txBody>
      </p:sp>
    </p:spTree>
    <p:extLst>
      <p:ext uri="{BB962C8B-B14F-4D97-AF65-F5344CB8AC3E}">
        <p14:creationId xmlns:p14="http://schemas.microsoft.com/office/powerpoint/2010/main" val="355899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University of Idaho Office of Research and Economic Development enables, supports, performs and promotes research and scholarly and creative activities that address the needs and expectations of the state, region and world</a:t>
            </a:r>
            <a:r>
              <a:rPr lang="en-US" dirty="0" smtClean="0"/>
              <a:t>.</a:t>
            </a:r>
          </a:p>
          <a:p>
            <a:endParaRPr lang="en-US" dirty="0"/>
          </a:p>
        </p:txBody>
      </p:sp>
      <p:sp>
        <p:nvSpPr>
          <p:cNvPr id="3" name="Title 2"/>
          <p:cNvSpPr>
            <a:spLocks noGrp="1"/>
          </p:cNvSpPr>
          <p:nvPr>
            <p:ph type="title"/>
          </p:nvPr>
        </p:nvSpPr>
        <p:spPr/>
        <p:txBody>
          <a:bodyPr/>
          <a:lstStyle/>
          <a:p>
            <a:r>
              <a:rPr lang="en-US" dirty="0" smtClean="0">
                <a:hlinkClick r:id="rId2" tooltip="ORED"/>
              </a:rPr>
              <a:t>ORED</a:t>
            </a:r>
            <a:endParaRPr lang="en-US" dirty="0"/>
          </a:p>
        </p:txBody>
      </p:sp>
    </p:spTree>
    <p:extLst>
      <p:ext uri="{BB962C8B-B14F-4D97-AF65-F5344CB8AC3E}">
        <p14:creationId xmlns:p14="http://schemas.microsoft.com/office/powerpoint/2010/main" val="2709125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59" y="292626"/>
            <a:ext cx="8229600" cy="571589"/>
          </a:xfrm>
        </p:spPr>
        <p:txBody>
          <a:bodyPr/>
          <a:lstStyle/>
          <a:p>
            <a:r>
              <a:rPr lang="en-US" dirty="0" smtClean="0"/>
              <a:t>Research &amp; Faculty development team</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747662" y="1397233"/>
            <a:ext cx="8011914" cy="3033253"/>
          </a:xfrm>
        </p:spPr>
        <p:txBody>
          <a:bodyPr/>
          <a:lstStyle/>
          <a:p>
            <a:r>
              <a:rPr lang="en-US" sz="1600" dirty="0" smtClean="0"/>
              <a:t>Proposal Development Specialists:</a:t>
            </a:r>
          </a:p>
          <a:p>
            <a:r>
              <a:rPr lang="en-US" sz="1600" dirty="0" smtClean="0"/>
              <a:t>Sarah </a:t>
            </a:r>
            <a:r>
              <a:rPr lang="en-US" sz="1600" dirty="0" err="1" smtClean="0"/>
              <a:t>Koerber</a:t>
            </a:r>
            <a:r>
              <a:rPr lang="en-US" sz="1600" dirty="0" smtClean="0"/>
              <a:t>, Nancy Holmes, Wendy </a:t>
            </a:r>
            <a:r>
              <a:rPr lang="en-US" sz="1600" dirty="0" err="1" smtClean="0"/>
              <a:t>Hessler</a:t>
            </a:r>
            <a:endParaRPr lang="en-US" sz="1600" dirty="0" smtClean="0"/>
          </a:p>
          <a:p>
            <a:r>
              <a:rPr lang="en-US" sz="1600" dirty="0" smtClean="0"/>
              <a:t>A new </a:t>
            </a:r>
            <a:r>
              <a:rPr lang="en-US" sz="1600" dirty="0"/>
              <a:t>team </a:t>
            </a:r>
            <a:r>
              <a:rPr lang="en-US" sz="1600" dirty="0" smtClean="0"/>
              <a:t>to: </a:t>
            </a:r>
          </a:p>
          <a:p>
            <a:pPr marL="342900" indent="-342900">
              <a:buAutoNum type="arabicParenBoth"/>
            </a:pPr>
            <a:r>
              <a:rPr lang="en-US" sz="1600" dirty="0"/>
              <a:t>h</a:t>
            </a:r>
            <a:r>
              <a:rPr lang="en-US" sz="1600" dirty="0" smtClean="0"/>
              <a:t>elp faculty </a:t>
            </a:r>
            <a:r>
              <a:rPr lang="en-US" sz="1600" dirty="0"/>
              <a:t>build the capabilities and visibility needed to advance their scholarship, research, and creative activities across all career </a:t>
            </a:r>
            <a:r>
              <a:rPr lang="en-US" sz="1600" dirty="0" smtClean="0"/>
              <a:t>stages;</a:t>
            </a:r>
          </a:p>
          <a:p>
            <a:pPr marL="342900" indent="-342900">
              <a:buAutoNum type="arabicParenBoth"/>
            </a:pPr>
            <a:r>
              <a:rPr lang="en-US" sz="1600" dirty="0" smtClean="0"/>
              <a:t>facilitate </a:t>
            </a:r>
            <a:r>
              <a:rPr lang="en-US" sz="1600" dirty="0"/>
              <a:t>collaboration around strategic funding opportunities, forming new research teams and alliances while leveraging existing strengths and </a:t>
            </a:r>
            <a:r>
              <a:rPr lang="en-US" sz="1600" dirty="0" smtClean="0"/>
              <a:t>partnerships</a:t>
            </a:r>
            <a:r>
              <a:rPr lang="en-US" sz="1600" dirty="0" smtClean="0"/>
              <a:t>.</a:t>
            </a:r>
          </a:p>
          <a:p>
            <a:r>
              <a:rPr lang="en-US" sz="1600" dirty="0"/>
              <a:t> </a:t>
            </a:r>
            <a:r>
              <a:rPr lang="en-US" sz="1600" dirty="0" smtClean="0"/>
              <a:t>     Reach us at </a:t>
            </a:r>
            <a:r>
              <a:rPr lang="en-US" sz="1600" dirty="0" smtClean="0">
                <a:hlinkClick r:id="rId2"/>
              </a:rPr>
              <a:t>skoerber@uidaho.edu</a:t>
            </a:r>
            <a:r>
              <a:rPr lang="en-US" sz="1600" dirty="0" smtClean="0"/>
              <a:t>; </a:t>
            </a:r>
            <a:r>
              <a:rPr lang="en-US" sz="1600" dirty="0" smtClean="0">
                <a:hlinkClick r:id="rId3"/>
              </a:rPr>
              <a:t>ncholmes@uidaho.edu</a:t>
            </a:r>
            <a:r>
              <a:rPr lang="en-US" sz="1600" dirty="0" smtClean="0"/>
              <a:t>; </a:t>
            </a:r>
            <a:r>
              <a:rPr lang="en-US" sz="1600" dirty="0" smtClean="0">
                <a:hlinkClick r:id="rId4"/>
              </a:rPr>
              <a:t>whessler@uidaho.edu</a:t>
            </a:r>
            <a:r>
              <a:rPr lang="en-US" sz="1600" dirty="0" smtClean="0"/>
              <a:t> </a:t>
            </a:r>
          </a:p>
          <a:p>
            <a:endParaRPr lang="en-US" sz="1300" dirty="0" smtClean="0"/>
          </a:p>
          <a:p>
            <a:pPr marL="342900" indent="-342900">
              <a:buAutoNum type="arabicParenBoth"/>
            </a:pPr>
            <a:endParaRPr lang="en-US" sz="1600" dirty="0"/>
          </a:p>
          <a:p>
            <a:endParaRPr lang="en-US" sz="1600" dirty="0" smtClean="0"/>
          </a:p>
          <a:p>
            <a:pPr marL="342900" indent="-342900">
              <a:buAutoNum type="arabicParenBoth"/>
            </a:pPr>
            <a:endParaRPr lang="en-US" sz="1600" dirty="0"/>
          </a:p>
          <a:p>
            <a:endParaRPr lang="en-US" sz="1600" dirty="0"/>
          </a:p>
        </p:txBody>
      </p:sp>
    </p:spTree>
    <p:extLst>
      <p:ext uri="{BB962C8B-B14F-4D97-AF65-F5344CB8AC3E}">
        <p14:creationId xmlns:p14="http://schemas.microsoft.com/office/powerpoint/2010/main" val="4215773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sponsored programs</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349092" y="1330668"/>
            <a:ext cx="7445502" cy="2871218"/>
          </a:xfrm>
        </p:spPr>
        <p:txBody>
          <a:bodyPr/>
          <a:lstStyle/>
          <a:p>
            <a:r>
              <a:rPr lang="en-US" dirty="0" smtClean="0">
                <a:hlinkClick r:id="rId2"/>
              </a:rPr>
              <a:t>OSP</a:t>
            </a:r>
            <a:r>
              <a:rPr lang="en-US" dirty="0" smtClean="0"/>
              <a:t>’s services include: </a:t>
            </a:r>
          </a:p>
          <a:p>
            <a:pPr marL="285750" indent="-285750">
              <a:spcAft>
                <a:spcPts val="600"/>
              </a:spcAft>
              <a:buFont typeface="Arial" panose="020B0604020202020204" pitchFamily="34" charset="0"/>
              <a:buChar char="•"/>
            </a:pPr>
            <a:r>
              <a:rPr lang="en-US" dirty="0" smtClean="0"/>
              <a:t>proposal </a:t>
            </a:r>
            <a:r>
              <a:rPr lang="en-US" dirty="0"/>
              <a:t>and award </a:t>
            </a:r>
            <a:r>
              <a:rPr lang="en-US" dirty="0" smtClean="0"/>
              <a:t>processing </a:t>
            </a:r>
          </a:p>
          <a:p>
            <a:pPr marL="285750" indent="-285750">
              <a:spcAft>
                <a:spcPts val="600"/>
              </a:spcAft>
              <a:buFont typeface="Arial" panose="020B0604020202020204" pitchFamily="34" charset="0"/>
              <a:buChar char="•"/>
            </a:pPr>
            <a:r>
              <a:rPr lang="en-US" dirty="0" smtClean="0"/>
              <a:t>oversight </a:t>
            </a:r>
            <a:r>
              <a:rPr lang="en-US" dirty="0"/>
              <a:t>of regulatory fiscal </a:t>
            </a:r>
            <a:r>
              <a:rPr lang="en-US" dirty="0" smtClean="0"/>
              <a:t>compliance </a:t>
            </a:r>
          </a:p>
          <a:p>
            <a:pPr marL="285750" indent="-285750">
              <a:spcAft>
                <a:spcPts val="600"/>
              </a:spcAft>
              <a:buFont typeface="Arial" panose="020B0604020202020204" pitchFamily="34" charset="0"/>
              <a:buChar char="•"/>
            </a:pPr>
            <a:r>
              <a:rPr lang="en-US" dirty="0" smtClean="0"/>
              <a:t>institutional </a:t>
            </a:r>
            <a:r>
              <a:rPr lang="en-US" dirty="0"/>
              <a:t>endorsement (signature authority) </a:t>
            </a:r>
            <a:endParaRPr lang="en-US" dirty="0" smtClean="0"/>
          </a:p>
          <a:p>
            <a:pPr marL="285750" indent="-285750">
              <a:spcAft>
                <a:spcPts val="600"/>
              </a:spcAft>
              <a:buFont typeface="Arial" panose="020B0604020202020204" pitchFamily="34" charset="0"/>
              <a:buChar char="•"/>
            </a:pPr>
            <a:r>
              <a:rPr lang="en-US" dirty="0" smtClean="0"/>
              <a:t>ensuring </a:t>
            </a:r>
            <a:r>
              <a:rPr lang="en-US" dirty="0"/>
              <a:t>that the university has adequate standards for managing award </a:t>
            </a:r>
            <a:r>
              <a:rPr lang="en-US" dirty="0" smtClean="0"/>
              <a:t>funding </a:t>
            </a:r>
          </a:p>
          <a:p>
            <a:r>
              <a:rPr lang="en-US" dirty="0" smtClean="0"/>
              <a:t>             The </a:t>
            </a:r>
            <a:r>
              <a:rPr lang="en-US" dirty="0"/>
              <a:t>Office of Sponsored Programs is located in Morrill </a:t>
            </a:r>
            <a:r>
              <a:rPr lang="en-US" dirty="0" smtClean="0"/>
              <a:t>Hall</a:t>
            </a:r>
            <a:r>
              <a:rPr lang="en-US" dirty="0" smtClean="0"/>
              <a:t>.     </a:t>
            </a:r>
          </a:p>
          <a:p>
            <a:r>
              <a:rPr lang="en-US" dirty="0" smtClean="0"/>
              <a:t>             Reach OSP at </a:t>
            </a:r>
            <a:r>
              <a:rPr lang="en-US" dirty="0">
                <a:hlinkClick r:id="rId3"/>
              </a:rPr>
              <a:t>osp@uidaho.edu</a:t>
            </a:r>
            <a:r>
              <a:rPr lang="en-US" dirty="0"/>
              <a:t> </a:t>
            </a:r>
          </a:p>
          <a:p>
            <a:endParaRPr lang="en-US" dirty="0"/>
          </a:p>
        </p:txBody>
      </p:sp>
    </p:spTree>
    <p:extLst>
      <p:ext uri="{BB962C8B-B14F-4D97-AF65-F5344CB8AC3E}">
        <p14:creationId xmlns:p14="http://schemas.microsoft.com/office/powerpoint/2010/main" val="427324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guide to sponsored projects:</a:t>
            </a:r>
            <a:endParaRPr lang="en-US" dirty="0"/>
          </a:p>
        </p:txBody>
      </p:sp>
      <p:sp>
        <p:nvSpPr>
          <p:cNvPr id="6" name="Text Placeholder 5"/>
          <p:cNvSpPr>
            <a:spLocks noGrp="1"/>
          </p:cNvSpPr>
          <p:nvPr>
            <p:ph type="body" sz="quarter" idx="10"/>
          </p:nvPr>
        </p:nvSpPr>
        <p:spPr/>
        <p:txBody>
          <a:bodyPr/>
          <a:lstStyle/>
          <a:p>
            <a:endParaRPr lang="en-US"/>
          </a:p>
        </p:txBody>
      </p:sp>
      <p:sp>
        <p:nvSpPr>
          <p:cNvPr id="7" name="Text Placeholder 6"/>
          <p:cNvSpPr>
            <a:spLocks noGrp="1"/>
          </p:cNvSpPr>
          <p:nvPr>
            <p:ph type="body" sz="quarter" idx="11"/>
          </p:nvPr>
        </p:nvSpPr>
        <p:spPr/>
        <p:txBody>
          <a:bodyPr/>
          <a:lstStyle/>
          <a:p>
            <a:r>
              <a:rPr lang="en-US" dirty="0"/>
              <a:t>A </a:t>
            </a:r>
            <a:r>
              <a:rPr lang="en-US" dirty="0">
                <a:hlinkClick r:id="rId2"/>
              </a:rPr>
              <a:t>handbook</a:t>
            </a:r>
            <a:r>
              <a:rPr lang="en-US" dirty="0"/>
              <a:t> about applying for and managing sponsored projects at the University </a:t>
            </a:r>
            <a:r>
              <a:rPr lang="en-US"/>
              <a:t>of </a:t>
            </a:r>
            <a:r>
              <a:rPr lang="en-US" smtClean="0"/>
              <a:t>Idaho.</a:t>
            </a:r>
            <a:endParaRPr lang="en-US" dirty="0"/>
          </a:p>
        </p:txBody>
      </p:sp>
    </p:spTree>
    <p:extLst>
      <p:ext uri="{BB962C8B-B14F-4D97-AF65-F5344CB8AC3E}">
        <p14:creationId xmlns:p14="http://schemas.microsoft.com/office/powerpoint/2010/main" val="41753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CORPORATE &amp; Foundation relations</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402415" y="1847904"/>
            <a:ext cx="4402931" cy="692095"/>
          </a:xfrm>
        </p:spPr>
        <p:txBody>
          <a:bodyPr/>
          <a:lstStyle/>
          <a:p>
            <a:r>
              <a:rPr lang="en-US" dirty="0" smtClean="0">
                <a:hlinkClick r:id="rId2"/>
              </a:rPr>
              <a:t>CFR </a:t>
            </a:r>
            <a:r>
              <a:rPr lang="en-US" dirty="0" smtClean="0"/>
              <a:t>helps find, solicit, and steward funding from </a:t>
            </a:r>
            <a:r>
              <a:rPr lang="en-US" i="1" dirty="0" smtClean="0"/>
              <a:t>corporations and foundations. </a:t>
            </a:r>
          </a:p>
          <a:p>
            <a:r>
              <a:rPr lang="en-US" dirty="0" smtClean="0"/>
              <a:t>CFR </a:t>
            </a:r>
            <a:r>
              <a:rPr lang="en-US" dirty="0" smtClean="0"/>
              <a:t>can also assist with searches of </a:t>
            </a:r>
            <a:r>
              <a:rPr lang="en-US" dirty="0" smtClean="0">
                <a:hlinkClick r:id="rId3"/>
              </a:rPr>
              <a:t>Foundation Directory Online</a:t>
            </a:r>
            <a:r>
              <a:rPr lang="en-US" dirty="0" smtClean="0"/>
              <a:t>, a searchable database of foundations and corporations</a:t>
            </a:r>
            <a:r>
              <a:rPr lang="en-US" dirty="0" smtClean="0"/>
              <a:t>.</a:t>
            </a:r>
          </a:p>
          <a:p>
            <a:r>
              <a:rPr lang="en-US" dirty="0" smtClean="0"/>
              <a:t>Reach CFR at </a:t>
            </a:r>
            <a:r>
              <a:rPr lang="en-US" dirty="0" smtClean="0">
                <a:hlinkClick r:id="rId4"/>
              </a:rPr>
              <a:t>cfrelations@uidaho.edu</a:t>
            </a:r>
            <a:r>
              <a:rPr lang="en-US" dirty="0" smtClean="0"/>
              <a:t> </a:t>
            </a:r>
            <a:endParaRPr lang="en-US" dirty="0"/>
          </a:p>
        </p:txBody>
      </p:sp>
    </p:spTree>
    <p:extLst>
      <p:ext uri="{BB962C8B-B14F-4D97-AF65-F5344CB8AC3E}">
        <p14:creationId xmlns:p14="http://schemas.microsoft.com/office/powerpoint/2010/main" val="352920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pivot</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349092" y="1330668"/>
            <a:ext cx="7113890" cy="2288381"/>
          </a:xfrm>
        </p:spPr>
        <p:txBody>
          <a:bodyPr/>
          <a:lstStyle/>
          <a:p>
            <a:r>
              <a:rPr lang="en-US" dirty="0" smtClean="0"/>
              <a:t>Is a </a:t>
            </a:r>
            <a:r>
              <a:rPr lang="en-US" dirty="0"/>
              <a:t>comprehensive funding database with $33 billion in searchable government and private grant opportunities</a:t>
            </a:r>
            <a:r>
              <a:rPr lang="en-US" dirty="0" smtClean="0"/>
              <a:t>.</a:t>
            </a:r>
            <a:endParaRPr lang="en-US" dirty="0"/>
          </a:p>
          <a:p>
            <a:r>
              <a:rPr lang="en-US" dirty="0" smtClean="0"/>
              <a:t>Let’s go to </a:t>
            </a:r>
            <a:r>
              <a:rPr lang="en-US" dirty="0" smtClean="0">
                <a:hlinkClick r:id="rId2"/>
              </a:rPr>
              <a:t>PIVOT</a:t>
            </a:r>
            <a:r>
              <a:rPr lang="en-US" dirty="0" smtClean="0"/>
              <a:t>.</a:t>
            </a:r>
          </a:p>
          <a:p>
            <a:r>
              <a:rPr lang="en-US" dirty="0" smtClean="0"/>
              <a:t>To </a:t>
            </a:r>
            <a:r>
              <a:rPr lang="en-US" dirty="0" smtClean="0"/>
              <a:t>make the most use of Pivot services, c</a:t>
            </a:r>
            <a:r>
              <a:rPr lang="en-US" dirty="0" smtClean="0"/>
              <a:t>reat</a:t>
            </a:r>
            <a:r>
              <a:rPr lang="en-US" dirty="0" smtClean="0"/>
              <a:t>e a </a:t>
            </a:r>
            <a:r>
              <a:rPr lang="en-US" dirty="0"/>
              <a:t>new account here: </a:t>
            </a:r>
            <a:r>
              <a:rPr lang="en-US" dirty="0">
                <a:hlinkClick r:id="rId3"/>
              </a:rPr>
              <a:t>https://</a:t>
            </a:r>
            <a:r>
              <a:rPr lang="en-US" dirty="0" smtClean="0">
                <a:hlinkClick r:id="rId3"/>
              </a:rPr>
              <a:t>pivot.cos.com/register</a:t>
            </a:r>
            <a:r>
              <a:rPr lang="en-US" dirty="0" smtClean="0"/>
              <a:t> </a:t>
            </a:r>
            <a:endParaRPr lang="en-US" dirty="0"/>
          </a:p>
        </p:txBody>
      </p:sp>
    </p:spTree>
    <p:extLst>
      <p:ext uri="{BB962C8B-B14F-4D97-AF65-F5344CB8AC3E}">
        <p14:creationId xmlns:p14="http://schemas.microsoft.com/office/powerpoint/2010/main" val="1641054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a:xfrm>
            <a:off x="349092" y="1330669"/>
            <a:ext cx="4402931" cy="1052314"/>
          </a:xfrm>
        </p:spPr>
        <p:txBody>
          <a:bodyPr/>
          <a:lstStyle/>
          <a:p>
            <a:r>
              <a:rPr lang="en-US" dirty="0" smtClean="0"/>
              <a:t>Thank you for your attention. Best wishes as you pursue funding opportunities to further your research activities!</a:t>
            </a:r>
            <a:endParaRPr lang="en-US" dirty="0"/>
          </a:p>
        </p:txBody>
      </p:sp>
    </p:spTree>
    <p:extLst>
      <p:ext uri="{BB962C8B-B14F-4D97-AF65-F5344CB8AC3E}">
        <p14:creationId xmlns:p14="http://schemas.microsoft.com/office/powerpoint/2010/main" val="1501029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m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UI_template_2015</Template>
  <TotalTime>518</TotalTime>
  <Words>296</Words>
  <Application>Microsoft Office PowerPoint</Application>
  <PresentationFormat>On-screen Show (16:9)</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Helvetica</vt:lpstr>
      <vt:lpstr>Rockwell</vt:lpstr>
      <vt:lpstr>Wingdings</vt:lpstr>
      <vt:lpstr>Home Page</vt:lpstr>
      <vt:lpstr>Title</vt:lpstr>
      <vt:lpstr>Office of Research and economic development</vt:lpstr>
      <vt:lpstr>ORED</vt:lpstr>
      <vt:lpstr>Research &amp; Faculty development team</vt:lpstr>
      <vt:lpstr>Office of sponsored programs</vt:lpstr>
      <vt:lpstr>A guide to sponsored projects:</vt:lpstr>
      <vt:lpstr>office of CORPORATE &amp; Foundation relations</vt:lpstr>
      <vt:lpstr>cos pivot</vt:lpstr>
      <vt:lpstr>Questions?</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Nancy (ncholmes@uidaho.edu)</dc:creator>
  <cp:lastModifiedBy>Holmes, Nancy (ncholmes@uidaho.edu)</cp:lastModifiedBy>
  <cp:revision>21</cp:revision>
  <dcterms:created xsi:type="dcterms:W3CDTF">2017-09-15T23:41:40Z</dcterms:created>
  <dcterms:modified xsi:type="dcterms:W3CDTF">2017-09-20T16:07:29Z</dcterms:modified>
</cp:coreProperties>
</file>